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4"/>
  </p:notesMasterIdLst>
  <p:sldIdLst>
    <p:sldId id="280" r:id="rId2"/>
    <p:sldId id="279" r:id="rId3"/>
    <p:sldId id="266" r:id="rId4"/>
    <p:sldId id="273" r:id="rId5"/>
    <p:sldId id="275" r:id="rId6"/>
    <p:sldId id="274" r:id="rId7"/>
    <p:sldId id="276" r:id="rId8"/>
    <p:sldId id="267" r:id="rId9"/>
    <p:sldId id="268" r:id="rId10"/>
    <p:sldId id="270" r:id="rId11"/>
    <p:sldId id="272" r:id="rId12"/>
    <p:sldId id="281"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3D7C0"/>
    <a:srgbClr val="4EF0DD"/>
    <a:srgbClr val="72D3F7"/>
    <a:srgbClr val="920000"/>
    <a:srgbClr val="268D92"/>
    <a:srgbClr val="0E9A89"/>
    <a:srgbClr val="75DBFF"/>
    <a:srgbClr val="F3E6FE"/>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20" autoAdjust="0"/>
    <p:restoredTop sz="91489" autoAdjust="0"/>
  </p:normalViewPr>
  <p:slideViewPr>
    <p:cSldViewPr snapToGrid="0">
      <p:cViewPr varScale="1">
        <p:scale>
          <a:sx n="61" d="100"/>
          <a:sy n="61" d="100"/>
        </p:scale>
        <p:origin x="981" y="2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6EE0F5-0C63-4CFD-AF1A-C80E56E4A043}" type="datetimeFigureOut">
              <a:rPr lang="en-GB" smtClean="0"/>
              <a:t>24/07/2024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09F6D0-9B8B-4E79-8081-4A7AF9973BDB}" type="slidenum">
              <a:rPr lang="en-GB" smtClean="0"/>
              <a:t>‹#›</a:t>
            </a:fld>
            <a:endParaRPr lang="en-GB"/>
          </a:p>
        </p:txBody>
      </p:sp>
    </p:spTree>
    <p:extLst>
      <p:ext uri="{BB962C8B-B14F-4D97-AF65-F5344CB8AC3E}">
        <p14:creationId xmlns:p14="http://schemas.microsoft.com/office/powerpoint/2010/main" val="18700830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609F6D0-9B8B-4E79-8081-4A7AF9973BDB}" type="slidenum">
              <a:rPr lang="en-GB" smtClean="0"/>
              <a:t>3</a:t>
            </a:fld>
            <a:endParaRPr lang="en-GB"/>
          </a:p>
        </p:txBody>
      </p:sp>
    </p:spTree>
    <p:extLst>
      <p:ext uri="{BB962C8B-B14F-4D97-AF65-F5344CB8AC3E}">
        <p14:creationId xmlns:p14="http://schemas.microsoft.com/office/powerpoint/2010/main" val="1430110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Lead agencies – Minister. </a:t>
            </a:r>
          </a:p>
        </p:txBody>
      </p:sp>
      <p:sp>
        <p:nvSpPr>
          <p:cNvPr id="4" name="Slide Number Placeholder 3"/>
          <p:cNvSpPr>
            <a:spLocks noGrp="1"/>
          </p:cNvSpPr>
          <p:nvPr>
            <p:ph type="sldNum" sz="quarter" idx="5"/>
          </p:nvPr>
        </p:nvSpPr>
        <p:spPr/>
        <p:txBody>
          <a:bodyPr/>
          <a:lstStyle/>
          <a:p>
            <a:fld id="{1609F6D0-9B8B-4E79-8081-4A7AF9973BDB}" type="slidenum">
              <a:rPr lang="en-GB" smtClean="0"/>
              <a:t>4</a:t>
            </a:fld>
            <a:endParaRPr lang="en-GB"/>
          </a:p>
        </p:txBody>
      </p:sp>
    </p:spTree>
    <p:extLst>
      <p:ext uri="{BB962C8B-B14F-4D97-AF65-F5344CB8AC3E}">
        <p14:creationId xmlns:p14="http://schemas.microsoft.com/office/powerpoint/2010/main" val="2155324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Lead agencies – Minister. </a:t>
            </a:r>
          </a:p>
        </p:txBody>
      </p:sp>
      <p:sp>
        <p:nvSpPr>
          <p:cNvPr id="4" name="Slide Number Placeholder 3"/>
          <p:cNvSpPr>
            <a:spLocks noGrp="1"/>
          </p:cNvSpPr>
          <p:nvPr>
            <p:ph type="sldNum" sz="quarter" idx="5"/>
          </p:nvPr>
        </p:nvSpPr>
        <p:spPr/>
        <p:txBody>
          <a:bodyPr/>
          <a:lstStyle/>
          <a:p>
            <a:fld id="{1609F6D0-9B8B-4E79-8081-4A7AF9973BDB}" type="slidenum">
              <a:rPr lang="en-GB" smtClean="0"/>
              <a:t>5</a:t>
            </a:fld>
            <a:endParaRPr lang="en-GB"/>
          </a:p>
        </p:txBody>
      </p:sp>
    </p:spTree>
    <p:extLst>
      <p:ext uri="{BB962C8B-B14F-4D97-AF65-F5344CB8AC3E}">
        <p14:creationId xmlns:p14="http://schemas.microsoft.com/office/powerpoint/2010/main" val="1557865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609F6D0-9B8B-4E79-8081-4A7AF9973BDB}" type="slidenum">
              <a:rPr lang="en-GB" smtClean="0"/>
              <a:t>6</a:t>
            </a:fld>
            <a:endParaRPr lang="en-GB"/>
          </a:p>
        </p:txBody>
      </p:sp>
    </p:spTree>
    <p:extLst>
      <p:ext uri="{BB962C8B-B14F-4D97-AF65-F5344CB8AC3E}">
        <p14:creationId xmlns:p14="http://schemas.microsoft.com/office/powerpoint/2010/main" val="3255103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609F6D0-9B8B-4E79-8081-4A7AF9973BDB}" type="slidenum">
              <a:rPr lang="en-GB" smtClean="0"/>
              <a:t>7</a:t>
            </a:fld>
            <a:endParaRPr lang="en-GB"/>
          </a:p>
        </p:txBody>
      </p:sp>
    </p:spTree>
    <p:extLst>
      <p:ext uri="{BB962C8B-B14F-4D97-AF65-F5344CB8AC3E}">
        <p14:creationId xmlns:p14="http://schemas.microsoft.com/office/powerpoint/2010/main" val="26502915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C32E8DF-1FB7-46D7-B78F-3B1A03F35C80}" type="datetimeFigureOut">
              <a:rPr lang="en-GB" smtClean="0"/>
              <a:t>24/07/2024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D22FCF4-46F7-44E0-8EE2-411F95D6AA9E}" type="slidenum">
              <a:rPr lang="en-GB" smtClean="0"/>
              <a:t>‹#›</a:t>
            </a:fld>
            <a:endParaRPr lang="en-GB"/>
          </a:p>
        </p:txBody>
      </p:sp>
    </p:spTree>
    <p:extLst>
      <p:ext uri="{BB962C8B-B14F-4D97-AF65-F5344CB8AC3E}">
        <p14:creationId xmlns:p14="http://schemas.microsoft.com/office/powerpoint/2010/main" val="1757481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32E8DF-1FB7-46D7-B78F-3B1A03F35C80}" type="datetimeFigureOut">
              <a:rPr lang="en-GB" smtClean="0"/>
              <a:t>24/07/2024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D22FCF4-46F7-44E0-8EE2-411F95D6AA9E}" type="slidenum">
              <a:rPr lang="en-GB" smtClean="0"/>
              <a:t>‹#›</a:t>
            </a:fld>
            <a:endParaRPr lang="en-GB"/>
          </a:p>
        </p:txBody>
      </p:sp>
    </p:spTree>
    <p:extLst>
      <p:ext uri="{BB962C8B-B14F-4D97-AF65-F5344CB8AC3E}">
        <p14:creationId xmlns:p14="http://schemas.microsoft.com/office/powerpoint/2010/main" val="2898077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32E8DF-1FB7-46D7-B78F-3B1A03F35C80}" type="datetimeFigureOut">
              <a:rPr lang="en-GB" smtClean="0"/>
              <a:t>24/07/2024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D22FCF4-46F7-44E0-8EE2-411F95D6AA9E}" type="slidenum">
              <a:rPr lang="en-GB" smtClean="0"/>
              <a:t>‹#›</a:t>
            </a:fld>
            <a:endParaRPr lang="en-GB"/>
          </a:p>
        </p:txBody>
      </p:sp>
    </p:spTree>
    <p:extLst>
      <p:ext uri="{BB962C8B-B14F-4D97-AF65-F5344CB8AC3E}">
        <p14:creationId xmlns:p14="http://schemas.microsoft.com/office/powerpoint/2010/main" val="2408492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32E8DF-1FB7-46D7-B78F-3B1A03F35C80}" type="datetimeFigureOut">
              <a:rPr lang="en-GB" smtClean="0"/>
              <a:t>24/07/2024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D22FCF4-46F7-44E0-8EE2-411F95D6AA9E}" type="slidenum">
              <a:rPr lang="en-GB" smtClean="0"/>
              <a:t>‹#›</a:t>
            </a:fld>
            <a:endParaRPr lang="en-GB"/>
          </a:p>
        </p:txBody>
      </p:sp>
    </p:spTree>
    <p:extLst>
      <p:ext uri="{BB962C8B-B14F-4D97-AF65-F5344CB8AC3E}">
        <p14:creationId xmlns:p14="http://schemas.microsoft.com/office/powerpoint/2010/main" val="2784299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32E8DF-1FB7-46D7-B78F-3B1A03F35C80}" type="datetimeFigureOut">
              <a:rPr lang="en-GB" smtClean="0"/>
              <a:t>24/07/2024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D22FCF4-46F7-44E0-8EE2-411F95D6AA9E}" type="slidenum">
              <a:rPr lang="en-GB" smtClean="0"/>
              <a:t>‹#›</a:t>
            </a:fld>
            <a:endParaRPr lang="en-GB"/>
          </a:p>
        </p:txBody>
      </p:sp>
    </p:spTree>
    <p:extLst>
      <p:ext uri="{BB962C8B-B14F-4D97-AF65-F5344CB8AC3E}">
        <p14:creationId xmlns:p14="http://schemas.microsoft.com/office/powerpoint/2010/main" val="530660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C32E8DF-1FB7-46D7-B78F-3B1A03F35C80}" type="datetimeFigureOut">
              <a:rPr lang="en-GB" smtClean="0"/>
              <a:t>24/07/2024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D22FCF4-46F7-44E0-8EE2-411F95D6AA9E}" type="slidenum">
              <a:rPr lang="en-GB" smtClean="0"/>
              <a:t>‹#›</a:t>
            </a:fld>
            <a:endParaRPr lang="en-GB"/>
          </a:p>
        </p:txBody>
      </p:sp>
    </p:spTree>
    <p:extLst>
      <p:ext uri="{BB962C8B-B14F-4D97-AF65-F5344CB8AC3E}">
        <p14:creationId xmlns:p14="http://schemas.microsoft.com/office/powerpoint/2010/main" val="1565053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C32E8DF-1FB7-46D7-B78F-3B1A03F35C80}" type="datetimeFigureOut">
              <a:rPr lang="en-GB" smtClean="0"/>
              <a:t>24/07/2024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D22FCF4-46F7-44E0-8EE2-411F95D6AA9E}" type="slidenum">
              <a:rPr lang="en-GB" smtClean="0"/>
              <a:t>‹#›</a:t>
            </a:fld>
            <a:endParaRPr lang="en-GB"/>
          </a:p>
        </p:txBody>
      </p:sp>
    </p:spTree>
    <p:extLst>
      <p:ext uri="{BB962C8B-B14F-4D97-AF65-F5344CB8AC3E}">
        <p14:creationId xmlns:p14="http://schemas.microsoft.com/office/powerpoint/2010/main" val="42955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C32E8DF-1FB7-46D7-B78F-3B1A03F35C80}" type="datetimeFigureOut">
              <a:rPr lang="en-GB" smtClean="0"/>
              <a:t>24/07/2024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D22FCF4-46F7-44E0-8EE2-411F95D6AA9E}" type="slidenum">
              <a:rPr lang="en-GB" smtClean="0"/>
              <a:t>‹#›</a:t>
            </a:fld>
            <a:endParaRPr lang="en-GB"/>
          </a:p>
        </p:txBody>
      </p:sp>
    </p:spTree>
    <p:extLst>
      <p:ext uri="{BB962C8B-B14F-4D97-AF65-F5344CB8AC3E}">
        <p14:creationId xmlns:p14="http://schemas.microsoft.com/office/powerpoint/2010/main" val="980643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32E8DF-1FB7-46D7-B78F-3B1A03F35C80}" type="datetimeFigureOut">
              <a:rPr lang="en-GB" smtClean="0"/>
              <a:t>24/07/2024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D22FCF4-46F7-44E0-8EE2-411F95D6AA9E}" type="slidenum">
              <a:rPr lang="en-GB" smtClean="0"/>
              <a:t>‹#›</a:t>
            </a:fld>
            <a:endParaRPr lang="en-GB"/>
          </a:p>
        </p:txBody>
      </p:sp>
    </p:spTree>
    <p:extLst>
      <p:ext uri="{BB962C8B-B14F-4D97-AF65-F5344CB8AC3E}">
        <p14:creationId xmlns:p14="http://schemas.microsoft.com/office/powerpoint/2010/main" val="3987662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32E8DF-1FB7-46D7-B78F-3B1A03F35C80}" type="datetimeFigureOut">
              <a:rPr lang="en-GB" smtClean="0"/>
              <a:t>24/07/2024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D22FCF4-46F7-44E0-8EE2-411F95D6AA9E}" type="slidenum">
              <a:rPr lang="en-GB" smtClean="0"/>
              <a:t>‹#›</a:t>
            </a:fld>
            <a:endParaRPr lang="en-GB"/>
          </a:p>
        </p:txBody>
      </p:sp>
    </p:spTree>
    <p:extLst>
      <p:ext uri="{BB962C8B-B14F-4D97-AF65-F5344CB8AC3E}">
        <p14:creationId xmlns:p14="http://schemas.microsoft.com/office/powerpoint/2010/main" val="158917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32E8DF-1FB7-46D7-B78F-3B1A03F35C80}" type="datetimeFigureOut">
              <a:rPr lang="en-GB" smtClean="0"/>
              <a:t>24/07/2024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D22FCF4-46F7-44E0-8EE2-411F95D6AA9E}" type="slidenum">
              <a:rPr lang="en-GB" smtClean="0"/>
              <a:t>‹#›</a:t>
            </a:fld>
            <a:endParaRPr lang="en-GB"/>
          </a:p>
        </p:txBody>
      </p:sp>
    </p:spTree>
    <p:extLst>
      <p:ext uri="{BB962C8B-B14F-4D97-AF65-F5344CB8AC3E}">
        <p14:creationId xmlns:p14="http://schemas.microsoft.com/office/powerpoint/2010/main" val="1508979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32E8DF-1FB7-46D7-B78F-3B1A03F35C80}" type="datetimeFigureOut">
              <a:rPr lang="en-GB" smtClean="0"/>
              <a:t>24/07/2024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22FCF4-46F7-44E0-8EE2-411F95D6AA9E}" type="slidenum">
              <a:rPr lang="en-GB" smtClean="0"/>
              <a:t>‹#›</a:t>
            </a:fld>
            <a:endParaRPr lang="en-GB"/>
          </a:p>
        </p:txBody>
      </p:sp>
    </p:spTree>
    <p:extLst>
      <p:ext uri="{BB962C8B-B14F-4D97-AF65-F5344CB8AC3E}">
        <p14:creationId xmlns:p14="http://schemas.microsoft.com/office/powerpoint/2010/main" val="221663479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scssap.org/" TargetMode="External"/><Relationship Id="rId2" Type="http://schemas.openxmlformats.org/officeDocument/2006/relationships/hyperlink" Target="http://www.unepscs.org/" TargetMode="External"/><Relationship Id="rId1" Type="http://schemas.openxmlformats.org/officeDocument/2006/relationships/slideLayout" Target="../slideLayouts/slideLayout1.xml"/><Relationship Id="rId4" Type="http://schemas.openxmlformats.org/officeDocument/2006/relationships/hyperlink" Target="https://fisheries-refugia.org/"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9">
            <a:extLst>
              <a:ext uri="{FF2B5EF4-FFF2-40B4-BE49-F238E27FC236}">
                <a16:creationId xmlns:a16="http://schemas.microsoft.com/office/drawing/2014/main" id="{D782220B-7079-4CB6-A95B-7BC8C6C5FFFC}"/>
              </a:ext>
            </a:extLst>
          </p:cNvPr>
          <p:cNvSpPr txBox="1"/>
          <p:nvPr/>
        </p:nvSpPr>
        <p:spPr>
          <a:xfrm>
            <a:off x="461729" y="968722"/>
            <a:ext cx="3404102" cy="3223032"/>
          </a:xfrm>
          <a:prstGeom prst="rect">
            <a:avLst/>
          </a:prstGeom>
          <a:solidFill>
            <a:schemeClr val="accent1">
              <a:lumMod val="20000"/>
              <a:lumOff val="80000"/>
            </a:schemeClr>
          </a:solidFill>
          <a:effectLst>
            <a:glow rad="127000">
              <a:schemeClr val="accent1">
                <a:lumMod val="20000"/>
                <a:lumOff val="80000"/>
              </a:schemeClr>
            </a:glow>
            <a:outerShdw blurRad="50800" dist="38100" dir="2700000" algn="tl" rotWithShape="0">
              <a:prstClr val="black">
                <a:alpha val="40000"/>
              </a:prstClr>
            </a:outerShdw>
          </a:effectLst>
        </p:spPr>
        <p:txBody>
          <a:bodyPr wrap="square" rtlCol="0" anchor="ctr">
            <a:noAutofit/>
          </a:bodyPr>
          <a:lstStyle>
            <a:defPPr>
              <a:defRPr lang="en-US"/>
            </a:defPPr>
            <a:lvl1pPr algn="ctr">
              <a:defRPr sz="750"/>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1" dirty="0"/>
              <a:t>UNEP/GEF Project entitled </a:t>
            </a:r>
          </a:p>
          <a:p>
            <a:r>
              <a:rPr lang="en-GB" sz="1200" b="1" dirty="0"/>
              <a:t>“Reversing Environmental Degradation Trends in the South China Sea and Gulf of Thailand (SCS)”</a:t>
            </a:r>
          </a:p>
          <a:p>
            <a:r>
              <a:rPr lang="en-GB" sz="1200" b="1" dirty="0"/>
              <a:t>2002 – 2008</a:t>
            </a:r>
          </a:p>
          <a:p>
            <a:endParaRPr lang="en-GB" sz="1400" dirty="0"/>
          </a:p>
          <a:p>
            <a:r>
              <a:rPr lang="en-GB" sz="1000" u="sng" dirty="0"/>
              <a:t>Participating Countries:</a:t>
            </a:r>
          </a:p>
          <a:p>
            <a:r>
              <a:rPr lang="en-GB" sz="1000" dirty="0"/>
              <a:t>Cambodia, China, Indonesia, Malaysia, Philippines, Thailand, Vietnam</a:t>
            </a:r>
          </a:p>
          <a:p>
            <a:endParaRPr lang="en-GB" sz="1000" dirty="0"/>
          </a:p>
          <a:p>
            <a:r>
              <a:rPr lang="en-GB" sz="1000" u="sng" dirty="0"/>
              <a:t>Focal Ministries: </a:t>
            </a:r>
          </a:p>
          <a:p>
            <a:r>
              <a:rPr lang="en-GB" sz="1000" dirty="0"/>
              <a:t>Ministries of Environment</a:t>
            </a:r>
          </a:p>
          <a:p>
            <a:endParaRPr lang="en-GB" sz="1000" dirty="0"/>
          </a:p>
          <a:p>
            <a:r>
              <a:rPr lang="en-GB" sz="1000" dirty="0"/>
              <a:t>22 Government Departments, 20 Universities and Research Institutes, and 2 NGOs Engaged as Specialized Executing Agencies</a:t>
            </a:r>
          </a:p>
          <a:p>
            <a:endParaRPr lang="en-US" sz="1000" dirty="0"/>
          </a:p>
          <a:p>
            <a:r>
              <a:rPr lang="en-US" sz="1000" dirty="0"/>
              <a:t>In excess of 400 Institutions involved in project activities both directly and indirectly</a:t>
            </a:r>
          </a:p>
        </p:txBody>
      </p:sp>
      <p:sp>
        <p:nvSpPr>
          <p:cNvPr id="5" name="TextBox 9">
            <a:extLst>
              <a:ext uri="{FF2B5EF4-FFF2-40B4-BE49-F238E27FC236}">
                <a16:creationId xmlns:a16="http://schemas.microsoft.com/office/drawing/2014/main" id="{7A44BE25-3F79-41DD-964B-C11590FDBF54}"/>
              </a:ext>
            </a:extLst>
          </p:cNvPr>
          <p:cNvSpPr txBox="1"/>
          <p:nvPr/>
        </p:nvSpPr>
        <p:spPr>
          <a:xfrm>
            <a:off x="4615662" y="896293"/>
            <a:ext cx="2440858" cy="3295461"/>
          </a:xfrm>
          <a:prstGeom prst="rect">
            <a:avLst/>
          </a:prstGeom>
          <a:gradFill>
            <a:gsLst>
              <a:gs pos="0">
                <a:srgbClr val="72D3F7"/>
              </a:gs>
              <a:gs pos="38000">
                <a:schemeClr val="accent1">
                  <a:lumMod val="45000"/>
                  <a:lumOff val="55000"/>
                </a:schemeClr>
              </a:gs>
              <a:gs pos="66000">
                <a:schemeClr val="accent1">
                  <a:lumMod val="45000"/>
                  <a:lumOff val="55000"/>
                  <a:alpha val="56000"/>
                </a:schemeClr>
              </a:gs>
              <a:gs pos="100000">
                <a:schemeClr val="accent1">
                  <a:lumMod val="30000"/>
                  <a:lumOff val="70000"/>
                </a:schemeClr>
              </a:gs>
            </a:gsLst>
            <a:lin ang="5400000" scaled="1"/>
          </a:gradFill>
          <a:effectLst>
            <a:glow rad="127000">
              <a:schemeClr val="accent1">
                <a:lumMod val="20000"/>
                <a:lumOff val="80000"/>
              </a:schemeClr>
            </a:glow>
            <a:outerShdw blurRad="50800" dist="38100" dir="2700000" algn="tl" rotWithShape="0">
              <a:prstClr val="black">
                <a:alpha val="40000"/>
              </a:prstClr>
            </a:outerShdw>
          </a:effectLst>
        </p:spPr>
        <p:txBody>
          <a:bodyPr wrap="square" rtlCol="0" anchor="ctr">
            <a:noAutofit/>
          </a:bodyPr>
          <a:lstStyle>
            <a:defPPr>
              <a:defRPr lang="en-US"/>
            </a:defPPr>
            <a:lvl1pPr algn="ctr">
              <a:defRPr sz="1200" b="1"/>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KEY OUTPUTs:</a:t>
            </a:r>
          </a:p>
          <a:p>
            <a:endParaRPr lang="en-US" dirty="0"/>
          </a:p>
          <a:p>
            <a:r>
              <a:rPr lang="en-US" sz="1400" dirty="0"/>
              <a:t>Strategic Action Programme for the South China Sea (2008)</a:t>
            </a:r>
          </a:p>
          <a:p>
            <a:endParaRPr lang="en-US" dirty="0"/>
          </a:p>
          <a:p>
            <a:r>
              <a:rPr lang="en-US" sz="1000" b="0" dirty="0"/>
              <a:t>National Action Plans</a:t>
            </a:r>
          </a:p>
          <a:p>
            <a:r>
              <a:rPr lang="en-US" sz="1000" b="0" dirty="0"/>
              <a:t>Demonstration sites</a:t>
            </a:r>
          </a:p>
          <a:p>
            <a:r>
              <a:rPr lang="en-US" sz="1000" b="0" dirty="0"/>
              <a:t>Technical publications</a:t>
            </a:r>
          </a:p>
          <a:p>
            <a:endParaRPr lang="en-US" sz="1000" b="0" dirty="0"/>
          </a:p>
          <a:p>
            <a:r>
              <a:rPr lang="en-US" dirty="0">
                <a:hlinkClick r:id="rId2"/>
              </a:rPr>
              <a:t>http://www.unepscs.org/</a:t>
            </a:r>
            <a:r>
              <a:rPr lang="en-US" dirty="0"/>
              <a:t> </a:t>
            </a:r>
          </a:p>
        </p:txBody>
      </p:sp>
      <p:sp>
        <p:nvSpPr>
          <p:cNvPr id="6" name="TextBox 9">
            <a:extLst>
              <a:ext uri="{FF2B5EF4-FFF2-40B4-BE49-F238E27FC236}">
                <a16:creationId xmlns:a16="http://schemas.microsoft.com/office/drawing/2014/main" id="{A574DAAA-7FAC-4EB5-A426-26DC765819F9}"/>
              </a:ext>
            </a:extLst>
          </p:cNvPr>
          <p:cNvSpPr txBox="1"/>
          <p:nvPr/>
        </p:nvSpPr>
        <p:spPr>
          <a:xfrm>
            <a:off x="7985155" y="896294"/>
            <a:ext cx="3573953" cy="1952444"/>
          </a:xfrm>
          <a:prstGeom prst="rect">
            <a:avLst/>
          </a:prstGeom>
          <a:solidFill>
            <a:srgbClr val="13D7C0">
              <a:alpha val="73000"/>
            </a:srgbClr>
          </a:solidFill>
          <a:effectLst>
            <a:glow rad="127000">
              <a:schemeClr val="accent1">
                <a:lumMod val="20000"/>
                <a:lumOff val="80000"/>
              </a:schemeClr>
            </a:glow>
            <a:outerShdw blurRad="50800" dist="38100" dir="2700000" algn="tl" rotWithShape="0">
              <a:prstClr val="black">
                <a:alpha val="40000"/>
              </a:prstClr>
            </a:outerShdw>
          </a:effectLst>
        </p:spPr>
        <p:txBody>
          <a:bodyPr wrap="square" rtlCol="0" anchor="ctr">
            <a:noAutofit/>
          </a:bodyPr>
          <a:lstStyle>
            <a:defPPr>
              <a:defRPr lang="en-US"/>
            </a:defPPr>
            <a:lvl1pPr algn="ctr">
              <a:defRPr sz="1200" b="1"/>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t>UNEP/GEF Project entitled </a:t>
            </a:r>
          </a:p>
          <a:p>
            <a:r>
              <a:rPr lang="en-GB" dirty="0"/>
              <a:t>“Implementing the Strategic Action Programme for the South China Sea and Gulf of Thailand”</a:t>
            </a:r>
          </a:p>
          <a:p>
            <a:r>
              <a:rPr lang="en-GB" dirty="0"/>
              <a:t>2020</a:t>
            </a:r>
          </a:p>
          <a:p>
            <a:endParaRPr lang="en-GB" dirty="0"/>
          </a:p>
          <a:p>
            <a:r>
              <a:rPr lang="en-GB" sz="1000" b="0" dirty="0"/>
              <a:t>Participating Countries:</a:t>
            </a:r>
          </a:p>
          <a:p>
            <a:r>
              <a:rPr lang="en-GB" sz="1000" b="0" dirty="0"/>
              <a:t>Cambodia, China, Indonesia, Philippines, Thailand, Vietnam</a:t>
            </a:r>
          </a:p>
          <a:p>
            <a:endParaRPr lang="en-GB" dirty="0"/>
          </a:p>
          <a:p>
            <a:r>
              <a:rPr lang="en-US" dirty="0">
                <a:hlinkClick r:id="rId3"/>
              </a:rPr>
              <a:t>https://scssap.org/</a:t>
            </a:r>
            <a:endParaRPr lang="en-GB" dirty="0"/>
          </a:p>
        </p:txBody>
      </p:sp>
      <p:sp>
        <p:nvSpPr>
          <p:cNvPr id="7" name="TextBox 9">
            <a:extLst>
              <a:ext uri="{FF2B5EF4-FFF2-40B4-BE49-F238E27FC236}">
                <a16:creationId xmlns:a16="http://schemas.microsoft.com/office/drawing/2014/main" id="{98174955-2EF4-44D6-AD56-1E3BEC68B3D2}"/>
              </a:ext>
            </a:extLst>
          </p:cNvPr>
          <p:cNvSpPr txBox="1"/>
          <p:nvPr/>
        </p:nvSpPr>
        <p:spPr>
          <a:xfrm>
            <a:off x="7987321" y="3215532"/>
            <a:ext cx="3573953" cy="1952444"/>
          </a:xfrm>
          <a:prstGeom prst="rect">
            <a:avLst/>
          </a:prstGeom>
          <a:solidFill>
            <a:schemeClr val="accent1">
              <a:lumMod val="75000"/>
            </a:schemeClr>
          </a:solidFill>
          <a:effectLst>
            <a:glow rad="127000">
              <a:schemeClr val="accent1">
                <a:lumMod val="20000"/>
                <a:lumOff val="80000"/>
              </a:schemeClr>
            </a:glow>
            <a:outerShdw blurRad="50800" dist="38100" dir="2700000" algn="tl" rotWithShape="0">
              <a:prstClr val="black">
                <a:alpha val="40000"/>
              </a:prstClr>
            </a:outerShdw>
          </a:effectLst>
        </p:spPr>
        <p:txBody>
          <a:bodyPr wrap="square" rtlCol="0" anchor="ctr">
            <a:noAutofit/>
          </a:bodyPr>
          <a:lstStyle>
            <a:defPPr>
              <a:defRPr lang="en-US"/>
            </a:defPPr>
            <a:lvl1pPr algn="ctr">
              <a:defRPr sz="1200" b="1"/>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a:solidFill>
                  <a:schemeClr val="bg1"/>
                </a:solidFill>
              </a:rPr>
              <a:t>Establishment and Operation of a Regional System of Fisheries Refugia in the South China Sea and Gulf of Thailand </a:t>
            </a:r>
          </a:p>
          <a:p>
            <a:r>
              <a:rPr lang="en-GB" dirty="0">
                <a:solidFill>
                  <a:schemeClr val="bg1"/>
                </a:solidFill>
              </a:rPr>
              <a:t>2018 - ongoing</a:t>
            </a:r>
          </a:p>
          <a:p>
            <a:endParaRPr lang="en-GB" dirty="0">
              <a:solidFill>
                <a:schemeClr val="bg1"/>
              </a:solidFill>
            </a:endParaRPr>
          </a:p>
          <a:p>
            <a:r>
              <a:rPr lang="en-GB" sz="1000" b="0" dirty="0">
                <a:solidFill>
                  <a:schemeClr val="bg1"/>
                </a:solidFill>
              </a:rPr>
              <a:t>Participating Countries:</a:t>
            </a:r>
          </a:p>
          <a:p>
            <a:r>
              <a:rPr lang="en-GB" sz="1000" b="0" dirty="0">
                <a:solidFill>
                  <a:schemeClr val="bg1"/>
                </a:solidFill>
              </a:rPr>
              <a:t>Cambodia, Indonesia, Malaysia, Philippines, Thailand, Vietnam</a:t>
            </a:r>
          </a:p>
          <a:p>
            <a:endParaRPr lang="en-GB" dirty="0">
              <a:solidFill>
                <a:schemeClr val="accent5">
                  <a:lumMod val="20000"/>
                  <a:lumOff val="80000"/>
                </a:schemeClr>
              </a:solidFill>
            </a:endParaRPr>
          </a:p>
          <a:p>
            <a:r>
              <a:rPr lang="en-GB" dirty="0">
                <a:solidFill>
                  <a:schemeClr val="accent5">
                    <a:lumMod val="20000"/>
                    <a:lumOff val="80000"/>
                  </a:schemeClr>
                </a:solidFill>
                <a:hlinkClick r:id="rId4">
                  <a:extLst>
                    <a:ext uri="{A12FA001-AC4F-418D-AE19-62706E023703}">
                      <ahyp:hlinkClr xmlns:ahyp="http://schemas.microsoft.com/office/drawing/2018/hyperlinkcolor" val="tx"/>
                    </a:ext>
                  </a:extLst>
                </a:hlinkClick>
              </a:rPr>
              <a:t>https://fisheries-refugia.org/</a:t>
            </a:r>
            <a:r>
              <a:rPr lang="en-GB" dirty="0">
                <a:solidFill>
                  <a:schemeClr val="accent5">
                    <a:lumMod val="20000"/>
                    <a:lumOff val="80000"/>
                  </a:schemeClr>
                </a:solidFill>
              </a:rPr>
              <a:t> </a:t>
            </a:r>
            <a:endParaRPr lang="en-US" dirty="0">
              <a:solidFill>
                <a:schemeClr val="accent5">
                  <a:lumMod val="20000"/>
                  <a:lumOff val="80000"/>
                </a:schemeClr>
              </a:solidFill>
            </a:endParaRPr>
          </a:p>
        </p:txBody>
      </p:sp>
      <p:sp>
        <p:nvSpPr>
          <p:cNvPr id="8" name="TextBox 9">
            <a:extLst>
              <a:ext uri="{FF2B5EF4-FFF2-40B4-BE49-F238E27FC236}">
                <a16:creationId xmlns:a16="http://schemas.microsoft.com/office/drawing/2014/main" id="{3E49B8CF-4009-4ABE-A8E8-630BE8A1B2A2}"/>
              </a:ext>
            </a:extLst>
          </p:cNvPr>
          <p:cNvSpPr txBox="1"/>
          <p:nvPr/>
        </p:nvSpPr>
        <p:spPr>
          <a:xfrm>
            <a:off x="2375877" y="4770445"/>
            <a:ext cx="4680643" cy="1618016"/>
          </a:xfrm>
          <a:prstGeom prst="rect">
            <a:avLst/>
          </a:prstGeom>
          <a:solidFill>
            <a:schemeClr val="accent1">
              <a:lumMod val="20000"/>
              <a:lumOff val="80000"/>
            </a:schemeClr>
          </a:solidFill>
          <a:effectLst>
            <a:glow rad="127000">
              <a:schemeClr val="accent1">
                <a:lumMod val="20000"/>
                <a:lumOff val="80000"/>
              </a:schemeClr>
            </a:glow>
            <a:outerShdw blurRad="50800" dist="38100" dir="2700000" algn="tl" rotWithShape="0">
              <a:prstClr val="black">
                <a:alpha val="40000"/>
              </a:prstClr>
            </a:outerShdw>
          </a:effectLst>
        </p:spPr>
        <p:txBody>
          <a:bodyPr wrap="square" rtlCol="0" anchor="ctr">
            <a:noAutofit/>
          </a:bodyPr>
          <a:lstStyle>
            <a:defPPr>
              <a:defRPr lang="en-US"/>
            </a:defPPr>
            <a:lvl1pPr algn="ctr">
              <a:defRPr sz="750"/>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1" dirty="0"/>
              <a:t>SAP Implementation Medium Sized Projects (MSPs)</a:t>
            </a:r>
          </a:p>
          <a:p>
            <a:endParaRPr lang="en-GB" sz="800" b="1" dirty="0"/>
          </a:p>
          <a:p>
            <a:r>
              <a:rPr lang="en-GB" sz="900" dirty="0"/>
              <a:t>Demonstration of Sustainable Management of Coral Reef Resources in the Coastal Waters of </a:t>
            </a:r>
            <a:r>
              <a:rPr lang="en-GB" sz="900" dirty="0" err="1"/>
              <a:t>Ninh</a:t>
            </a:r>
            <a:r>
              <a:rPr lang="en-GB" sz="900" dirty="0"/>
              <a:t> Hai District, </a:t>
            </a:r>
            <a:r>
              <a:rPr lang="en-GB" sz="900" dirty="0" err="1"/>
              <a:t>Ninh</a:t>
            </a:r>
            <a:r>
              <a:rPr lang="en-GB" sz="900" dirty="0"/>
              <a:t> </a:t>
            </a:r>
            <a:r>
              <a:rPr lang="en-GB" sz="900" dirty="0" err="1"/>
              <a:t>Thuan</a:t>
            </a:r>
            <a:r>
              <a:rPr lang="en-GB" sz="900" dirty="0"/>
              <a:t> Province, Viet Nam (GEF ID. 3187)  2010-2014</a:t>
            </a:r>
          </a:p>
          <a:p>
            <a:endParaRPr lang="en-GB" sz="900" dirty="0"/>
          </a:p>
          <a:p>
            <a:r>
              <a:rPr lang="en-GB" sz="900" dirty="0"/>
              <a:t>Demonstration of Community-based Management of Seagrass Habitats in </a:t>
            </a:r>
            <a:r>
              <a:rPr lang="en-GB" sz="900" dirty="0" err="1"/>
              <a:t>Trikora</a:t>
            </a:r>
            <a:r>
              <a:rPr lang="en-GB" sz="900" dirty="0"/>
              <a:t> Beach, East </a:t>
            </a:r>
            <a:r>
              <a:rPr lang="en-GB" sz="900" dirty="0" err="1"/>
              <a:t>Bintan</a:t>
            </a:r>
            <a:r>
              <a:rPr lang="en-GB" sz="900" dirty="0"/>
              <a:t>, Riau Archipelago Province, Indonesia (GEF Project ID 3188)  2007-2010</a:t>
            </a:r>
          </a:p>
          <a:p>
            <a:endParaRPr lang="en-GB" sz="900" dirty="0"/>
          </a:p>
          <a:p>
            <a:r>
              <a:rPr lang="en-GB" sz="900" dirty="0"/>
              <a:t>Participatory Planning and Implementation in the Management of Shantou Intertidal Wetland, China (GF/3309) 2009-2012</a:t>
            </a:r>
            <a:endParaRPr lang="en-US" sz="900" dirty="0"/>
          </a:p>
        </p:txBody>
      </p:sp>
      <p:sp>
        <p:nvSpPr>
          <p:cNvPr id="9" name="Arrow: Right 8">
            <a:extLst>
              <a:ext uri="{FF2B5EF4-FFF2-40B4-BE49-F238E27FC236}">
                <a16:creationId xmlns:a16="http://schemas.microsoft.com/office/drawing/2014/main" id="{5B7C12AC-2C7B-409A-BD85-A14AF25FDD06}"/>
              </a:ext>
            </a:extLst>
          </p:cNvPr>
          <p:cNvSpPr/>
          <p:nvPr/>
        </p:nvSpPr>
        <p:spPr>
          <a:xfrm>
            <a:off x="3938257" y="2326741"/>
            <a:ext cx="677405" cy="470780"/>
          </a:xfrm>
          <a:prstGeom prst="rightArrow">
            <a:avLst/>
          </a:prstGeom>
          <a:solidFill>
            <a:schemeClr val="accent1">
              <a:lumMod val="40000"/>
              <a:lumOff val="6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10" name="Arrow: Right 9">
            <a:extLst>
              <a:ext uri="{FF2B5EF4-FFF2-40B4-BE49-F238E27FC236}">
                <a16:creationId xmlns:a16="http://schemas.microsoft.com/office/drawing/2014/main" id="{46907883-6AAD-4F81-86F1-729311197ED3}"/>
              </a:ext>
            </a:extLst>
          </p:cNvPr>
          <p:cNvSpPr/>
          <p:nvPr/>
        </p:nvSpPr>
        <p:spPr>
          <a:xfrm rot="19961183">
            <a:off x="6886870" y="2105715"/>
            <a:ext cx="1188267" cy="419156"/>
          </a:xfrm>
          <a:prstGeom prst="rightArrow">
            <a:avLst/>
          </a:prstGeom>
          <a:solidFill>
            <a:schemeClr val="accent1">
              <a:lumMod val="40000"/>
              <a:lumOff val="6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11" name="Arrow: Right 10">
            <a:extLst>
              <a:ext uri="{FF2B5EF4-FFF2-40B4-BE49-F238E27FC236}">
                <a16:creationId xmlns:a16="http://schemas.microsoft.com/office/drawing/2014/main" id="{52A5C7CC-F458-4CEC-B8E5-0403F5C77197}"/>
              </a:ext>
            </a:extLst>
          </p:cNvPr>
          <p:cNvSpPr/>
          <p:nvPr/>
        </p:nvSpPr>
        <p:spPr>
          <a:xfrm rot="2037019">
            <a:off x="6883778" y="3275765"/>
            <a:ext cx="1227430" cy="470780"/>
          </a:xfrm>
          <a:prstGeom prst="rightArrow">
            <a:avLst/>
          </a:prstGeom>
          <a:solidFill>
            <a:schemeClr val="accent1">
              <a:lumMod val="40000"/>
              <a:lumOff val="6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12" name="Arrow: Right 11">
            <a:extLst>
              <a:ext uri="{FF2B5EF4-FFF2-40B4-BE49-F238E27FC236}">
                <a16:creationId xmlns:a16="http://schemas.microsoft.com/office/drawing/2014/main" id="{C959327C-CF5E-45BD-B92D-971C8B2216B0}"/>
              </a:ext>
            </a:extLst>
          </p:cNvPr>
          <p:cNvSpPr/>
          <p:nvPr/>
        </p:nvSpPr>
        <p:spPr>
          <a:xfrm rot="5400000">
            <a:off x="5522066" y="4221033"/>
            <a:ext cx="628049" cy="470780"/>
          </a:xfrm>
          <a:prstGeom prst="rightArrow">
            <a:avLst/>
          </a:prstGeom>
          <a:solidFill>
            <a:schemeClr val="accent1">
              <a:lumMod val="40000"/>
              <a:lumOff val="6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D2DE232F-DE3D-4691-BD44-73C3B315D8D3}"/>
              </a:ext>
            </a:extLst>
          </p:cNvPr>
          <p:cNvSpPr txBox="1"/>
          <p:nvPr/>
        </p:nvSpPr>
        <p:spPr>
          <a:xfrm>
            <a:off x="847631" y="207430"/>
            <a:ext cx="10447699" cy="400110"/>
          </a:xfrm>
          <a:prstGeom prst="rect">
            <a:avLst/>
          </a:prstGeom>
          <a:noFill/>
        </p:spPr>
        <p:txBody>
          <a:bodyPr wrap="square" rtlCol="0">
            <a:spAutoFit/>
          </a:bodyPr>
          <a:lstStyle/>
          <a:p>
            <a:r>
              <a:rPr lang="en-GB" sz="2000" b="1" dirty="0"/>
              <a:t>South China Sea and Gulf of Thailand, from original project and SAP, to current implementation</a:t>
            </a:r>
          </a:p>
        </p:txBody>
      </p:sp>
    </p:spTree>
    <p:extLst>
      <p:ext uri="{BB962C8B-B14F-4D97-AF65-F5344CB8AC3E}">
        <p14:creationId xmlns:p14="http://schemas.microsoft.com/office/powerpoint/2010/main" val="15097905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CEEEBCC-9084-4134-B854-541DFF9A5B9B}"/>
              </a:ext>
            </a:extLst>
          </p:cNvPr>
          <p:cNvSpPr/>
          <p:nvPr/>
        </p:nvSpPr>
        <p:spPr>
          <a:xfrm>
            <a:off x="637564" y="340008"/>
            <a:ext cx="3103926" cy="5392075"/>
          </a:xfrm>
          <a:prstGeom prst="rect">
            <a:avLst/>
          </a:prstGeom>
          <a:noFill/>
          <a:ln w="28575">
            <a:solidFill>
              <a:srgbClr val="0E9A89"/>
            </a:solidFill>
          </a:ln>
        </p:spPr>
        <p:txBody>
          <a:bodyPr wrap="square">
            <a:noAutofit/>
          </a:bodyPr>
          <a:lstStyle/>
          <a:p>
            <a:pPr algn="ctr"/>
            <a:r>
              <a:rPr lang="en-GB" sz="1100" b="1" u="sng" dirty="0"/>
              <a:t>Regional Working Group  - Mangroves, Coral Reefs, Seagrass, Wetlands Land based pollution</a:t>
            </a:r>
            <a:endParaRPr lang="en-US" sz="1100" dirty="0"/>
          </a:p>
          <a:p>
            <a:endParaRPr lang="en-GB" sz="1000" dirty="0"/>
          </a:p>
          <a:p>
            <a:r>
              <a:rPr lang="en-GB" sz="800" dirty="0"/>
              <a:t>The RWGs were charged with co-ordinating the work of National Committees in order to ensure the effective execution of activities in the various project components. Specific RWG activities included inter alia: development of criteria for determining the global, regional and transboundary significance of habitats and fish stocks; coordination of efforts to develop national meta-databases; compilation and review of information relating to economic valuation; and the stepwise review of information and data compiled by national committees. The RSTC was mandated to coordinate and review the work of the RWGs and provide sound scientific and technical advice to the inter-governmental Project Steering Committee (PSC) regarding SAP formulation.</a:t>
            </a:r>
          </a:p>
          <a:p>
            <a:endParaRPr lang="en-GB" sz="800" dirty="0"/>
          </a:p>
          <a:p>
            <a:r>
              <a:rPr lang="en-GB" sz="800" dirty="0"/>
              <a:t>The RWG of the SCS-SAP Implementation Project shall consist of the </a:t>
            </a:r>
            <a:r>
              <a:rPr lang="en-GB" sz="800" b="1" dirty="0"/>
              <a:t>Chairpersons of the National Mangrove Coral Reefs, Seagrass, Wetlands, Land based pollution Committees together with one member of the SCS-SAP Implementation Unit and selected regional experts</a:t>
            </a:r>
            <a:r>
              <a:rPr lang="en-GB" sz="800" dirty="0"/>
              <a:t>. The SCS-SAP Implementation Unit in consultation with the National Technical Focal Points for the project shall nominate no more than four such experts to ensure a balance of expertise and specialisation consistent with the mandate of the working group. </a:t>
            </a:r>
          </a:p>
          <a:p>
            <a:endParaRPr lang="en-GB" sz="800" dirty="0"/>
          </a:p>
          <a:p>
            <a:r>
              <a:rPr lang="en-GB" sz="800" dirty="0"/>
              <a:t>The membership of the RWG-M shall be formally established at the first meeting of the Working Group, which shall elect a Chairperson and a Vice-Chair from amongst its members. The Vice-Chair shall act as Chairperson of meetings in the absence of the Chairperson. The Chairperson of the RWG-M will represent the RWG-M on the Regional Scientific and Technical Committee (RSTC) and will attend the meetings of that Committee.</a:t>
            </a:r>
          </a:p>
          <a:p>
            <a:endParaRPr lang="en-GB" sz="1000" dirty="0"/>
          </a:p>
        </p:txBody>
      </p:sp>
      <p:sp>
        <p:nvSpPr>
          <p:cNvPr id="7" name="TextBox 6">
            <a:extLst>
              <a:ext uri="{FF2B5EF4-FFF2-40B4-BE49-F238E27FC236}">
                <a16:creationId xmlns:a16="http://schemas.microsoft.com/office/drawing/2014/main" id="{CA9BB408-8104-4594-A5A2-F5856D941059}"/>
              </a:ext>
            </a:extLst>
          </p:cNvPr>
          <p:cNvSpPr txBox="1"/>
          <p:nvPr/>
        </p:nvSpPr>
        <p:spPr>
          <a:xfrm>
            <a:off x="4030439" y="958707"/>
            <a:ext cx="1271549" cy="543668"/>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Cambodia</a:t>
            </a:r>
          </a:p>
          <a:p>
            <a:pPr algn="ctr"/>
            <a:r>
              <a:rPr lang="en-GB" sz="750" dirty="0"/>
              <a:t>Chairperson of the National Mangrove Committee</a:t>
            </a:r>
          </a:p>
        </p:txBody>
      </p:sp>
      <p:sp>
        <p:nvSpPr>
          <p:cNvPr id="8" name="TextBox 7">
            <a:extLst>
              <a:ext uri="{FF2B5EF4-FFF2-40B4-BE49-F238E27FC236}">
                <a16:creationId xmlns:a16="http://schemas.microsoft.com/office/drawing/2014/main" id="{F52DD978-F915-4952-AFF5-CDB3C539BFDB}"/>
              </a:ext>
            </a:extLst>
          </p:cNvPr>
          <p:cNvSpPr txBox="1"/>
          <p:nvPr/>
        </p:nvSpPr>
        <p:spPr>
          <a:xfrm>
            <a:off x="4030439" y="4821831"/>
            <a:ext cx="1271549" cy="402295"/>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SCS-SAP Implementation Unit </a:t>
            </a:r>
          </a:p>
        </p:txBody>
      </p:sp>
      <p:sp>
        <p:nvSpPr>
          <p:cNvPr id="9" name="TextBox 8">
            <a:extLst>
              <a:ext uri="{FF2B5EF4-FFF2-40B4-BE49-F238E27FC236}">
                <a16:creationId xmlns:a16="http://schemas.microsoft.com/office/drawing/2014/main" id="{28BCA79D-0E7F-4EB4-8FE6-9869ED8B14C3}"/>
              </a:ext>
            </a:extLst>
          </p:cNvPr>
          <p:cNvSpPr txBox="1"/>
          <p:nvPr/>
        </p:nvSpPr>
        <p:spPr>
          <a:xfrm>
            <a:off x="4030439" y="5329789"/>
            <a:ext cx="1271549" cy="402295"/>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Selected Regional Experts</a:t>
            </a:r>
          </a:p>
        </p:txBody>
      </p:sp>
      <p:sp>
        <p:nvSpPr>
          <p:cNvPr id="10" name="TextBox 9">
            <a:extLst>
              <a:ext uri="{FF2B5EF4-FFF2-40B4-BE49-F238E27FC236}">
                <a16:creationId xmlns:a16="http://schemas.microsoft.com/office/drawing/2014/main" id="{1911F02B-F72A-4236-ABB9-6F73DD5FABC2}"/>
              </a:ext>
            </a:extLst>
          </p:cNvPr>
          <p:cNvSpPr txBox="1"/>
          <p:nvPr/>
        </p:nvSpPr>
        <p:spPr>
          <a:xfrm>
            <a:off x="4030439" y="1577405"/>
            <a:ext cx="1271549" cy="543668"/>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China</a:t>
            </a:r>
          </a:p>
          <a:p>
            <a:pPr algn="ctr"/>
            <a:r>
              <a:rPr lang="en-GB" sz="750" dirty="0"/>
              <a:t>Chairperson of the National Mangrove Committee</a:t>
            </a:r>
          </a:p>
        </p:txBody>
      </p:sp>
      <p:sp>
        <p:nvSpPr>
          <p:cNvPr id="11" name="TextBox 10">
            <a:extLst>
              <a:ext uri="{FF2B5EF4-FFF2-40B4-BE49-F238E27FC236}">
                <a16:creationId xmlns:a16="http://schemas.microsoft.com/office/drawing/2014/main" id="{302845B9-36F8-43E3-9DFA-541AA0EE7E24}"/>
              </a:ext>
            </a:extLst>
          </p:cNvPr>
          <p:cNvSpPr txBox="1"/>
          <p:nvPr/>
        </p:nvSpPr>
        <p:spPr>
          <a:xfrm>
            <a:off x="4030439" y="2227918"/>
            <a:ext cx="1271549" cy="543668"/>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Indonesia</a:t>
            </a:r>
          </a:p>
          <a:p>
            <a:pPr algn="ctr"/>
            <a:r>
              <a:rPr lang="en-GB" sz="750" dirty="0"/>
              <a:t>Chairperson of the National Mangrove Committee</a:t>
            </a:r>
          </a:p>
        </p:txBody>
      </p:sp>
      <p:sp>
        <p:nvSpPr>
          <p:cNvPr id="12" name="TextBox 11">
            <a:extLst>
              <a:ext uri="{FF2B5EF4-FFF2-40B4-BE49-F238E27FC236}">
                <a16:creationId xmlns:a16="http://schemas.microsoft.com/office/drawing/2014/main" id="{F8F8672F-90C0-4664-ABF6-4B715B174A5C}"/>
              </a:ext>
            </a:extLst>
          </p:cNvPr>
          <p:cNvSpPr txBox="1"/>
          <p:nvPr/>
        </p:nvSpPr>
        <p:spPr>
          <a:xfrm>
            <a:off x="4030439" y="2889789"/>
            <a:ext cx="1271549" cy="543668"/>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Philippines</a:t>
            </a:r>
          </a:p>
          <a:p>
            <a:pPr algn="ctr"/>
            <a:r>
              <a:rPr lang="en-GB" sz="750" dirty="0"/>
              <a:t>Chairperson of the National Mangrove Committee</a:t>
            </a:r>
          </a:p>
        </p:txBody>
      </p:sp>
      <p:sp>
        <p:nvSpPr>
          <p:cNvPr id="13" name="TextBox 12">
            <a:extLst>
              <a:ext uri="{FF2B5EF4-FFF2-40B4-BE49-F238E27FC236}">
                <a16:creationId xmlns:a16="http://schemas.microsoft.com/office/drawing/2014/main" id="{FCC3452C-B6EF-4A9F-AF14-AC77F02335D3}"/>
              </a:ext>
            </a:extLst>
          </p:cNvPr>
          <p:cNvSpPr txBox="1"/>
          <p:nvPr/>
        </p:nvSpPr>
        <p:spPr>
          <a:xfrm>
            <a:off x="4030439" y="3531144"/>
            <a:ext cx="1271549" cy="543668"/>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Thailand</a:t>
            </a:r>
          </a:p>
          <a:p>
            <a:pPr algn="ctr"/>
            <a:r>
              <a:rPr lang="en-GB" sz="750" dirty="0"/>
              <a:t>Chairperson of the National Mangrove Committee</a:t>
            </a:r>
          </a:p>
        </p:txBody>
      </p:sp>
      <p:sp>
        <p:nvSpPr>
          <p:cNvPr id="14" name="TextBox 13">
            <a:extLst>
              <a:ext uri="{FF2B5EF4-FFF2-40B4-BE49-F238E27FC236}">
                <a16:creationId xmlns:a16="http://schemas.microsoft.com/office/drawing/2014/main" id="{94499E5D-6EC4-4938-965F-11B2DA236127}"/>
              </a:ext>
            </a:extLst>
          </p:cNvPr>
          <p:cNvSpPr txBox="1"/>
          <p:nvPr/>
        </p:nvSpPr>
        <p:spPr>
          <a:xfrm>
            <a:off x="4030439" y="4172499"/>
            <a:ext cx="1271549" cy="543668"/>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Vietnam</a:t>
            </a:r>
          </a:p>
          <a:p>
            <a:pPr algn="ctr"/>
            <a:r>
              <a:rPr lang="en-GB" sz="750" dirty="0"/>
              <a:t>Chairperson of the National Mangrove Committee</a:t>
            </a:r>
          </a:p>
        </p:txBody>
      </p:sp>
      <p:sp>
        <p:nvSpPr>
          <p:cNvPr id="15" name="TextBox 14">
            <a:extLst>
              <a:ext uri="{FF2B5EF4-FFF2-40B4-BE49-F238E27FC236}">
                <a16:creationId xmlns:a16="http://schemas.microsoft.com/office/drawing/2014/main" id="{A8656F95-9929-44D4-8C7B-302C1F2F870A}"/>
              </a:ext>
            </a:extLst>
          </p:cNvPr>
          <p:cNvSpPr txBox="1"/>
          <p:nvPr/>
        </p:nvSpPr>
        <p:spPr>
          <a:xfrm>
            <a:off x="4030439" y="340009"/>
            <a:ext cx="1271549" cy="543668"/>
          </a:xfrm>
          <a:prstGeom prst="rect">
            <a:avLst/>
          </a:prstGeom>
          <a:noFill/>
          <a:ln w="19050">
            <a:solidFill>
              <a:schemeClr val="accent6">
                <a:lumMod val="60000"/>
                <a:lumOff val="4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RWG-Mangroves</a:t>
            </a:r>
          </a:p>
        </p:txBody>
      </p:sp>
      <p:sp>
        <p:nvSpPr>
          <p:cNvPr id="16" name="TextBox 15">
            <a:extLst>
              <a:ext uri="{FF2B5EF4-FFF2-40B4-BE49-F238E27FC236}">
                <a16:creationId xmlns:a16="http://schemas.microsoft.com/office/drawing/2014/main" id="{B40853CB-491C-4F1B-9167-10C5A69802DC}"/>
              </a:ext>
            </a:extLst>
          </p:cNvPr>
          <p:cNvSpPr txBox="1"/>
          <p:nvPr/>
        </p:nvSpPr>
        <p:spPr>
          <a:xfrm>
            <a:off x="5453562" y="958707"/>
            <a:ext cx="1271549" cy="543668"/>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Cambodia</a:t>
            </a:r>
          </a:p>
          <a:p>
            <a:pPr algn="ctr"/>
            <a:r>
              <a:rPr lang="en-GB" sz="750" dirty="0"/>
              <a:t>Chairperson of the National Coral Reef Committee</a:t>
            </a:r>
          </a:p>
        </p:txBody>
      </p:sp>
      <p:sp>
        <p:nvSpPr>
          <p:cNvPr id="17" name="TextBox 16">
            <a:extLst>
              <a:ext uri="{FF2B5EF4-FFF2-40B4-BE49-F238E27FC236}">
                <a16:creationId xmlns:a16="http://schemas.microsoft.com/office/drawing/2014/main" id="{089FBCE8-5E60-43BA-858C-A9967E8B7F9E}"/>
              </a:ext>
            </a:extLst>
          </p:cNvPr>
          <p:cNvSpPr txBox="1"/>
          <p:nvPr/>
        </p:nvSpPr>
        <p:spPr>
          <a:xfrm>
            <a:off x="5453562" y="4821831"/>
            <a:ext cx="1271549" cy="402295"/>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SCS-SAP Implementation Unit </a:t>
            </a:r>
          </a:p>
        </p:txBody>
      </p:sp>
      <p:sp>
        <p:nvSpPr>
          <p:cNvPr id="18" name="TextBox 17">
            <a:extLst>
              <a:ext uri="{FF2B5EF4-FFF2-40B4-BE49-F238E27FC236}">
                <a16:creationId xmlns:a16="http://schemas.microsoft.com/office/drawing/2014/main" id="{15899433-4465-44E7-8799-90B45F8A6641}"/>
              </a:ext>
            </a:extLst>
          </p:cNvPr>
          <p:cNvSpPr txBox="1"/>
          <p:nvPr/>
        </p:nvSpPr>
        <p:spPr>
          <a:xfrm>
            <a:off x="5453562" y="5329789"/>
            <a:ext cx="1271549" cy="402295"/>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Selected Regional Experts</a:t>
            </a:r>
          </a:p>
        </p:txBody>
      </p:sp>
      <p:sp>
        <p:nvSpPr>
          <p:cNvPr id="19" name="TextBox 18">
            <a:extLst>
              <a:ext uri="{FF2B5EF4-FFF2-40B4-BE49-F238E27FC236}">
                <a16:creationId xmlns:a16="http://schemas.microsoft.com/office/drawing/2014/main" id="{7431A5D1-D4D9-4BA8-AC1E-F906C012BE35}"/>
              </a:ext>
            </a:extLst>
          </p:cNvPr>
          <p:cNvSpPr txBox="1"/>
          <p:nvPr/>
        </p:nvSpPr>
        <p:spPr>
          <a:xfrm>
            <a:off x="5453562" y="1577405"/>
            <a:ext cx="1271549" cy="543668"/>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China</a:t>
            </a:r>
          </a:p>
          <a:p>
            <a:pPr algn="ctr"/>
            <a:r>
              <a:rPr lang="en-GB" sz="750" dirty="0"/>
              <a:t>Chairperson of the National Coral Reef Committee</a:t>
            </a:r>
          </a:p>
        </p:txBody>
      </p:sp>
      <p:sp>
        <p:nvSpPr>
          <p:cNvPr id="20" name="TextBox 19">
            <a:extLst>
              <a:ext uri="{FF2B5EF4-FFF2-40B4-BE49-F238E27FC236}">
                <a16:creationId xmlns:a16="http://schemas.microsoft.com/office/drawing/2014/main" id="{92F7947D-E72E-4277-A1A4-8125F5AEFCB7}"/>
              </a:ext>
            </a:extLst>
          </p:cNvPr>
          <p:cNvSpPr txBox="1"/>
          <p:nvPr/>
        </p:nvSpPr>
        <p:spPr>
          <a:xfrm>
            <a:off x="5453562" y="2227918"/>
            <a:ext cx="1271549" cy="543668"/>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Indonesia</a:t>
            </a:r>
          </a:p>
          <a:p>
            <a:pPr algn="ctr"/>
            <a:r>
              <a:rPr lang="en-GB" sz="750" dirty="0"/>
              <a:t>Chairperson of the National Coral Reefs Committee</a:t>
            </a:r>
          </a:p>
        </p:txBody>
      </p:sp>
      <p:sp>
        <p:nvSpPr>
          <p:cNvPr id="21" name="TextBox 20">
            <a:extLst>
              <a:ext uri="{FF2B5EF4-FFF2-40B4-BE49-F238E27FC236}">
                <a16:creationId xmlns:a16="http://schemas.microsoft.com/office/drawing/2014/main" id="{64E92F3B-B313-40D0-A373-DECB1D142DFB}"/>
              </a:ext>
            </a:extLst>
          </p:cNvPr>
          <p:cNvSpPr txBox="1"/>
          <p:nvPr/>
        </p:nvSpPr>
        <p:spPr>
          <a:xfrm>
            <a:off x="5453562" y="2889789"/>
            <a:ext cx="1271549" cy="543668"/>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Philippines</a:t>
            </a:r>
          </a:p>
          <a:p>
            <a:pPr algn="ctr"/>
            <a:r>
              <a:rPr lang="en-GB" sz="750" dirty="0"/>
              <a:t>Chairperson of the National Coral Reefs Committee</a:t>
            </a:r>
          </a:p>
        </p:txBody>
      </p:sp>
      <p:sp>
        <p:nvSpPr>
          <p:cNvPr id="22" name="TextBox 21">
            <a:extLst>
              <a:ext uri="{FF2B5EF4-FFF2-40B4-BE49-F238E27FC236}">
                <a16:creationId xmlns:a16="http://schemas.microsoft.com/office/drawing/2014/main" id="{127D9B47-4142-4BBB-9A80-4237BDADFF67}"/>
              </a:ext>
            </a:extLst>
          </p:cNvPr>
          <p:cNvSpPr txBox="1"/>
          <p:nvPr/>
        </p:nvSpPr>
        <p:spPr>
          <a:xfrm>
            <a:off x="5453562" y="3531144"/>
            <a:ext cx="1271549" cy="543668"/>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Thailand</a:t>
            </a:r>
          </a:p>
          <a:p>
            <a:pPr algn="ctr"/>
            <a:r>
              <a:rPr lang="en-GB" sz="750" dirty="0"/>
              <a:t>Chairperson of the National Coral Reefs Committee</a:t>
            </a:r>
          </a:p>
        </p:txBody>
      </p:sp>
      <p:sp>
        <p:nvSpPr>
          <p:cNvPr id="23" name="TextBox 22">
            <a:extLst>
              <a:ext uri="{FF2B5EF4-FFF2-40B4-BE49-F238E27FC236}">
                <a16:creationId xmlns:a16="http://schemas.microsoft.com/office/drawing/2014/main" id="{F322F549-C6A2-4539-911D-B493D1D90252}"/>
              </a:ext>
            </a:extLst>
          </p:cNvPr>
          <p:cNvSpPr txBox="1"/>
          <p:nvPr/>
        </p:nvSpPr>
        <p:spPr>
          <a:xfrm>
            <a:off x="5453562" y="4172499"/>
            <a:ext cx="1271549" cy="543668"/>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Vietnam</a:t>
            </a:r>
          </a:p>
          <a:p>
            <a:pPr algn="ctr"/>
            <a:r>
              <a:rPr lang="en-GB" sz="750" dirty="0"/>
              <a:t>Chairperson of the National Coral Reefs Committee</a:t>
            </a:r>
          </a:p>
        </p:txBody>
      </p:sp>
      <p:sp>
        <p:nvSpPr>
          <p:cNvPr id="24" name="TextBox 23">
            <a:extLst>
              <a:ext uri="{FF2B5EF4-FFF2-40B4-BE49-F238E27FC236}">
                <a16:creationId xmlns:a16="http://schemas.microsoft.com/office/drawing/2014/main" id="{FD82B68C-9A85-4197-A8E6-AFF7C8A3AEF6}"/>
              </a:ext>
            </a:extLst>
          </p:cNvPr>
          <p:cNvSpPr txBox="1"/>
          <p:nvPr/>
        </p:nvSpPr>
        <p:spPr>
          <a:xfrm>
            <a:off x="5453562" y="340009"/>
            <a:ext cx="1271549" cy="543668"/>
          </a:xfrm>
          <a:prstGeom prst="rect">
            <a:avLst/>
          </a:prstGeom>
          <a:noFill/>
          <a:ln w="19050">
            <a:solidFill>
              <a:schemeClr val="accent5">
                <a:lumMod val="60000"/>
                <a:lumOff val="4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RWG-Coral Reefs</a:t>
            </a:r>
          </a:p>
        </p:txBody>
      </p:sp>
      <p:sp>
        <p:nvSpPr>
          <p:cNvPr id="25" name="TextBox 24">
            <a:extLst>
              <a:ext uri="{FF2B5EF4-FFF2-40B4-BE49-F238E27FC236}">
                <a16:creationId xmlns:a16="http://schemas.microsoft.com/office/drawing/2014/main" id="{DB5CC9B8-662A-4953-A367-E7C4718CFC24}"/>
              </a:ext>
            </a:extLst>
          </p:cNvPr>
          <p:cNvSpPr txBox="1"/>
          <p:nvPr/>
        </p:nvSpPr>
        <p:spPr>
          <a:xfrm>
            <a:off x="6876685" y="958707"/>
            <a:ext cx="1271549" cy="543668"/>
          </a:xfrm>
          <a:prstGeom prst="rect">
            <a:avLst/>
          </a:prstGeom>
          <a:solidFill>
            <a:schemeClr val="accent4">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Cambodia</a:t>
            </a:r>
          </a:p>
          <a:p>
            <a:pPr algn="ctr"/>
            <a:r>
              <a:rPr lang="en-GB" sz="750" dirty="0"/>
              <a:t>Chairperson of the National Seagrass Committee</a:t>
            </a:r>
          </a:p>
        </p:txBody>
      </p:sp>
      <p:sp>
        <p:nvSpPr>
          <p:cNvPr id="26" name="TextBox 25">
            <a:extLst>
              <a:ext uri="{FF2B5EF4-FFF2-40B4-BE49-F238E27FC236}">
                <a16:creationId xmlns:a16="http://schemas.microsoft.com/office/drawing/2014/main" id="{408A66B5-1DE3-4E00-BA26-27F258BE85E7}"/>
              </a:ext>
            </a:extLst>
          </p:cNvPr>
          <p:cNvSpPr txBox="1"/>
          <p:nvPr/>
        </p:nvSpPr>
        <p:spPr>
          <a:xfrm>
            <a:off x="6876685" y="4821831"/>
            <a:ext cx="1271549" cy="402295"/>
          </a:xfrm>
          <a:prstGeom prst="rect">
            <a:avLst/>
          </a:prstGeom>
          <a:solidFill>
            <a:schemeClr val="accent4">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SCS-SAP Implementation Unit </a:t>
            </a:r>
          </a:p>
        </p:txBody>
      </p:sp>
      <p:sp>
        <p:nvSpPr>
          <p:cNvPr id="27" name="TextBox 26">
            <a:extLst>
              <a:ext uri="{FF2B5EF4-FFF2-40B4-BE49-F238E27FC236}">
                <a16:creationId xmlns:a16="http://schemas.microsoft.com/office/drawing/2014/main" id="{E7CD1BB6-F5BE-4A16-9CDD-2FD47CA32F1A}"/>
              </a:ext>
            </a:extLst>
          </p:cNvPr>
          <p:cNvSpPr txBox="1"/>
          <p:nvPr/>
        </p:nvSpPr>
        <p:spPr>
          <a:xfrm>
            <a:off x="6876685" y="5329789"/>
            <a:ext cx="1271549" cy="402295"/>
          </a:xfrm>
          <a:prstGeom prst="rect">
            <a:avLst/>
          </a:prstGeom>
          <a:solidFill>
            <a:schemeClr val="accent4">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Selected Regional Experts</a:t>
            </a:r>
          </a:p>
        </p:txBody>
      </p:sp>
      <p:sp>
        <p:nvSpPr>
          <p:cNvPr id="28" name="TextBox 27">
            <a:extLst>
              <a:ext uri="{FF2B5EF4-FFF2-40B4-BE49-F238E27FC236}">
                <a16:creationId xmlns:a16="http://schemas.microsoft.com/office/drawing/2014/main" id="{5EC7A6E8-7715-4B98-B671-28453A94344B}"/>
              </a:ext>
            </a:extLst>
          </p:cNvPr>
          <p:cNvSpPr txBox="1"/>
          <p:nvPr/>
        </p:nvSpPr>
        <p:spPr>
          <a:xfrm>
            <a:off x="6876685" y="1577405"/>
            <a:ext cx="1271549" cy="543668"/>
          </a:xfrm>
          <a:prstGeom prst="rect">
            <a:avLst/>
          </a:prstGeom>
          <a:solidFill>
            <a:schemeClr val="accent4">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China</a:t>
            </a:r>
          </a:p>
          <a:p>
            <a:pPr algn="ctr"/>
            <a:r>
              <a:rPr lang="en-GB" sz="750" dirty="0"/>
              <a:t>Chairperson of the </a:t>
            </a:r>
            <a:r>
              <a:rPr lang="en-GB" sz="750"/>
              <a:t>National Seagrass </a:t>
            </a:r>
            <a:r>
              <a:rPr lang="en-GB" sz="750" dirty="0"/>
              <a:t>Committee</a:t>
            </a:r>
          </a:p>
        </p:txBody>
      </p:sp>
      <p:sp>
        <p:nvSpPr>
          <p:cNvPr id="29" name="TextBox 28">
            <a:extLst>
              <a:ext uri="{FF2B5EF4-FFF2-40B4-BE49-F238E27FC236}">
                <a16:creationId xmlns:a16="http://schemas.microsoft.com/office/drawing/2014/main" id="{6EC6CFBE-A7D2-4D3B-B0FF-FBA7FA84C485}"/>
              </a:ext>
            </a:extLst>
          </p:cNvPr>
          <p:cNvSpPr txBox="1"/>
          <p:nvPr/>
        </p:nvSpPr>
        <p:spPr>
          <a:xfrm>
            <a:off x="6876685" y="2227918"/>
            <a:ext cx="1271549" cy="543668"/>
          </a:xfrm>
          <a:prstGeom prst="rect">
            <a:avLst/>
          </a:prstGeom>
          <a:solidFill>
            <a:schemeClr val="accent4">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Indonesia</a:t>
            </a:r>
          </a:p>
          <a:p>
            <a:pPr algn="ctr"/>
            <a:r>
              <a:rPr lang="en-GB" sz="750" dirty="0"/>
              <a:t>Chairperson of the </a:t>
            </a:r>
            <a:r>
              <a:rPr lang="en-GB" sz="750"/>
              <a:t>National Seagrass </a:t>
            </a:r>
            <a:r>
              <a:rPr lang="en-GB" sz="750" dirty="0"/>
              <a:t>Committee</a:t>
            </a:r>
          </a:p>
        </p:txBody>
      </p:sp>
      <p:sp>
        <p:nvSpPr>
          <p:cNvPr id="30" name="TextBox 29">
            <a:extLst>
              <a:ext uri="{FF2B5EF4-FFF2-40B4-BE49-F238E27FC236}">
                <a16:creationId xmlns:a16="http://schemas.microsoft.com/office/drawing/2014/main" id="{6B14709C-53AD-4F9A-8F51-C84147E13E52}"/>
              </a:ext>
            </a:extLst>
          </p:cNvPr>
          <p:cNvSpPr txBox="1"/>
          <p:nvPr/>
        </p:nvSpPr>
        <p:spPr>
          <a:xfrm>
            <a:off x="6876685" y="2889789"/>
            <a:ext cx="1271549" cy="543668"/>
          </a:xfrm>
          <a:prstGeom prst="rect">
            <a:avLst/>
          </a:prstGeom>
          <a:solidFill>
            <a:schemeClr val="accent4">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Philippines</a:t>
            </a:r>
          </a:p>
          <a:p>
            <a:pPr algn="ctr"/>
            <a:r>
              <a:rPr lang="en-GB" sz="750" dirty="0"/>
              <a:t>Chairperson of the </a:t>
            </a:r>
            <a:r>
              <a:rPr lang="en-GB" sz="750"/>
              <a:t>National Seagrass </a:t>
            </a:r>
            <a:r>
              <a:rPr lang="en-GB" sz="750" dirty="0"/>
              <a:t>Committee</a:t>
            </a:r>
          </a:p>
        </p:txBody>
      </p:sp>
      <p:sp>
        <p:nvSpPr>
          <p:cNvPr id="31" name="TextBox 30">
            <a:extLst>
              <a:ext uri="{FF2B5EF4-FFF2-40B4-BE49-F238E27FC236}">
                <a16:creationId xmlns:a16="http://schemas.microsoft.com/office/drawing/2014/main" id="{155F9768-7291-4E78-99AF-957615C2B92E}"/>
              </a:ext>
            </a:extLst>
          </p:cNvPr>
          <p:cNvSpPr txBox="1"/>
          <p:nvPr/>
        </p:nvSpPr>
        <p:spPr>
          <a:xfrm>
            <a:off x="6876685" y="3531144"/>
            <a:ext cx="1271549" cy="543668"/>
          </a:xfrm>
          <a:prstGeom prst="rect">
            <a:avLst/>
          </a:prstGeom>
          <a:solidFill>
            <a:schemeClr val="accent4">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Thailand</a:t>
            </a:r>
          </a:p>
          <a:p>
            <a:pPr algn="ctr"/>
            <a:r>
              <a:rPr lang="en-GB" sz="750" dirty="0"/>
              <a:t>Chairperson of the </a:t>
            </a:r>
            <a:r>
              <a:rPr lang="en-GB" sz="750"/>
              <a:t>National Seagrass </a:t>
            </a:r>
            <a:r>
              <a:rPr lang="en-GB" sz="750" dirty="0"/>
              <a:t>Committee</a:t>
            </a:r>
          </a:p>
        </p:txBody>
      </p:sp>
      <p:sp>
        <p:nvSpPr>
          <p:cNvPr id="32" name="TextBox 31">
            <a:extLst>
              <a:ext uri="{FF2B5EF4-FFF2-40B4-BE49-F238E27FC236}">
                <a16:creationId xmlns:a16="http://schemas.microsoft.com/office/drawing/2014/main" id="{2D4873A5-49F2-4BD0-9BDC-29AA698E0E93}"/>
              </a:ext>
            </a:extLst>
          </p:cNvPr>
          <p:cNvSpPr txBox="1"/>
          <p:nvPr/>
        </p:nvSpPr>
        <p:spPr>
          <a:xfrm>
            <a:off x="6876685" y="4172499"/>
            <a:ext cx="1271549" cy="543668"/>
          </a:xfrm>
          <a:prstGeom prst="rect">
            <a:avLst/>
          </a:prstGeom>
          <a:solidFill>
            <a:schemeClr val="accent4">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Vietnam</a:t>
            </a:r>
          </a:p>
          <a:p>
            <a:pPr algn="ctr"/>
            <a:r>
              <a:rPr lang="en-GB" sz="750" dirty="0"/>
              <a:t>Chairperson of the </a:t>
            </a:r>
            <a:r>
              <a:rPr lang="en-GB" sz="750"/>
              <a:t>National Seagrass </a:t>
            </a:r>
            <a:r>
              <a:rPr lang="en-GB" sz="750" dirty="0"/>
              <a:t>Committee</a:t>
            </a:r>
          </a:p>
        </p:txBody>
      </p:sp>
      <p:sp>
        <p:nvSpPr>
          <p:cNvPr id="33" name="TextBox 32">
            <a:extLst>
              <a:ext uri="{FF2B5EF4-FFF2-40B4-BE49-F238E27FC236}">
                <a16:creationId xmlns:a16="http://schemas.microsoft.com/office/drawing/2014/main" id="{BADC2BC1-BF76-48E7-8EC8-FCBE93189864}"/>
              </a:ext>
            </a:extLst>
          </p:cNvPr>
          <p:cNvSpPr txBox="1"/>
          <p:nvPr/>
        </p:nvSpPr>
        <p:spPr>
          <a:xfrm>
            <a:off x="6876685" y="340009"/>
            <a:ext cx="1271549" cy="543668"/>
          </a:xfrm>
          <a:prstGeom prst="rect">
            <a:avLst/>
          </a:prstGeom>
          <a:noFill/>
          <a:ln w="19050">
            <a:solidFill>
              <a:schemeClr val="accent4">
                <a:lumMod val="60000"/>
                <a:lumOff val="4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750" b="1" i="1"/>
              <a:t>RWG-Seagrass</a:t>
            </a:r>
            <a:endParaRPr lang="en-GB" sz="750" b="1" i="1" dirty="0"/>
          </a:p>
        </p:txBody>
      </p:sp>
      <p:sp>
        <p:nvSpPr>
          <p:cNvPr id="34" name="TextBox 33">
            <a:extLst>
              <a:ext uri="{FF2B5EF4-FFF2-40B4-BE49-F238E27FC236}">
                <a16:creationId xmlns:a16="http://schemas.microsoft.com/office/drawing/2014/main" id="{E3FE0659-4D71-43B7-A648-8182C8653BF4}"/>
              </a:ext>
            </a:extLst>
          </p:cNvPr>
          <p:cNvSpPr txBox="1"/>
          <p:nvPr/>
        </p:nvSpPr>
        <p:spPr>
          <a:xfrm>
            <a:off x="8299808" y="958707"/>
            <a:ext cx="1271549" cy="543668"/>
          </a:xfrm>
          <a:prstGeom prst="rect">
            <a:avLst/>
          </a:prstGeom>
          <a:solidFill>
            <a:schemeClr val="accent2">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Cambodia</a:t>
            </a:r>
          </a:p>
          <a:p>
            <a:pPr algn="ctr"/>
            <a:r>
              <a:rPr lang="en-GB" sz="750" dirty="0"/>
              <a:t>Chairperson of the National Wetland Committee</a:t>
            </a:r>
          </a:p>
        </p:txBody>
      </p:sp>
      <p:sp>
        <p:nvSpPr>
          <p:cNvPr id="35" name="TextBox 34">
            <a:extLst>
              <a:ext uri="{FF2B5EF4-FFF2-40B4-BE49-F238E27FC236}">
                <a16:creationId xmlns:a16="http://schemas.microsoft.com/office/drawing/2014/main" id="{28236273-A291-4F29-872C-540DA681C9BC}"/>
              </a:ext>
            </a:extLst>
          </p:cNvPr>
          <p:cNvSpPr txBox="1"/>
          <p:nvPr/>
        </p:nvSpPr>
        <p:spPr>
          <a:xfrm>
            <a:off x="8299808" y="4821831"/>
            <a:ext cx="1271549" cy="402295"/>
          </a:xfrm>
          <a:prstGeom prst="rect">
            <a:avLst/>
          </a:prstGeom>
          <a:solidFill>
            <a:schemeClr val="accent2">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SCS-SAP Implementation Unit </a:t>
            </a:r>
          </a:p>
        </p:txBody>
      </p:sp>
      <p:sp>
        <p:nvSpPr>
          <p:cNvPr id="36" name="TextBox 35">
            <a:extLst>
              <a:ext uri="{FF2B5EF4-FFF2-40B4-BE49-F238E27FC236}">
                <a16:creationId xmlns:a16="http://schemas.microsoft.com/office/drawing/2014/main" id="{944265D4-FB4D-4DB9-A3B0-BF76BC4B806F}"/>
              </a:ext>
            </a:extLst>
          </p:cNvPr>
          <p:cNvSpPr txBox="1"/>
          <p:nvPr/>
        </p:nvSpPr>
        <p:spPr>
          <a:xfrm>
            <a:off x="8299808" y="5329789"/>
            <a:ext cx="1271549" cy="402295"/>
          </a:xfrm>
          <a:prstGeom prst="rect">
            <a:avLst/>
          </a:prstGeom>
          <a:solidFill>
            <a:schemeClr val="accent2">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Selected Regional Experts</a:t>
            </a:r>
          </a:p>
        </p:txBody>
      </p:sp>
      <p:sp>
        <p:nvSpPr>
          <p:cNvPr id="37" name="TextBox 36">
            <a:extLst>
              <a:ext uri="{FF2B5EF4-FFF2-40B4-BE49-F238E27FC236}">
                <a16:creationId xmlns:a16="http://schemas.microsoft.com/office/drawing/2014/main" id="{937C9C9F-A52A-4CAD-B78F-7BC69E59E46A}"/>
              </a:ext>
            </a:extLst>
          </p:cNvPr>
          <p:cNvSpPr txBox="1"/>
          <p:nvPr/>
        </p:nvSpPr>
        <p:spPr>
          <a:xfrm>
            <a:off x="8299808" y="1577405"/>
            <a:ext cx="1271549" cy="543668"/>
          </a:xfrm>
          <a:prstGeom prst="rect">
            <a:avLst/>
          </a:prstGeom>
          <a:solidFill>
            <a:schemeClr val="accent2">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China</a:t>
            </a:r>
          </a:p>
          <a:p>
            <a:pPr algn="ctr"/>
            <a:r>
              <a:rPr lang="en-GB" sz="750" dirty="0"/>
              <a:t>Chairperson of the National Wetland Committee</a:t>
            </a:r>
          </a:p>
        </p:txBody>
      </p:sp>
      <p:sp>
        <p:nvSpPr>
          <p:cNvPr id="38" name="TextBox 37">
            <a:extLst>
              <a:ext uri="{FF2B5EF4-FFF2-40B4-BE49-F238E27FC236}">
                <a16:creationId xmlns:a16="http://schemas.microsoft.com/office/drawing/2014/main" id="{1E2B8B74-4CF4-4A6E-9710-E88CF883C061}"/>
              </a:ext>
            </a:extLst>
          </p:cNvPr>
          <p:cNvSpPr txBox="1"/>
          <p:nvPr/>
        </p:nvSpPr>
        <p:spPr>
          <a:xfrm>
            <a:off x="8299808" y="2227918"/>
            <a:ext cx="1271549" cy="543668"/>
          </a:xfrm>
          <a:prstGeom prst="rect">
            <a:avLst/>
          </a:prstGeom>
          <a:solidFill>
            <a:schemeClr val="accent2">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Indonesia</a:t>
            </a:r>
          </a:p>
          <a:p>
            <a:pPr algn="ctr"/>
            <a:r>
              <a:rPr lang="en-GB" sz="750" dirty="0"/>
              <a:t>Chairperson of the National Wetland Committee</a:t>
            </a:r>
          </a:p>
        </p:txBody>
      </p:sp>
      <p:sp>
        <p:nvSpPr>
          <p:cNvPr id="39" name="TextBox 38">
            <a:extLst>
              <a:ext uri="{FF2B5EF4-FFF2-40B4-BE49-F238E27FC236}">
                <a16:creationId xmlns:a16="http://schemas.microsoft.com/office/drawing/2014/main" id="{62F5DB45-C794-4F10-B824-80E9113F1CA1}"/>
              </a:ext>
            </a:extLst>
          </p:cNvPr>
          <p:cNvSpPr txBox="1"/>
          <p:nvPr/>
        </p:nvSpPr>
        <p:spPr>
          <a:xfrm>
            <a:off x="8299808" y="2889789"/>
            <a:ext cx="1271549" cy="543668"/>
          </a:xfrm>
          <a:prstGeom prst="rect">
            <a:avLst/>
          </a:prstGeom>
          <a:solidFill>
            <a:schemeClr val="accent2">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Philippines</a:t>
            </a:r>
          </a:p>
          <a:p>
            <a:pPr algn="ctr"/>
            <a:r>
              <a:rPr lang="en-GB" sz="750" dirty="0"/>
              <a:t>Chairperson of the National Wetland Committee</a:t>
            </a:r>
          </a:p>
        </p:txBody>
      </p:sp>
      <p:sp>
        <p:nvSpPr>
          <p:cNvPr id="40" name="TextBox 39">
            <a:extLst>
              <a:ext uri="{FF2B5EF4-FFF2-40B4-BE49-F238E27FC236}">
                <a16:creationId xmlns:a16="http://schemas.microsoft.com/office/drawing/2014/main" id="{88430E14-8418-4346-AC6C-03C3AE6DA1C4}"/>
              </a:ext>
            </a:extLst>
          </p:cNvPr>
          <p:cNvSpPr txBox="1"/>
          <p:nvPr/>
        </p:nvSpPr>
        <p:spPr>
          <a:xfrm>
            <a:off x="8299808" y="3531144"/>
            <a:ext cx="1271549" cy="543668"/>
          </a:xfrm>
          <a:prstGeom prst="rect">
            <a:avLst/>
          </a:prstGeom>
          <a:solidFill>
            <a:schemeClr val="accent2">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Thailand</a:t>
            </a:r>
          </a:p>
          <a:p>
            <a:pPr algn="ctr"/>
            <a:r>
              <a:rPr lang="en-GB" sz="750" dirty="0"/>
              <a:t>Chairperson of the National Wetland Committee</a:t>
            </a:r>
          </a:p>
        </p:txBody>
      </p:sp>
      <p:sp>
        <p:nvSpPr>
          <p:cNvPr id="41" name="TextBox 40">
            <a:extLst>
              <a:ext uri="{FF2B5EF4-FFF2-40B4-BE49-F238E27FC236}">
                <a16:creationId xmlns:a16="http://schemas.microsoft.com/office/drawing/2014/main" id="{D9FCDA53-305C-4C7C-98FE-2DC34C7CB1F9}"/>
              </a:ext>
            </a:extLst>
          </p:cNvPr>
          <p:cNvSpPr txBox="1"/>
          <p:nvPr/>
        </p:nvSpPr>
        <p:spPr>
          <a:xfrm>
            <a:off x="8299808" y="4172499"/>
            <a:ext cx="1271549" cy="543668"/>
          </a:xfrm>
          <a:prstGeom prst="rect">
            <a:avLst/>
          </a:prstGeom>
          <a:solidFill>
            <a:schemeClr val="accent2">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Vietnam</a:t>
            </a:r>
          </a:p>
          <a:p>
            <a:pPr algn="ctr"/>
            <a:r>
              <a:rPr lang="en-GB" sz="750" dirty="0"/>
              <a:t>Chairperson of the National Wetland Committee</a:t>
            </a:r>
          </a:p>
        </p:txBody>
      </p:sp>
      <p:sp>
        <p:nvSpPr>
          <p:cNvPr id="42" name="TextBox 41">
            <a:extLst>
              <a:ext uri="{FF2B5EF4-FFF2-40B4-BE49-F238E27FC236}">
                <a16:creationId xmlns:a16="http://schemas.microsoft.com/office/drawing/2014/main" id="{E9C32F9B-F432-4CF7-B682-7B598ADBD283}"/>
              </a:ext>
            </a:extLst>
          </p:cNvPr>
          <p:cNvSpPr txBox="1"/>
          <p:nvPr/>
        </p:nvSpPr>
        <p:spPr>
          <a:xfrm>
            <a:off x="8299808" y="340009"/>
            <a:ext cx="1271549" cy="543668"/>
          </a:xfrm>
          <a:prstGeom prst="rect">
            <a:avLst/>
          </a:prstGeom>
          <a:noFill/>
          <a:ln w="19050">
            <a:solidFill>
              <a:schemeClr val="accent2">
                <a:lumMod val="60000"/>
                <a:lumOff val="4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RWG-Wetlands</a:t>
            </a:r>
          </a:p>
        </p:txBody>
      </p:sp>
      <p:sp>
        <p:nvSpPr>
          <p:cNvPr id="43" name="TextBox 42">
            <a:extLst>
              <a:ext uri="{FF2B5EF4-FFF2-40B4-BE49-F238E27FC236}">
                <a16:creationId xmlns:a16="http://schemas.microsoft.com/office/drawing/2014/main" id="{ABDA1FE9-5CE0-4044-8843-BD13D1508A8D}"/>
              </a:ext>
            </a:extLst>
          </p:cNvPr>
          <p:cNvSpPr txBox="1"/>
          <p:nvPr/>
        </p:nvSpPr>
        <p:spPr>
          <a:xfrm>
            <a:off x="9722931" y="958707"/>
            <a:ext cx="1271549" cy="543668"/>
          </a:xfrm>
          <a:prstGeom prst="rect">
            <a:avLst/>
          </a:prstGeom>
          <a:solidFill>
            <a:srgbClr val="13D7C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Cambodia</a:t>
            </a:r>
          </a:p>
          <a:p>
            <a:pPr algn="ctr"/>
            <a:r>
              <a:rPr lang="en-GB" sz="750" dirty="0"/>
              <a:t>Chairperson of the National land based pollution Committee</a:t>
            </a:r>
          </a:p>
        </p:txBody>
      </p:sp>
      <p:sp>
        <p:nvSpPr>
          <p:cNvPr id="44" name="TextBox 43">
            <a:extLst>
              <a:ext uri="{FF2B5EF4-FFF2-40B4-BE49-F238E27FC236}">
                <a16:creationId xmlns:a16="http://schemas.microsoft.com/office/drawing/2014/main" id="{975EBE16-E325-423F-98FB-A39D4E15B0EB}"/>
              </a:ext>
            </a:extLst>
          </p:cNvPr>
          <p:cNvSpPr txBox="1"/>
          <p:nvPr/>
        </p:nvSpPr>
        <p:spPr>
          <a:xfrm>
            <a:off x="9722931" y="4821831"/>
            <a:ext cx="1271549" cy="402295"/>
          </a:xfrm>
          <a:prstGeom prst="rect">
            <a:avLst/>
          </a:prstGeom>
          <a:solidFill>
            <a:srgbClr val="13D7C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SCS-SAP Implementation Unit </a:t>
            </a:r>
          </a:p>
        </p:txBody>
      </p:sp>
      <p:sp>
        <p:nvSpPr>
          <p:cNvPr id="45" name="TextBox 44">
            <a:extLst>
              <a:ext uri="{FF2B5EF4-FFF2-40B4-BE49-F238E27FC236}">
                <a16:creationId xmlns:a16="http://schemas.microsoft.com/office/drawing/2014/main" id="{D34CA805-6608-4D82-BF7F-C5FED3A9BC44}"/>
              </a:ext>
            </a:extLst>
          </p:cNvPr>
          <p:cNvSpPr txBox="1"/>
          <p:nvPr/>
        </p:nvSpPr>
        <p:spPr>
          <a:xfrm>
            <a:off x="9722931" y="5329789"/>
            <a:ext cx="1271549" cy="402295"/>
          </a:xfrm>
          <a:prstGeom prst="rect">
            <a:avLst/>
          </a:prstGeom>
          <a:solidFill>
            <a:srgbClr val="13D7C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Selected Regional Experts</a:t>
            </a:r>
          </a:p>
        </p:txBody>
      </p:sp>
      <p:sp>
        <p:nvSpPr>
          <p:cNvPr id="46" name="TextBox 45">
            <a:extLst>
              <a:ext uri="{FF2B5EF4-FFF2-40B4-BE49-F238E27FC236}">
                <a16:creationId xmlns:a16="http://schemas.microsoft.com/office/drawing/2014/main" id="{E23DB5E9-D975-40E9-8C08-0D9F9DDB9CA6}"/>
              </a:ext>
            </a:extLst>
          </p:cNvPr>
          <p:cNvSpPr txBox="1"/>
          <p:nvPr/>
        </p:nvSpPr>
        <p:spPr>
          <a:xfrm>
            <a:off x="9722931" y="1577405"/>
            <a:ext cx="1271549" cy="543668"/>
          </a:xfrm>
          <a:prstGeom prst="rect">
            <a:avLst/>
          </a:prstGeom>
          <a:solidFill>
            <a:srgbClr val="13D7C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China</a:t>
            </a:r>
          </a:p>
          <a:p>
            <a:pPr algn="ctr"/>
            <a:r>
              <a:rPr lang="en-GB" sz="750" dirty="0"/>
              <a:t>Chairperson of the National land based pollution Committee</a:t>
            </a:r>
          </a:p>
        </p:txBody>
      </p:sp>
      <p:sp>
        <p:nvSpPr>
          <p:cNvPr id="47" name="TextBox 46">
            <a:extLst>
              <a:ext uri="{FF2B5EF4-FFF2-40B4-BE49-F238E27FC236}">
                <a16:creationId xmlns:a16="http://schemas.microsoft.com/office/drawing/2014/main" id="{E10A2124-9FE4-4106-8688-55D17ABEC308}"/>
              </a:ext>
            </a:extLst>
          </p:cNvPr>
          <p:cNvSpPr txBox="1"/>
          <p:nvPr/>
        </p:nvSpPr>
        <p:spPr>
          <a:xfrm>
            <a:off x="9722931" y="2227918"/>
            <a:ext cx="1271549" cy="543668"/>
          </a:xfrm>
          <a:prstGeom prst="rect">
            <a:avLst/>
          </a:prstGeom>
          <a:solidFill>
            <a:srgbClr val="13D7C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Indonesia</a:t>
            </a:r>
          </a:p>
          <a:p>
            <a:pPr algn="ctr"/>
            <a:r>
              <a:rPr lang="en-GB" sz="750" dirty="0"/>
              <a:t>Chairperson of the National land based pollution  Committee</a:t>
            </a:r>
          </a:p>
        </p:txBody>
      </p:sp>
      <p:sp>
        <p:nvSpPr>
          <p:cNvPr id="48" name="TextBox 47">
            <a:extLst>
              <a:ext uri="{FF2B5EF4-FFF2-40B4-BE49-F238E27FC236}">
                <a16:creationId xmlns:a16="http://schemas.microsoft.com/office/drawing/2014/main" id="{B5B690C7-1C79-414D-8455-8E8AC2DDF2BA}"/>
              </a:ext>
            </a:extLst>
          </p:cNvPr>
          <p:cNvSpPr txBox="1"/>
          <p:nvPr/>
        </p:nvSpPr>
        <p:spPr>
          <a:xfrm>
            <a:off x="9722931" y="2889789"/>
            <a:ext cx="1271549" cy="543668"/>
          </a:xfrm>
          <a:prstGeom prst="rect">
            <a:avLst/>
          </a:prstGeom>
          <a:solidFill>
            <a:srgbClr val="13D7C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Philippines</a:t>
            </a:r>
          </a:p>
          <a:p>
            <a:pPr algn="ctr"/>
            <a:r>
              <a:rPr lang="en-GB" sz="750" dirty="0"/>
              <a:t>Chairperson of the National land based pollution  Committee</a:t>
            </a:r>
          </a:p>
        </p:txBody>
      </p:sp>
      <p:sp>
        <p:nvSpPr>
          <p:cNvPr id="49" name="TextBox 48">
            <a:extLst>
              <a:ext uri="{FF2B5EF4-FFF2-40B4-BE49-F238E27FC236}">
                <a16:creationId xmlns:a16="http://schemas.microsoft.com/office/drawing/2014/main" id="{491147F4-6077-4BC1-A77B-9DA8E824A4A8}"/>
              </a:ext>
            </a:extLst>
          </p:cNvPr>
          <p:cNvSpPr txBox="1"/>
          <p:nvPr/>
        </p:nvSpPr>
        <p:spPr>
          <a:xfrm>
            <a:off x="9722931" y="3531144"/>
            <a:ext cx="1271549" cy="543668"/>
          </a:xfrm>
          <a:prstGeom prst="rect">
            <a:avLst/>
          </a:prstGeom>
          <a:solidFill>
            <a:srgbClr val="13D7C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Thailand</a:t>
            </a:r>
          </a:p>
          <a:p>
            <a:pPr algn="ctr"/>
            <a:r>
              <a:rPr lang="en-GB" sz="750" dirty="0"/>
              <a:t>Chairperson of the National land based pollution Committee</a:t>
            </a:r>
          </a:p>
        </p:txBody>
      </p:sp>
      <p:sp>
        <p:nvSpPr>
          <p:cNvPr id="50" name="TextBox 49">
            <a:extLst>
              <a:ext uri="{FF2B5EF4-FFF2-40B4-BE49-F238E27FC236}">
                <a16:creationId xmlns:a16="http://schemas.microsoft.com/office/drawing/2014/main" id="{9B989B30-9FE0-4F0F-B476-55E2B9F10696}"/>
              </a:ext>
            </a:extLst>
          </p:cNvPr>
          <p:cNvSpPr txBox="1"/>
          <p:nvPr/>
        </p:nvSpPr>
        <p:spPr>
          <a:xfrm>
            <a:off x="9722931" y="4172499"/>
            <a:ext cx="1271549" cy="543668"/>
          </a:xfrm>
          <a:prstGeom prst="rect">
            <a:avLst/>
          </a:prstGeom>
          <a:solidFill>
            <a:srgbClr val="13D7C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Vietnam</a:t>
            </a:r>
          </a:p>
          <a:p>
            <a:pPr algn="ctr"/>
            <a:r>
              <a:rPr lang="en-GB" sz="750" dirty="0"/>
              <a:t>Chairperson of the National land based pollution  Committee</a:t>
            </a:r>
          </a:p>
        </p:txBody>
      </p:sp>
      <p:sp>
        <p:nvSpPr>
          <p:cNvPr id="51" name="TextBox 50">
            <a:extLst>
              <a:ext uri="{FF2B5EF4-FFF2-40B4-BE49-F238E27FC236}">
                <a16:creationId xmlns:a16="http://schemas.microsoft.com/office/drawing/2014/main" id="{B16EFA35-99CE-4FD5-8CCD-5A1976E5ED3B}"/>
              </a:ext>
            </a:extLst>
          </p:cNvPr>
          <p:cNvSpPr txBox="1"/>
          <p:nvPr/>
        </p:nvSpPr>
        <p:spPr>
          <a:xfrm>
            <a:off x="9722931" y="340009"/>
            <a:ext cx="1271549" cy="543668"/>
          </a:xfrm>
          <a:prstGeom prst="rect">
            <a:avLst/>
          </a:prstGeom>
          <a:noFill/>
          <a:ln w="19050">
            <a:solidFill>
              <a:srgbClr val="13D7C0"/>
            </a:solid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RWG-Land based pollution</a:t>
            </a:r>
          </a:p>
        </p:txBody>
      </p:sp>
      <p:sp>
        <p:nvSpPr>
          <p:cNvPr id="52" name="Rectangle 51">
            <a:extLst>
              <a:ext uri="{FF2B5EF4-FFF2-40B4-BE49-F238E27FC236}">
                <a16:creationId xmlns:a16="http://schemas.microsoft.com/office/drawing/2014/main" id="{A9EC7F17-CEAD-4602-BE53-78A8023512D5}"/>
              </a:ext>
            </a:extLst>
          </p:cNvPr>
          <p:cNvSpPr/>
          <p:nvPr/>
        </p:nvSpPr>
        <p:spPr>
          <a:xfrm>
            <a:off x="0" y="5975132"/>
            <a:ext cx="12192000" cy="882868"/>
          </a:xfrm>
          <a:prstGeom prst="rect">
            <a:avLst/>
          </a:prstGeom>
          <a:solidFill>
            <a:srgbClr val="92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400" b="1" dirty="0">
                <a:solidFill>
                  <a:schemeClr val="bg1"/>
                </a:solidFill>
                <a:latin typeface="Calibri Light" panose="020F0302020204030204"/>
                <a:ea typeface="+mj-ea"/>
                <a:cs typeface="+mj-cs"/>
              </a:rPr>
              <a:t>Regional Working Groups</a:t>
            </a:r>
            <a:endParaRPr lang="en-GB" dirty="0">
              <a:solidFill>
                <a:schemeClr val="bg1"/>
              </a:solidFill>
            </a:endParaRPr>
          </a:p>
        </p:txBody>
      </p:sp>
    </p:spTree>
    <p:extLst>
      <p:ext uri="{BB962C8B-B14F-4D97-AF65-F5344CB8AC3E}">
        <p14:creationId xmlns:p14="http://schemas.microsoft.com/office/powerpoint/2010/main" val="614339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E3DA2F7-BCC8-45BA-808E-4F1700B7428D}"/>
              </a:ext>
            </a:extLst>
          </p:cNvPr>
          <p:cNvSpPr/>
          <p:nvPr/>
        </p:nvSpPr>
        <p:spPr>
          <a:xfrm>
            <a:off x="1004341" y="436920"/>
            <a:ext cx="6288374" cy="2886310"/>
          </a:xfrm>
          <a:prstGeom prst="rect">
            <a:avLst/>
          </a:prstGeom>
          <a:noFill/>
          <a:ln w="28575">
            <a:solidFill>
              <a:srgbClr val="00B050"/>
            </a:solidFill>
          </a:ln>
        </p:spPr>
        <p:txBody>
          <a:bodyPr wrap="square">
            <a:noAutofit/>
          </a:bodyPr>
          <a:lstStyle/>
          <a:p>
            <a:pPr algn="ctr"/>
            <a:r>
              <a:rPr lang="en-GB" sz="1100" b="1" u="sng" dirty="0"/>
              <a:t>Regional Task Force on Economic Valuation</a:t>
            </a:r>
            <a:endParaRPr lang="en-US" sz="1100" dirty="0"/>
          </a:p>
          <a:p>
            <a:endParaRPr lang="en-GB" sz="1000" dirty="0"/>
          </a:p>
          <a:p>
            <a:r>
              <a:rPr lang="en-GB" sz="900" dirty="0"/>
              <a:t>The Regional Task Force on Economic Valuation (RTF-E) is re-established with the primary objective of advising and supporting the national committees and regional working groups by providing the appropriate expertise and assistance in completing the envisaged economic valuations and cost-benefit analyses. It is anticipated that the operation of the RTF-E will contribute significantly to the achievement of the following targets:</a:t>
            </a:r>
          </a:p>
          <a:p>
            <a:r>
              <a:rPr lang="en-GB" sz="900" dirty="0"/>
              <a:t>•	Expanded datasets of economic valuation information on the goods and services of SCS coastal habitats;</a:t>
            </a:r>
          </a:p>
          <a:p>
            <a:r>
              <a:rPr lang="en-GB" sz="900" dirty="0"/>
              <a:t>•	Estimates of the value for the service provided by coastal habitats as nursery areas for coastal fish and crustaceans;</a:t>
            </a:r>
          </a:p>
          <a:p>
            <a:r>
              <a:rPr lang="en-GB" sz="900" dirty="0"/>
              <a:t>•	Estimates of economic losses of coastal ecosystem goods and services consequent upon coastal shipping accidents and pollution damage; and</a:t>
            </a:r>
          </a:p>
          <a:p>
            <a:r>
              <a:rPr lang="en-GB" sz="900" dirty="0"/>
              <a:t>•	Updated estimates of Total Economic Values for coastal habitats of the SCS and converted to 2017 value by means of the consumer price index</a:t>
            </a:r>
          </a:p>
          <a:p>
            <a:endParaRPr lang="en-GB" sz="900" dirty="0"/>
          </a:p>
          <a:p>
            <a:r>
              <a:rPr lang="en-GB" sz="900" b="1" dirty="0"/>
              <a:t>Membership</a:t>
            </a:r>
            <a:r>
              <a:rPr lang="en-GB" sz="900" dirty="0"/>
              <a:t> - The Task Force will be comprised of: one environmental or resource economist, nominated by each of the participating countries; and two regional, environmental economic experts; all of whom will serve as members in their personal capacity.  Each participating country will nominate these members, in accordance with procedures agreed by the SCS-SAP Implementation Committee. The membership of the committee will be established at its first meeting, at which a Chairperson, a Vice-Chairperson and Rapporteur will be elected from the members.  The Vice-Chairperson will act as Chairperson of meetings in the absence of the Chairperson.</a:t>
            </a:r>
          </a:p>
        </p:txBody>
      </p:sp>
      <p:sp>
        <p:nvSpPr>
          <p:cNvPr id="5" name="TextBox 4">
            <a:extLst>
              <a:ext uri="{FF2B5EF4-FFF2-40B4-BE49-F238E27FC236}">
                <a16:creationId xmlns:a16="http://schemas.microsoft.com/office/drawing/2014/main" id="{8D96D2DC-A1D1-4EC7-93D5-1E2D24921C58}"/>
              </a:ext>
            </a:extLst>
          </p:cNvPr>
          <p:cNvSpPr txBox="1"/>
          <p:nvPr/>
        </p:nvSpPr>
        <p:spPr>
          <a:xfrm>
            <a:off x="8101018" y="1055618"/>
            <a:ext cx="1271549" cy="543668"/>
          </a:xfrm>
          <a:prstGeom prst="rect">
            <a:avLst/>
          </a:prstGeom>
          <a:solidFill>
            <a:srgbClr val="00B05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Cambodia</a:t>
            </a:r>
          </a:p>
          <a:p>
            <a:pPr algn="ctr"/>
            <a:r>
              <a:rPr lang="en-GB" sz="750" dirty="0"/>
              <a:t>Chairperson of the National Economic Valuation Committee</a:t>
            </a:r>
          </a:p>
        </p:txBody>
      </p:sp>
      <p:sp>
        <p:nvSpPr>
          <p:cNvPr id="7" name="TextBox 6">
            <a:extLst>
              <a:ext uri="{FF2B5EF4-FFF2-40B4-BE49-F238E27FC236}">
                <a16:creationId xmlns:a16="http://schemas.microsoft.com/office/drawing/2014/main" id="{C21D9B5C-E7DC-4572-A0DC-0A3ACE4CEF3E}"/>
              </a:ext>
            </a:extLst>
          </p:cNvPr>
          <p:cNvSpPr txBox="1"/>
          <p:nvPr/>
        </p:nvSpPr>
        <p:spPr>
          <a:xfrm>
            <a:off x="8101018" y="4910766"/>
            <a:ext cx="1271549" cy="402295"/>
          </a:xfrm>
          <a:prstGeom prst="rect">
            <a:avLst/>
          </a:prstGeom>
          <a:solidFill>
            <a:srgbClr val="00B05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Two Selected Regional Experts</a:t>
            </a:r>
          </a:p>
        </p:txBody>
      </p:sp>
      <p:sp>
        <p:nvSpPr>
          <p:cNvPr id="8" name="TextBox 7">
            <a:extLst>
              <a:ext uri="{FF2B5EF4-FFF2-40B4-BE49-F238E27FC236}">
                <a16:creationId xmlns:a16="http://schemas.microsoft.com/office/drawing/2014/main" id="{F7BB5CD8-B3BB-4710-B838-EC0509959EE9}"/>
              </a:ext>
            </a:extLst>
          </p:cNvPr>
          <p:cNvSpPr txBox="1"/>
          <p:nvPr/>
        </p:nvSpPr>
        <p:spPr>
          <a:xfrm>
            <a:off x="8101018" y="1674316"/>
            <a:ext cx="1271549" cy="543668"/>
          </a:xfrm>
          <a:prstGeom prst="rect">
            <a:avLst/>
          </a:prstGeom>
          <a:solidFill>
            <a:srgbClr val="00B05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China</a:t>
            </a:r>
          </a:p>
          <a:p>
            <a:pPr algn="ctr"/>
            <a:r>
              <a:rPr lang="en-GB" sz="750" dirty="0"/>
              <a:t>Chairperson of the National Economic Valuation Committee</a:t>
            </a:r>
          </a:p>
        </p:txBody>
      </p:sp>
      <p:sp>
        <p:nvSpPr>
          <p:cNvPr id="9" name="TextBox 8">
            <a:extLst>
              <a:ext uri="{FF2B5EF4-FFF2-40B4-BE49-F238E27FC236}">
                <a16:creationId xmlns:a16="http://schemas.microsoft.com/office/drawing/2014/main" id="{F850C993-5F59-4FE9-98C6-E55572734888}"/>
              </a:ext>
            </a:extLst>
          </p:cNvPr>
          <p:cNvSpPr txBox="1"/>
          <p:nvPr/>
        </p:nvSpPr>
        <p:spPr>
          <a:xfrm>
            <a:off x="8101018" y="2324829"/>
            <a:ext cx="1271549" cy="543668"/>
          </a:xfrm>
          <a:prstGeom prst="rect">
            <a:avLst/>
          </a:prstGeom>
          <a:solidFill>
            <a:srgbClr val="00B05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Indonesia</a:t>
            </a:r>
          </a:p>
          <a:p>
            <a:pPr algn="ctr"/>
            <a:r>
              <a:rPr lang="en-GB" sz="750" dirty="0"/>
              <a:t>Chairperson of the National Economic Valuation Committee</a:t>
            </a:r>
          </a:p>
        </p:txBody>
      </p:sp>
      <p:sp>
        <p:nvSpPr>
          <p:cNvPr id="10" name="TextBox 9">
            <a:extLst>
              <a:ext uri="{FF2B5EF4-FFF2-40B4-BE49-F238E27FC236}">
                <a16:creationId xmlns:a16="http://schemas.microsoft.com/office/drawing/2014/main" id="{1C531730-E7A7-4CB7-9B43-ADBA631B3B2F}"/>
              </a:ext>
            </a:extLst>
          </p:cNvPr>
          <p:cNvSpPr txBox="1"/>
          <p:nvPr/>
        </p:nvSpPr>
        <p:spPr>
          <a:xfrm>
            <a:off x="8101018" y="2986700"/>
            <a:ext cx="1271549" cy="543668"/>
          </a:xfrm>
          <a:prstGeom prst="rect">
            <a:avLst/>
          </a:prstGeom>
          <a:solidFill>
            <a:srgbClr val="00B05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Philippines</a:t>
            </a:r>
          </a:p>
          <a:p>
            <a:pPr algn="ctr"/>
            <a:r>
              <a:rPr lang="en-GB" sz="750" dirty="0"/>
              <a:t>Chairperson of the National Economic Valuation Committee</a:t>
            </a:r>
          </a:p>
        </p:txBody>
      </p:sp>
      <p:sp>
        <p:nvSpPr>
          <p:cNvPr id="11" name="TextBox 10">
            <a:extLst>
              <a:ext uri="{FF2B5EF4-FFF2-40B4-BE49-F238E27FC236}">
                <a16:creationId xmlns:a16="http://schemas.microsoft.com/office/drawing/2014/main" id="{DAB5B1A9-0BB8-4A7C-9C79-BC08225155CE}"/>
              </a:ext>
            </a:extLst>
          </p:cNvPr>
          <p:cNvSpPr txBox="1"/>
          <p:nvPr/>
        </p:nvSpPr>
        <p:spPr>
          <a:xfrm>
            <a:off x="8101018" y="3628055"/>
            <a:ext cx="1271549" cy="543668"/>
          </a:xfrm>
          <a:prstGeom prst="rect">
            <a:avLst/>
          </a:prstGeom>
          <a:solidFill>
            <a:srgbClr val="00B05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Thailand</a:t>
            </a:r>
          </a:p>
          <a:p>
            <a:pPr algn="ctr"/>
            <a:r>
              <a:rPr lang="en-GB" sz="750" dirty="0"/>
              <a:t>Chairperson of the National Economic Valuation Committee</a:t>
            </a:r>
          </a:p>
        </p:txBody>
      </p:sp>
      <p:sp>
        <p:nvSpPr>
          <p:cNvPr id="12" name="TextBox 11">
            <a:extLst>
              <a:ext uri="{FF2B5EF4-FFF2-40B4-BE49-F238E27FC236}">
                <a16:creationId xmlns:a16="http://schemas.microsoft.com/office/drawing/2014/main" id="{D31801CB-FD2F-46AE-83FC-FFDF8BC5DD48}"/>
              </a:ext>
            </a:extLst>
          </p:cNvPr>
          <p:cNvSpPr txBox="1"/>
          <p:nvPr/>
        </p:nvSpPr>
        <p:spPr>
          <a:xfrm>
            <a:off x="8101018" y="4269410"/>
            <a:ext cx="1271549" cy="543668"/>
          </a:xfrm>
          <a:prstGeom prst="rect">
            <a:avLst/>
          </a:prstGeom>
          <a:solidFill>
            <a:srgbClr val="00B05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Vietnam</a:t>
            </a:r>
          </a:p>
          <a:p>
            <a:pPr algn="ctr"/>
            <a:r>
              <a:rPr lang="en-GB" sz="750" dirty="0"/>
              <a:t>Chairperson of the National Economic Valuation Committee</a:t>
            </a:r>
          </a:p>
        </p:txBody>
      </p:sp>
      <p:sp>
        <p:nvSpPr>
          <p:cNvPr id="13" name="TextBox 12">
            <a:extLst>
              <a:ext uri="{FF2B5EF4-FFF2-40B4-BE49-F238E27FC236}">
                <a16:creationId xmlns:a16="http://schemas.microsoft.com/office/drawing/2014/main" id="{45387564-7E8A-41F6-B699-50C0540F4732}"/>
              </a:ext>
            </a:extLst>
          </p:cNvPr>
          <p:cNvSpPr txBox="1"/>
          <p:nvPr/>
        </p:nvSpPr>
        <p:spPr>
          <a:xfrm>
            <a:off x="8101018" y="436920"/>
            <a:ext cx="1271549" cy="543668"/>
          </a:xfrm>
          <a:prstGeom prst="rect">
            <a:avLst/>
          </a:prstGeom>
          <a:noFill/>
          <a:ln w="19050">
            <a:solidFill>
              <a:srgbClr val="00B050"/>
            </a:solid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RTF-Economic Valuation</a:t>
            </a:r>
          </a:p>
        </p:txBody>
      </p:sp>
      <p:sp>
        <p:nvSpPr>
          <p:cNvPr id="14" name="TextBox 13">
            <a:extLst>
              <a:ext uri="{FF2B5EF4-FFF2-40B4-BE49-F238E27FC236}">
                <a16:creationId xmlns:a16="http://schemas.microsoft.com/office/drawing/2014/main" id="{42C64559-C077-4084-923C-4D8CCE52AF90}"/>
              </a:ext>
            </a:extLst>
          </p:cNvPr>
          <p:cNvSpPr txBox="1"/>
          <p:nvPr/>
        </p:nvSpPr>
        <p:spPr>
          <a:xfrm>
            <a:off x="9850206" y="1055618"/>
            <a:ext cx="1271549" cy="543668"/>
          </a:xfrm>
          <a:prstGeom prst="rect">
            <a:avLst/>
          </a:prstGeom>
          <a:solidFill>
            <a:srgbClr val="00B0F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Cambodia</a:t>
            </a:r>
          </a:p>
          <a:p>
            <a:pPr algn="ctr"/>
            <a:r>
              <a:rPr lang="en-GB" sz="750" dirty="0"/>
              <a:t>Policy Expert</a:t>
            </a:r>
          </a:p>
        </p:txBody>
      </p:sp>
      <p:sp>
        <p:nvSpPr>
          <p:cNvPr id="15" name="TextBox 14">
            <a:extLst>
              <a:ext uri="{FF2B5EF4-FFF2-40B4-BE49-F238E27FC236}">
                <a16:creationId xmlns:a16="http://schemas.microsoft.com/office/drawing/2014/main" id="{D39B1BD9-C555-43DB-B86D-979F40872517}"/>
              </a:ext>
            </a:extLst>
          </p:cNvPr>
          <p:cNvSpPr txBox="1"/>
          <p:nvPr/>
        </p:nvSpPr>
        <p:spPr>
          <a:xfrm>
            <a:off x="9850206" y="4910766"/>
            <a:ext cx="1271549" cy="402295"/>
          </a:xfrm>
          <a:prstGeom prst="rect">
            <a:avLst/>
          </a:prstGeom>
          <a:solidFill>
            <a:srgbClr val="00B0F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Two Selected Regional Experts</a:t>
            </a:r>
          </a:p>
        </p:txBody>
      </p:sp>
      <p:sp>
        <p:nvSpPr>
          <p:cNvPr id="16" name="TextBox 15">
            <a:extLst>
              <a:ext uri="{FF2B5EF4-FFF2-40B4-BE49-F238E27FC236}">
                <a16:creationId xmlns:a16="http://schemas.microsoft.com/office/drawing/2014/main" id="{FE674E5E-2EC1-41C0-AC8E-5EBB84D78409}"/>
              </a:ext>
            </a:extLst>
          </p:cNvPr>
          <p:cNvSpPr txBox="1"/>
          <p:nvPr/>
        </p:nvSpPr>
        <p:spPr>
          <a:xfrm>
            <a:off x="9850206" y="1674316"/>
            <a:ext cx="1271549" cy="543668"/>
          </a:xfrm>
          <a:prstGeom prst="rect">
            <a:avLst/>
          </a:prstGeom>
          <a:solidFill>
            <a:srgbClr val="00B0F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China</a:t>
            </a:r>
          </a:p>
          <a:p>
            <a:pPr algn="ctr"/>
            <a:r>
              <a:rPr lang="en-GB" sz="750" dirty="0"/>
              <a:t>Policy Expert</a:t>
            </a:r>
          </a:p>
        </p:txBody>
      </p:sp>
      <p:sp>
        <p:nvSpPr>
          <p:cNvPr id="17" name="TextBox 16">
            <a:extLst>
              <a:ext uri="{FF2B5EF4-FFF2-40B4-BE49-F238E27FC236}">
                <a16:creationId xmlns:a16="http://schemas.microsoft.com/office/drawing/2014/main" id="{3EA11C0F-DA77-4B6E-B1E9-5D908D549BB5}"/>
              </a:ext>
            </a:extLst>
          </p:cNvPr>
          <p:cNvSpPr txBox="1"/>
          <p:nvPr/>
        </p:nvSpPr>
        <p:spPr>
          <a:xfrm>
            <a:off x="9850206" y="2324829"/>
            <a:ext cx="1271549" cy="543668"/>
          </a:xfrm>
          <a:prstGeom prst="rect">
            <a:avLst/>
          </a:prstGeom>
          <a:solidFill>
            <a:srgbClr val="00B0F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Indonesia</a:t>
            </a:r>
          </a:p>
          <a:p>
            <a:pPr algn="ctr"/>
            <a:r>
              <a:rPr lang="en-GB" sz="750" dirty="0"/>
              <a:t>Policy Expert</a:t>
            </a:r>
          </a:p>
        </p:txBody>
      </p:sp>
      <p:sp>
        <p:nvSpPr>
          <p:cNvPr id="18" name="TextBox 17">
            <a:extLst>
              <a:ext uri="{FF2B5EF4-FFF2-40B4-BE49-F238E27FC236}">
                <a16:creationId xmlns:a16="http://schemas.microsoft.com/office/drawing/2014/main" id="{FCB80614-C22D-4B8B-9145-D012540F2662}"/>
              </a:ext>
            </a:extLst>
          </p:cNvPr>
          <p:cNvSpPr txBox="1"/>
          <p:nvPr/>
        </p:nvSpPr>
        <p:spPr>
          <a:xfrm>
            <a:off x="9850206" y="2986700"/>
            <a:ext cx="1271549" cy="543668"/>
          </a:xfrm>
          <a:prstGeom prst="rect">
            <a:avLst/>
          </a:prstGeom>
          <a:solidFill>
            <a:srgbClr val="00B0F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Philippines</a:t>
            </a:r>
          </a:p>
          <a:p>
            <a:pPr algn="ctr"/>
            <a:r>
              <a:rPr lang="en-GB" sz="750" dirty="0"/>
              <a:t>Policy Expert</a:t>
            </a:r>
          </a:p>
        </p:txBody>
      </p:sp>
      <p:sp>
        <p:nvSpPr>
          <p:cNvPr id="19" name="TextBox 18">
            <a:extLst>
              <a:ext uri="{FF2B5EF4-FFF2-40B4-BE49-F238E27FC236}">
                <a16:creationId xmlns:a16="http://schemas.microsoft.com/office/drawing/2014/main" id="{A3B60CD7-97DD-4292-A5FD-FF5C3069B638}"/>
              </a:ext>
            </a:extLst>
          </p:cNvPr>
          <p:cNvSpPr txBox="1"/>
          <p:nvPr/>
        </p:nvSpPr>
        <p:spPr>
          <a:xfrm>
            <a:off x="9850206" y="3628055"/>
            <a:ext cx="1271549" cy="543668"/>
          </a:xfrm>
          <a:prstGeom prst="rect">
            <a:avLst/>
          </a:prstGeom>
          <a:solidFill>
            <a:srgbClr val="00B0F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Thailand</a:t>
            </a:r>
          </a:p>
          <a:p>
            <a:pPr algn="ctr"/>
            <a:r>
              <a:rPr lang="en-GB" sz="750" dirty="0"/>
              <a:t>Policy Expert</a:t>
            </a:r>
          </a:p>
        </p:txBody>
      </p:sp>
      <p:sp>
        <p:nvSpPr>
          <p:cNvPr id="20" name="TextBox 19">
            <a:extLst>
              <a:ext uri="{FF2B5EF4-FFF2-40B4-BE49-F238E27FC236}">
                <a16:creationId xmlns:a16="http://schemas.microsoft.com/office/drawing/2014/main" id="{DC6C4168-960F-4A28-943E-A4308B1F722E}"/>
              </a:ext>
            </a:extLst>
          </p:cNvPr>
          <p:cNvSpPr txBox="1"/>
          <p:nvPr/>
        </p:nvSpPr>
        <p:spPr>
          <a:xfrm>
            <a:off x="9850206" y="4269410"/>
            <a:ext cx="1271549" cy="543668"/>
          </a:xfrm>
          <a:prstGeom prst="rect">
            <a:avLst/>
          </a:prstGeom>
          <a:solidFill>
            <a:srgbClr val="00B0F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Vietnam</a:t>
            </a:r>
          </a:p>
          <a:p>
            <a:pPr algn="ctr"/>
            <a:r>
              <a:rPr lang="en-GB" sz="750" dirty="0"/>
              <a:t>Policy Expert</a:t>
            </a:r>
          </a:p>
        </p:txBody>
      </p:sp>
      <p:sp>
        <p:nvSpPr>
          <p:cNvPr id="21" name="TextBox 20">
            <a:extLst>
              <a:ext uri="{FF2B5EF4-FFF2-40B4-BE49-F238E27FC236}">
                <a16:creationId xmlns:a16="http://schemas.microsoft.com/office/drawing/2014/main" id="{25B66789-B2DA-43A8-95AC-4AD447736C45}"/>
              </a:ext>
            </a:extLst>
          </p:cNvPr>
          <p:cNvSpPr txBox="1"/>
          <p:nvPr/>
        </p:nvSpPr>
        <p:spPr>
          <a:xfrm>
            <a:off x="9850206" y="436920"/>
            <a:ext cx="1271549" cy="543668"/>
          </a:xfrm>
          <a:prstGeom prst="rect">
            <a:avLst/>
          </a:prstGeom>
          <a:noFill/>
          <a:ln w="19050">
            <a:solidFill>
              <a:srgbClr val="00B0F0"/>
            </a:solid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RTF-Legal Matters</a:t>
            </a:r>
          </a:p>
        </p:txBody>
      </p:sp>
      <p:sp>
        <p:nvSpPr>
          <p:cNvPr id="22" name="Rectangle 21">
            <a:extLst>
              <a:ext uri="{FF2B5EF4-FFF2-40B4-BE49-F238E27FC236}">
                <a16:creationId xmlns:a16="http://schemas.microsoft.com/office/drawing/2014/main" id="{5D59CFE7-B741-4A2F-9349-C7C909F509CA}"/>
              </a:ext>
            </a:extLst>
          </p:cNvPr>
          <p:cNvSpPr/>
          <p:nvPr/>
        </p:nvSpPr>
        <p:spPr>
          <a:xfrm>
            <a:off x="1004341" y="3469253"/>
            <a:ext cx="6288374" cy="2204524"/>
          </a:xfrm>
          <a:prstGeom prst="rect">
            <a:avLst/>
          </a:prstGeom>
          <a:noFill/>
          <a:ln w="28575">
            <a:solidFill>
              <a:srgbClr val="00B0F0"/>
            </a:solidFill>
          </a:ln>
        </p:spPr>
        <p:txBody>
          <a:bodyPr wrap="square">
            <a:noAutofit/>
          </a:bodyPr>
          <a:lstStyle/>
          <a:p>
            <a:pPr algn="ctr"/>
            <a:r>
              <a:rPr lang="en-GB" sz="1100" b="1" u="sng" dirty="0"/>
              <a:t>Regional Task Force on Legal Matters</a:t>
            </a:r>
            <a:endParaRPr lang="en-US" sz="1100" dirty="0"/>
          </a:p>
          <a:p>
            <a:endParaRPr lang="en-GB" sz="1000" dirty="0"/>
          </a:p>
          <a:p>
            <a:r>
              <a:rPr lang="en-GB" sz="900" dirty="0"/>
              <a:t>The Regional Task Force on Legal Matters (RTF-L) is re-established with the primary objective of advising and supporting the national committees and regional working groups by providing the appropriate expertise and assistance in legal aspects of the project</a:t>
            </a:r>
          </a:p>
          <a:p>
            <a:endParaRPr lang="en-GB" sz="900" dirty="0"/>
          </a:p>
          <a:p>
            <a:r>
              <a:rPr lang="en-GB" sz="900" b="1" dirty="0"/>
              <a:t>Membership</a:t>
            </a:r>
            <a:r>
              <a:rPr lang="en-GB" sz="900" dirty="0"/>
              <a:t> - The Task Force will be comprised of: one policy expert, nominated by each of the participating countries; and two legal experts; all of whom will serve as members in their personal capacity.  Each participating country will nominate these members, in accordance with procedures agreed by the SCS-SAP Implementation Committee. The membership of the committee will be established at its first meeting, at which a Chairperson, a Vice-Chairperson and Rapporteur will be elected from the members.  The Vice-Chairperson will act as Chairperson of meetings in the absence of the Chairperson.</a:t>
            </a:r>
          </a:p>
        </p:txBody>
      </p:sp>
      <p:sp>
        <p:nvSpPr>
          <p:cNvPr id="23" name="Rectangle 22">
            <a:extLst>
              <a:ext uri="{FF2B5EF4-FFF2-40B4-BE49-F238E27FC236}">
                <a16:creationId xmlns:a16="http://schemas.microsoft.com/office/drawing/2014/main" id="{026D9892-C32B-4AEE-B11C-0D67256504BB}"/>
              </a:ext>
            </a:extLst>
          </p:cNvPr>
          <p:cNvSpPr/>
          <p:nvPr/>
        </p:nvSpPr>
        <p:spPr>
          <a:xfrm>
            <a:off x="0" y="5975132"/>
            <a:ext cx="12192000" cy="882868"/>
          </a:xfrm>
          <a:prstGeom prst="rect">
            <a:avLst/>
          </a:prstGeom>
          <a:solidFill>
            <a:srgbClr val="92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400" b="1" dirty="0">
                <a:solidFill>
                  <a:schemeClr val="bg1"/>
                </a:solidFill>
                <a:latin typeface="Calibri Light" panose="020F0302020204030204"/>
                <a:ea typeface="+mj-ea"/>
                <a:cs typeface="+mj-cs"/>
              </a:rPr>
              <a:t>Regional Level  - Regional Task Forces</a:t>
            </a:r>
            <a:endParaRPr lang="en-GB" dirty="0">
              <a:solidFill>
                <a:schemeClr val="bg1"/>
              </a:solidFill>
            </a:endParaRPr>
          </a:p>
        </p:txBody>
      </p:sp>
    </p:spTree>
    <p:extLst>
      <p:ext uri="{BB962C8B-B14F-4D97-AF65-F5344CB8AC3E}">
        <p14:creationId xmlns:p14="http://schemas.microsoft.com/office/powerpoint/2010/main" val="11681449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52BA640-DE38-4D1F-9622-295D48C13EBF}"/>
              </a:ext>
            </a:extLst>
          </p:cNvPr>
          <p:cNvSpPr txBox="1"/>
          <p:nvPr/>
        </p:nvSpPr>
        <p:spPr>
          <a:xfrm>
            <a:off x="2784637" y="924566"/>
            <a:ext cx="956499" cy="316814"/>
          </a:xfrm>
          <a:prstGeom prst="rect">
            <a:avLst/>
          </a:prstGeom>
          <a:noFill/>
          <a:ln w="19050">
            <a:no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Cambodia</a:t>
            </a:r>
          </a:p>
        </p:txBody>
      </p:sp>
      <p:sp>
        <p:nvSpPr>
          <p:cNvPr id="5" name="TextBox 4">
            <a:extLst>
              <a:ext uri="{FF2B5EF4-FFF2-40B4-BE49-F238E27FC236}">
                <a16:creationId xmlns:a16="http://schemas.microsoft.com/office/drawing/2014/main" id="{3972FBA3-3678-4B28-99D9-6E725F4DB548}"/>
              </a:ext>
            </a:extLst>
          </p:cNvPr>
          <p:cNvSpPr txBox="1"/>
          <p:nvPr/>
        </p:nvSpPr>
        <p:spPr>
          <a:xfrm>
            <a:off x="3882092" y="924566"/>
            <a:ext cx="956499" cy="316814"/>
          </a:xfrm>
          <a:prstGeom prst="rect">
            <a:avLst/>
          </a:prstGeom>
          <a:noFill/>
          <a:ln w="19050">
            <a:no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China</a:t>
            </a:r>
          </a:p>
        </p:txBody>
      </p:sp>
      <p:sp>
        <p:nvSpPr>
          <p:cNvPr id="6" name="TextBox 5">
            <a:extLst>
              <a:ext uri="{FF2B5EF4-FFF2-40B4-BE49-F238E27FC236}">
                <a16:creationId xmlns:a16="http://schemas.microsoft.com/office/drawing/2014/main" id="{5CCFAAF0-CCE5-401A-8D9D-387C048CBB4A}"/>
              </a:ext>
            </a:extLst>
          </p:cNvPr>
          <p:cNvSpPr txBox="1"/>
          <p:nvPr/>
        </p:nvSpPr>
        <p:spPr>
          <a:xfrm>
            <a:off x="4958782" y="926082"/>
            <a:ext cx="956499" cy="316814"/>
          </a:xfrm>
          <a:prstGeom prst="rect">
            <a:avLst/>
          </a:prstGeom>
          <a:noFill/>
          <a:ln w="19050">
            <a:no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Indonesia</a:t>
            </a:r>
          </a:p>
        </p:txBody>
      </p:sp>
      <p:sp>
        <p:nvSpPr>
          <p:cNvPr id="7" name="TextBox 6">
            <a:extLst>
              <a:ext uri="{FF2B5EF4-FFF2-40B4-BE49-F238E27FC236}">
                <a16:creationId xmlns:a16="http://schemas.microsoft.com/office/drawing/2014/main" id="{74FD06CD-1C7C-496A-82C6-ACDF4CE55E36}"/>
              </a:ext>
            </a:extLst>
          </p:cNvPr>
          <p:cNvSpPr txBox="1"/>
          <p:nvPr/>
        </p:nvSpPr>
        <p:spPr>
          <a:xfrm>
            <a:off x="6035472" y="915366"/>
            <a:ext cx="956499" cy="316814"/>
          </a:xfrm>
          <a:prstGeom prst="rect">
            <a:avLst/>
          </a:prstGeom>
          <a:noFill/>
          <a:ln w="19050">
            <a:no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Philippines</a:t>
            </a:r>
          </a:p>
        </p:txBody>
      </p:sp>
      <p:sp>
        <p:nvSpPr>
          <p:cNvPr id="8" name="TextBox 7">
            <a:extLst>
              <a:ext uri="{FF2B5EF4-FFF2-40B4-BE49-F238E27FC236}">
                <a16:creationId xmlns:a16="http://schemas.microsoft.com/office/drawing/2014/main" id="{AA0DAF90-D9D7-4B5A-834C-0030C22A5613}"/>
              </a:ext>
            </a:extLst>
          </p:cNvPr>
          <p:cNvSpPr txBox="1"/>
          <p:nvPr/>
        </p:nvSpPr>
        <p:spPr>
          <a:xfrm>
            <a:off x="7132927" y="915366"/>
            <a:ext cx="956499" cy="316814"/>
          </a:xfrm>
          <a:prstGeom prst="rect">
            <a:avLst/>
          </a:prstGeom>
          <a:noFill/>
          <a:ln w="19050">
            <a:no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Thailand</a:t>
            </a:r>
          </a:p>
        </p:txBody>
      </p:sp>
      <p:sp>
        <p:nvSpPr>
          <p:cNvPr id="9" name="TextBox 8">
            <a:extLst>
              <a:ext uri="{FF2B5EF4-FFF2-40B4-BE49-F238E27FC236}">
                <a16:creationId xmlns:a16="http://schemas.microsoft.com/office/drawing/2014/main" id="{B25A64B7-6D71-4152-868D-72D3A9A6C7E2}"/>
              </a:ext>
            </a:extLst>
          </p:cNvPr>
          <p:cNvSpPr txBox="1"/>
          <p:nvPr/>
        </p:nvSpPr>
        <p:spPr>
          <a:xfrm>
            <a:off x="8089425" y="942512"/>
            <a:ext cx="956499" cy="316814"/>
          </a:xfrm>
          <a:prstGeom prst="rect">
            <a:avLst/>
          </a:prstGeom>
          <a:noFill/>
          <a:ln w="19050">
            <a:no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Viet Nam</a:t>
            </a:r>
          </a:p>
        </p:txBody>
      </p:sp>
      <p:sp>
        <p:nvSpPr>
          <p:cNvPr id="10" name="TextBox 9">
            <a:extLst>
              <a:ext uri="{FF2B5EF4-FFF2-40B4-BE49-F238E27FC236}">
                <a16:creationId xmlns:a16="http://schemas.microsoft.com/office/drawing/2014/main" id="{2FD45BAD-71C8-456F-B85D-2B4C4A2C3EB5}"/>
              </a:ext>
            </a:extLst>
          </p:cNvPr>
          <p:cNvSpPr txBox="1"/>
          <p:nvPr/>
        </p:nvSpPr>
        <p:spPr>
          <a:xfrm>
            <a:off x="2713512" y="2210548"/>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Mangroves</a:t>
            </a:r>
          </a:p>
        </p:txBody>
      </p:sp>
      <p:sp>
        <p:nvSpPr>
          <p:cNvPr id="11" name="TextBox 10">
            <a:extLst>
              <a:ext uri="{FF2B5EF4-FFF2-40B4-BE49-F238E27FC236}">
                <a16:creationId xmlns:a16="http://schemas.microsoft.com/office/drawing/2014/main" id="{E222FCA1-5F1B-48ED-B2FF-4C2058B4AE85}"/>
              </a:ext>
            </a:extLst>
          </p:cNvPr>
          <p:cNvSpPr txBox="1"/>
          <p:nvPr/>
        </p:nvSpPr>
        <p:spPr>
          <a:xfrm>
            <a:off x="2721686" y="2879205"/>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Coral Reefs</a:t>
            </a:r>
          </a:p>
        </p:txBody>
      </p:sp>
      <p:sp>
        <p:nvSpPr>
          <p:cNvPr id="12" name="TextBox 11">
            <a:extLst>
              <a:ext uri="{FF2B5EF4-FFF2-40B4-BE49-F238E27FC236}">
                <a16:creationId xmlns:a16="http://schemas.microsoft.com/office/drawing/2014/main" id="{80C4F841-6E9C-42BD-990D-62907D689728}"/>
              </a:ext>
            </a:extLst>
          </p:cNvPr>
          <p:cNvSpPr txBox="1"/>
          <p:nvPr/>
        </p:nvSpPr>
        <p:spPr>
          <a:xfrm>
            <a:off x="2721685" y="3537358"/>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Seagrass</a:t>
            </a:r>
          </a:p>
        </p:txBody>
      </p:sp>
      <p:sp>
        <p:nvSpPr>
          <p:cNvPr id="13" name="TextBox 12">
            <a:extLst>
              <a:ext uri="{FF2B5EF4-FFF2-40B4-BE49-F238E27FC236}">
                <a16:creationId xmlns:a16="http://schemas.microsoft.com/office/drawing/2014/main" id="{6B7AE855-A5B7-4E9B-BC3A-EA9D549CDCAB}"/>
              </a:ext>
            </a:extLst>
          </p:cNvPr>
          <p:cNvSpPr txBox="1"/>
          <p:nvPr/>
        </p:nvSpPr>
        <p:spPr>
          <a:xfrm>
            <a:off x="2721684" y="4206015"/>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Wetlands</a:t>
            </a:r>
          </a:p>
        </p:txBody>
      </p:sp>
      <p:sp>
        <p:nvSpPr>
          <p:cNvPr id="14" name="TextBox 13">
            <a:extLst>
              <a:ext uri="{FF2B5EF4-FFF2-40B4-BE49-F238E27FC236}">
                <a16:creationId xmlns:a16="http://schemas.microsoft.com/office/drawing/2014/main" id="{30F4BA32-4B60-4CEB-8BBA-53A838388C99}"/>
              </a:ext>
            </a:extLst>
          </p:cNvPr>
          <p:cNvSpPr txBox="1"/>
          <p:nvPr/>
        </p:nvSpPr>
        <p:spPr>
          <a:xfrm>
            <a:off x="2713511" y="4874672"/>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Land-based pollution</a:t>
            </a:r>
          </a:p>
        </p:txBody>
      </p:sp>
      <p:sp>
        <p:nvSpPr>
          <p:cNvPr id="15" name="TextBox 14">
            <a:extLst>
              <a:ext uri="{FF2B5EF4-FFF2-40B4-BE49-F238E27FC236}">
                <a16:creationId xmlns:a16="http://schemas.microsoft.com/office/drawing/2014/main" id="{9AAA9106-7E86-405B-A233-FF8552EC7718}"/>
              </a:ext>
            </a:extLst>
          </p:cNvPr>
          <p:cNvSpPr txBox="1"/>
          <p:nvPr/>
        </p:nvSpPr>
        <p:spPr>
          <a:xfrm>
            <a:off x="2713510" y="5530548"/>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Economic valuation</a:t>
            </a:r>
          </a:p>
        </p:txBody>
      </p:sp>
      <p:sp>
        <p:nvSpPr>
          <p:cNvPr id="16" name="TextBox 15">
            <a:extLst>
              <a:ext uri="{FF2B5EF4-FFF2-40B4-BE49-F238E27FC236}">
                <a16:creationId xmlns:a16="http://schemas.microsoft.com/office/drawing/2014/main" id="{B98028A7-19DF-4D41-8F05-C58FDE36A47F}"/>
              </a:ext>
            </a:extLst>
          </p:cNvPr>
          <p:cNvSpPr txBox="1"/>
          <p:nvPr/>
        </p:nvSpPr>
        <p:spPr>
          <a:xfrm>
            <a:off x="3810967" y="2210548"/>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Mangroves</a:t>
            </a:r>
          </a:p>
        </p:txBody>
      </p:sp>
      <p:sp>
        <p:nvSpPr>
          <p:cNvPr id="17" name="TextBox 16">
            <a:extLst>
              <a:ext uri="{FF2B5EF4-FFF2-40B4-BE49-F238E27FC236}">
                <a16:creationId xmlns:a16="http://schemas.microsoft.com/office/drawing/2014/main" id="{F723CAA6-8420-4F2A-A956-AB0CC3EE36BA}"/>
              </a:ext>
            </a:extLst>
          </p:cNvPr>
          <p:cNvSpPr txBox="1"/>
          <p:nvPr/>
        </p:nvSpPr>
        <p:spPr>
          <a:xfrm>
            <a:off x="3819141" y="2879205"/>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Coral Reefs</a:t>
            </a:r>
          </a:p>
        </p:txBody>
      </p:sp>
      <p:sp>
        <p:nvSpPr>
          <p:cNvPr id="18" name="TextBox 17">
            <a:extLst>
              <a:ext uri="{FF2B5EF4-FFF2-40B4-BE49-F238E27FC236}">
                <a16:creationId xmlns:a16="http://schemas.microsoft.com/office/drawing/2014/main" id="{4C470121-AF9E-40AE-9B2A-985E6DB9B2BE}"/>
              </a:ext>
            </a:extLst>
          </p:cNvPr>
          <p:cNvSpPr txBox="1"/>
          <p:nvPr/>
        </p:nvSpPr>
        <p:spPr>
          <a:xfrm>
            <a:off x="3819140" y="3537358"/>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Seagrass</a:t>
            </a:r>
          </a:p>
        </p:txBody>
      </p:sp>
      <p:sp>
        <p:nvSpPr>
          <p:cNvPr id="19" name="TextBox 18">
            <a:extLst>
              <a:ext uri="{FF2B5EF4-FFF2-40B4-BE49-F238E27FC236}">
                <a16:creationId xmlns:a16="http://schemas.microsoft.com/office/drawing/2014/main" id="{E27AF569-1FB0-47BE-9BF4-5BEBBECF4B90}"/>
              </a:ext>
            </a:extLst>
          </p:cNvPr>
          <p:cNvSpPr txBox="1"/>
          <p:nvPr/>
        </p:nvSpPr>
        <p:spPr>
          <a:xfrm>
            <a:off x="3819139" y="4206015"/>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Wetlands</a:t>
            </a:r>
          </a:p>
        </p:txBody>
      </p:sp>
      <p:sp>
        <p:nvSpPr>
          <p:cNvPr id="20" name="TextBox 19">
            <a:extLst>
              <a:ext uri="{FF2B5EF4-FFF2-40B4-BE49-F238E27FC236}">
                <a16:creationId xmlns:a16="http://schemas.microsoft.com/office/drawing/2014/main" id="{BC55E7F7-72CF-441D-ABA5-89D972E4F276}"/>
              </a:ext>
            </a:extLst>
          </p:cNvPr>
          <p:cNvSpPr txBox="1"/>
          <p:nvPr/>
        </p:nvSpPr>
        <p:spPr>
          <a:xfrm>
            <a:off x="3810966" y="4874672"/>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Land-based pollution</a:t>
            </a:r>
          </a:p>
        </p:txBody>
      </p:sp>
      <p:sp>
        <p:nvSpPr>
          <p:cNvPr id="21" name="TextBox 20">
            <a:extLst>
              <a:ext uri="{FF2B5EF4-FFF2-40B4-BE49-F238E27FC236}">
                <a16:creationId xmlns:a16="http://schemas.microsoft.com/office/drawing/2014/main" id="{15E87AD7-5819-47C0-9585-C3457CE97894}"/>
              </a:ext>
            </a:extLst>
          </p:cNvPr>
          <p:cNvSpPr txBox="1"/>
          <p:nvPr/>
        </p:nvSpPr>
        <p:spPr>
          <a:xfrm>
            <a:off x="3810965" y="5530548"/>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Economic valuation</a:t>
            </a:r>
          </a:p>
        </p:txBody>
      </p:sp>
      <p:sp>
        <p:nvSpPr>
          <p:cNvPr id="22" name="TextBox 21">
            <a:extLst>
              <a:ext uri="{FF2B5EF4-FFF2-40B4-BE49-F238E27FC236}">
                <a16:creationId xmlns:a16="http://schemas.microsoft.com/office/drawing/2014/main" id="{693281BD-A19C-447B-8FFC-AB1ECB077849}"/>
              </a:ext>
            </a:extLst>
          </p:cNvPr>
          <p:cNvSpPr txBox="1"/>
          <p:nvPr/>
        </p:nvSpPr>
        <p:spPr>
          <a:xfrm>
            <a:off x="8138492" y="2210548"/>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Mangroves</a:t>
            </a:r>
          </a:p>
        </p:txBody>
      </p:sp>
      <p:sp>
        <p:nvSpPr>
          <p:cNvPr id="23" name="TextBox 22">
            <a:extLst>
              <a:ext uri="{FF2B5EF4-FFF2-40B4-BE49-F238E27FC236}">
                <a16:creationId xmlns:a16="http://schemas.microsoft.com/office/drawing/2014/main" id="{87A33263-556C-4B5A-B6B5-8B9129C63F8F}"/>
              </a:ext>
            </a:extLst>
          </p:cNvPr>
          <p:cNvSpPr txBox="1"/>
          <p:nvPr/>
        </p:nvSpPr>
        <p:spPr>
          <a:xfrm>
            <a:off x="8146666" y="2879205"/>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Coral Reefs</a:t>
            </a:r>
          </a:p>
        </p:txBody>
      </p:sp>
      <p:sp>
        <p:nvSpPr>
          <p:cNvPr id="24" name="TextBox 23">
            <a:extLst>
              <a:ext uri="{FF2B5EF4-FFF2-40B4-BE49-F238E27FC236}">
                <a16:creationId xmlns:a16="http://schemas.microsoft.com/office/drawing/2014/main" id="{DF606591-F854-4EAF-8909-F29521F55E72}"/>
              </a:ext>
            </a:extLst>
          </p:cNvPr>
          <p:cNvSpPr txBox="1"/>
          <p:nvPr/>
        </p:nvSpPr>
        <p:spPr>
          <a:xfrm>
            <a:off x="8146665" y="3537358"/>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Seagrass</a:t>
            </a:r>
          </a:p>
        </p:txBody>
      </p:sp>
      <p:sp>
        <p:nvSpPr>
          <p:cNvPr id="25" name="TextBox 24">
            <a:extLst>
              <a:ext uri="{FF2B5EF4-FFF2-40B4-BE49-F238E27FC236}">
                <a16:creationId xmlns:a16="http://schemas.microsoft.com/office/drawing/2014/main" id="{9A26C6A8-7470-4D2A-B85A-12D028C10099}"/>
              </a:ext>
            </a:extLst>
          </p:cNvPr>
          <p:cNvSpPr txBox="1"/>
          <p:nvPr/>
        </p:nvSpPr>
        <p:spPr>
          <a:xfrm>
            <a:off x="8146664" y="4206015"/>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Wetlands</a:t>
            </a:r>
          </a:p>
        </p:txBody>
      </p:sp>
      <p:sp>
        <p:nvSpPr>
          <p:cNvPr id="26" name="TextBox 25">
            <a:extLst>
              <a:ext uri="{FF2B5EF4-FFF2-40B4-BE49-F238E27FC236}">
                <a16:creationId xmlns:a16="http://schemas.microsoft.com/office/drawing/2014/main" id="{F7D0C967-4AB3-4247-AD90-945A9820A80E}"/>
              </a:ext>
            </a:extLst>
          </p:cNvPr>
          <p:cNvSpPr txBox="1"/>
          <p:nvPr/>
        </p:nvSpPr>
        <p:spPr>
          <a:xfrm>
            <a:off x="8138491" y="4874672"/>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Land-based pollution</a:t>
            </a:r>
          </a:p>
        </p:txBody>
      </p:sp>
      <p:sp>
        <p:nvSpPr>
          <p:cNvPr id="27" name="TextBox 26">
            <a:extLst>
              <a:ext uri="{FF2B5EF4-FFF2-40B4-BE49-F238E27FC236}">
                <a16:creationId xmlns:a16="http://schemas.microsoft.com/office/drawing/2014/main" id="{D19D6620-17DF-40F3-A51E-676F4812B90F}"/>
              </a:ext>
            </a:extLst>
          </p:cNvPr>
          <p:cNvSpPr txBox="1"/>
          <p:nvPr/>
        </p:nvSpPr>
        <p:spPr>
          <a:xfrm>
            <a:off x="8138490" y="5530548"/>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Economic valuation</a:t>
            </a:r>
          </a:p>
        </p:txBody>
      </p:sp>
      <p:sp>
        <p:nvSpPr>
          <p:cNvPr id="28" name="TextBox 27">
            <a:extLst>
              <a:ext uri="{FF2B5EF4-FFF2-40B4-BE49-F238E27FC236}">
                <a16:creationId xmlns:a16="http://schemas.microsoft.com/office/drawing/2014/main" id="{E72A1EB3-FD52-426E-9A7E-FA9966E64A1A}"/>
              </a:ext>
            </a:extLst>
          </p:cNvPr>
          <p:cNvSpPr txBox="1"/>
          <p:nvPr/>
        </p:nvSpPr>
        <p:spPr>
          <a:xfrm>
            <a:off x="7049209" y="2210548"/>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Mangroves</a:t>
            </a:r>
          </a:p>
        </p:txBody>
      </p:sp>
      <p:sp>
        <p:nvSpPr>
          <p:cNvPr id="29" name="TextBox 28">
            <a:extLst>
              <a:ext uri="{FF2B5EF4-FFF2-40B4-BE49-F238E27FC236}">
                <a16:creationId xmlns:a16="http://schemas.microsoft.com/office/drawing/2014/main" id="{F744A2E6-FFD1-40A1-B824-43E2198CCC41}"/>
              </a:ext>
            </a:extLst>
          </p:cNvPr>
          <p:cNvSpPr txBox="1"/>
          <p:nvPr/>
        </p:nvSpPr>
        <p:spPr>
          <a:xfrm>
            <a:off x="7057383" y="2879205"/>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Coral Reefs</a:t>
            </a:r>
          </a:p>
        </p:txBody>
      </p:sp>
      <p:sp>
        <p:nvSpPr>
          <p:cNvPr id="30" name="TextBox 29">
            <a:extLst>
              <a:ext uri="{FF2B5EF4-FFF2-40B4-BE49-F238E27FC236}">
                <a16:creationId xmlns:a16="http://schemas.microsoft.com/office/drawing/2014/main" id="{A2BA1778-C76B-4E6A-A81A-A094F0D61D00}"/>
              </a:ext>
            </a:extLst>
          </p:cNvPr>
          <p:cNvSpPr txBox="1"/>
          <p:nvPr/>
        </p:nvSpPr>
        <p:spPr>
          <a:xfrm>
            <a:off x="7057382" y="3537358"/>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Seagrass</a:t>
            </a:r>
          </a:p>
        </p:txBody>
      </p:sp>
      <p:sp>
        <p:nvSpPr>
          <p:cNvPr id="31" name="TextBox 30">
            <a:extLst>
              <a:ext uri="{FF2B5EF4-FFF2-40B4-BE49-F238E27FC236}">
                <a16:creationId xmlns:a16="http://schemas.microsoft.com/office/drawing/2014/main" id="{D416A879-7D35-4120-AFF6-598DFB8A3D1E}"/>
              </a:ext>
            </a:extLst>
          </p:cNvPr>
          <p:cNvSpPr txBox="1"/>
          <p:nvPr/>
        </p:nvSpPr>
        <p:spPr>
          <a:xfrm>
            <a:off x="7057381" y="4206015"/>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Wetlands</a:t>
            </a:r>
          </a:p>
        </p:txBody>
      </p:sp>
      <p:sp>
        <p:nvSpPr>
          <p:cNvPr id="32" name="TextBox 31">
            <a:extLst>
              <a:ext uri="{FF2B5EF4-FFF2-40B4-BE49-F238E27FC236}">
                <a16:creationId xmlns:a16="http://schemas.microsoft.com/office/drawing/2014/main" id="{D09A4CCB-8F9C-47A8-A606-91A3BABD6C83}"/>
              </a:ext>
            </a:extLst>
          </p:cNvPr>
          <p:cNvSpPr txBox="1"/>
          <p:nvPr/>
        </p:nvSpPr>
        <p:spPr>
          <a:xfrm>
            <a:off x="7049208" y="4874672"/>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Land-based pollution</a:t>
            </a:r>
          </a:p>
        </p:txBody>
      </p:sp>
      <p:sp>
        <p:nvSpPr>
          <p:cNvPr id="33" name="TextBox 32">
            <a:extLst>
              <a:ext uri="{FF2B5EF4-FFF2-40B4-BE49-F238E27FC236}">
                <a16:creationId xmlns:a16="http://schemas.microsoft.com/office/drawing/2014/main" id="{C4E5F14B-D1A8-4F22-A2F0-8D0FCB98D02B}"/>
              </a:ext>
            </a:extLst>
          </p:cNvPr>
          <p:cNvSpPr txBox="1"/>
          <p:nvPr/>
        </p:nvSpPr>
        <p:spPr>
          <a:xfrm>
            <a:off x="7049207" y="5530548"/>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Economic valuation</a:t>
            </a:r>
          </a:p>
        </p:txBody>
      </p:sp>
      <p:sp>
        <p:nvSpPr>
          <p:cNvPr id="34" name="TextBox 33">
            <a:extLst>
              <a:ext uri="{FF2B5EF4-FFF2-40B4-BE49-F238E27FC236}">
                <a16:creationId xmlns:a16="http://schemas.microsoft.com/office/drawing/2014/main" id="{595F0AA9-14D4-43F8-A77C-CC5DC613E2B2}"/>
              </a:ext>
            </a:extLst>
          </p:cNvPr>
          <p:cNvSpPr txBox="1"/>
          <p:nvPr/>
        </p:nvSpPr>
        <p:spPr>
          <a:xfrm>
            <a:off x="5968098" y="2210548"/>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Mangroves</a:t>
            </a:r>
          </a:p>
        </p:txBody>
      </p:sp>
      <p:sp>
        <p:nvSpPr>
          <p:cNvPr id="35" name="TextBox 34">
            <a:extLst>
              <a:ext uri="{FF2B5EF4-FFF2-40B4-BE49-F238E27FC236}">
                <a16:creationId xmlns:a16="http://schemas.microsoft.com/office/drawing/2014/main" id="{60CA8D33-87EA-4163-9F37-F357962983C2}"/>
              </a:ext>
            </a:extLst>
          </p:cNvPr>
          <p:cNvSpPr txBox="1"/>
          <p:nvPr/>
        </p:nvSpPr>
        <p:spPr>
          <a:xfrm>
            <a:off x="5976272" y="2879205"/>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Coral Reefs</a:t>
            </a:r>
          </a:p>
        </p:txBody>
      </p:sp>
      <p:sp>
        <p:nvSpPr>
          <p:cNvPr id="36" name="TextBox 35">
            <a:extLst>
              <a:ext uri="{FF2B5EF4-FFF2-40B4-BE49-F238E27FC236}">
                <a16:creationId xmlns:a16="http://schemas.microsoft.com/office/drawing/2014/main" id="{79416827-298C-45F5-A088-C0EA1EA01CF9}"/>
              </a:ext>
            </a:extLst>
          </p:cNvPr>
          <p:cNvSpPr txBox="1"/>
          <p:nvPr/>
        </p:nvSpPr>
        <p:spPr>
          <a:xfrm>
            <a:off x="5976271" y="3537358"/>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Seagrass</a:t>
            </a:r>
          </a:p>
        </p:txBody>
      </p:sp>
      <p:sp>
        <p:nvSpPr>
          <p:cNvPr id="37" name="TextBox 36">
            <a:extLst>
              <a:ext uri="{FF2B5EF4-FFF2-40B4-BE49-F238E27FC236}">
                <a16:creationId xmlns:a16="http://schemas.microsoft.com/office/drawing/2014/main" id="{23AEE06B-C1A6-4DFA-8FB2-481BDD76FC21}"/>
              </a:ext>
            </a:extLst>
          </p:cNvPr>
          <p:cNvSpPr txBox="1"/>
          <p:nvPr/>
        </p:nvSpPr>
        <p:spPr>
          <a:xfrm>
            <a:off x="5976270" y="4206015"/>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Wetlands</a:t>
            </a:r>
          </a:p>
        </p:txBody>
      </p:sp>
      <p:sp>
        <p:nvSpPr>
          <p:cNvPr id="38" name="TextBox 37">
            <a:extLst>
              <a:ext uri="{FF2B5EF4-FFF2-40B4-BE49-F238E27FC236}">
                <a16:creationId xmlns:a16="http://schemas.microsoft.com/office/drawing/2014/main" id="{3CA62984-7F67-4F0B-9C1C-2C03353D6E05}"/>
              </a:ext>
            </a:extLst>
          </p:cNvPr>
          <p:cNvSpPr txBox="1"/>
          <p:nvPr/>
        </p:nvSpPr>
        <p:spPr>
          <a:xfrm>
            <a:off x="5968097" y="4874672"/>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Land-based pollution</a:t>
            </a:r>
          </a:p>
        </p:txBody>
      </p:sp>
      <p:sp>
        <p:nvSpPr>
          <p:cNvPr id="39" name="TextBox 38">
            <a:extLst>
              <a:ext uri="{FF2B5EF4-FFF2-40B4-BE49-F238E27FC236}">
                <a16:creationId xmlns:a16="http://schemas.microsoft.com/office/drawing/2014/main" id="{697E8AC6-10F4-4D49-9A44-F075EEE1AC8C}"/>
              </a:ext>
            </a:extLst>
          </p:cNvPr>
          <p:cNvSpPr txBox="1"/>
          <p:nvPr/>
        </p:nvSpPr>
        <p:spPr>
          <a:xfrm>
            <a:off x="5968096" y="5530548"/>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Economic valuation</a:t>
            </a:r>
          </a:p>
        </p:txBody>
      </p:sp>
      <p:sp>
        <p:nvSpPr>
          <p:cNvPr id="40" name="TextBox 39">
            <a:extLst>
              <a:ext uri="{FF2B5EF4-FFF2-40B4-BE49-F238E27FC236}">
                <a16:creationId xmlns:a16="http://schemas.microsoft.com/office/drawing/2014/main" id="{C9256B90-93E6-427F-B35D-63758939793E}"/>
              </a:ext>
            </a:extLst>
          </p:cNvPr>
          <p:cNvSpPr txBox="1"/>
          <p:nvPr/>
        </p:nvSpPr>
        <p:spPr>
          <a:xfrm>
            <a:off x="4892076" y="2210548"/>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Mangroves</a:t>
            </a:r>
          </a:p>
        </p:txBody>
      </p:sp>
      <p:sp>
        <p:nvSpPr>
          <p:cNvPr id="41" name="TextBox 40">
            <a:extLst>
              <a:ext uri="{FF2B5EF4-FFF2-40B4-BE49-F238E27FC236}">
                <a16:creationId xmlns:a16="http://schemas.microsoft.com/office/drawing/2014/main" id="{A7062D8E-F5A3-4DC4-BE73-46DB53CA6343}"/>
              </a:ext>
            </a:extLst>
          </p:cNvPr>
          <p:cNvSpPr txBox="1"/>
          <p:nvPr/>
        </p:nvSpPr>
        <p:spPr>
          <a:xfrm>
            <a:off x="4900250" y="2879205"/>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Coral Reefs</a:t>
            </a:r>
          </a:p>
        </p:txBody>
      </p:sp>
      <p:sp>
        <p:nvSpPr>
          <p:cNvPr id="42" name="TextBox 41">
            <a:extLst>
              <a:ext uri="{FF2B5EF4-FFF2-40B4-BE49-F238E27FC236}">
                <a16:creationId xmlns:a16="http://schemas.microsoft.com/office/drawing/2014/main" id="{56DE6566-58D2-45CE-85C7-0F6B8AE006A2}"/>
              </a:ext>
            </a:extLst>
          </p:cNvPr>
          <p:cNvSpPr txBox="1"/>
          <p:nvPr/>
        </p:nvSpPr>
        <p:spPr>
          <a:xfrm>
            <a:off x="4900249" y="3537358"/>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Seagrass</a:t>
            </a:r>
          </a:p>
        </p:txBody>
      </p:sp>
      <p:sp>
        <p:nvSpPr>
          <p:cNvPr id="43" name="TextBox 42">
            <a:extLst>
              <a:ext uri="{FF2B5EF4-FFF2-40B4-BE49-F238E27FC236}">
                <a16:creationId xmlns:a16="http://schemas.microsoft.com/office/drawing/2014/main" id="{608666C4-EBF8-4764-A1B6-23A431BBC35D}"/>
              </a:ext>
            </a:extLst>
          </p:cNvPr>
          <p:cNvSpPr txBox="1"/>
          <p:nvPr/>
        </p:nvSpPr>
        <p:spPr>
          <a:xfrm>
            <a:off x="4900248" y="4206015"/>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Wetlands</a:t>
            </a:r>
          </a:p>
        </p:txBody>
      </p:sp>
      <p:sp>
        <p:nvSpPr>
          <p:cNvPr id="44" name="TextBox 43">
            <a:extLst>
              <a:ext uri="{FF2B5EF4-FFF2-40B4-BE49-F238E27FC236}">
                <a16:creationId xmlns:a16="http://schemas.microsoft.com/office/drawing/2014/main" id="{C393E26E-BFF8-448B-B839-A2EA9D11FBE3}"/>
              </a:ext>
            </a:extLst>
          </p:cNvPr>
          <p:cNvSpPr txBox="1"/>
          <p:nvPr/>
        </p:nvSpPr>
        <p:spPr>
          <a:xfrm>
            <a:off x="4892075" y="4874672"/>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Land-based pollution</a:t>
            </a:r>
          </a:p>
        </p:txBody>
      </p:sp>
      <p:sp>
        <p:nvSpPr>
          <p:cNvPr id="45" name="TextBox 44">
            <a:extLst>
              <a:ext uri="{FF2B5EF4-FFF2-40B4-BE49-F238E27FC236}">
                <a16:creationId xmlns:a16="http://schemas.microsoft.com/office/drawing/2014/main" id="{EE031F8D-39E1-4035-ADE8-93D2837C4043}"/>
              </a:ext>
            </a:extLst>
          </p:cNvPr>
          <p:cNvSpPr txBox="1"/>
          <p:nvPr/>
        </p:nvSpPr>
        <p:spPr>
          <a:xfrm>
            <a:off x="4892074" y="5530548"/>
            <a:ext cx="956499" cy="543668"/>
          </a:xfrm>
          <a:prstGeom prst="rect">
            <a:avLst/>
          </a:prstGeom>
          <a:solidFill>
            <a:schemeClr val="accent1">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SEA for Economic valuation</a:t>
            </a:r>
          </a:p>
        </p:txBody>
      </p:sp>
      <p:sp>
        <p:nvSpPr>
          <p:cNvPr id="52" name="TextBox 51">
            <a:extLst>
              <a:ext uri="{FF2B5EF4-FFF2-40B4-BE49-F238E27FC236}">
                <a16:creationId xmlns:a16="http://schemas.microsoft.com/office/drawing/2014/main" id="{5EA82D2F-EE26-420B-899A-59D68EC783D1}"/>
              </a:ext>
            </a:extLst>
          </p:cNvPr>
          <p:cNvSpPr txBox="1">
            <a:spLocks noChangeAspect="1"/>
          </p:cNvSpPr>
          <p:nvPr/>
        </p:nvSpPr>
        <p:spPr>
          <a:xfrm>
            <a:off x="9235948" y="2210548"/>
            <a:ext cx="1191262" cy="543667"/>
          </a:xfrm>
          <a:prstGeom prst="rect">
            <a:avLst/>
          </a:prstGeom>
          <a:solidFill>
            <a:srgbClr val="13D7C0"/>
          </a:solidFill>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RWG-Mangroves</a:t>
            </a:r>
          </a:p>
        </p:txBody>
      </p:sp>
      <p:sp>
        <p:nvSpPr>
          <p:cNvPr id="53" name="TextBox 52">
            <a:extLst>
              <a:ext uri="{FF2B5EF4-FFF2-40B4-BE49-F238E27FC236}">
                <a16:creationId xmlns:a16="http://schemas.microsoft.com/office/drawing/2014/main" id="{CABBA3F5-3C29-48D4-80DF-97931E4C71EF}"/>
              </a:ext>
            </a:extLst>
          </p:cNvPr>
          <p:cNvSpPr txBox="1">
            <a:spLocks noChangeAspect="1"/>
          </p:cNvSpPr>
          <p:nvPr/>
        </p:nvSpPr>
        <p:spPr>
          <a:xfrm>
            <a:off x="9235947" y="2869739"/>
            <a:ext cx="1191261" cy="543667"/>
          </a:xfrm>
          <a:prstGeom prst="rect">
            <a:avLst/>
          </a:prstGeom>
          <a:solidFill>
            <a:srgbClr val="13D7C0"/>
          </a:solidFill>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RWG-Coral Reefs</a:t>
            </a:r>
          </a:p>
        </p:txBody>
      </p:sp>
      <p:sp>
        <p:nvSpPr>
          <p:cNvPr id="54" name="TextBox 53">
            <a:extLst>
              <a:ext uri="{FF2B5EF4-FFF2-40B4-BE49-F238E27FC236}">
                <a16:creationId xmlns:a16="http://schemas.microsoft.com/office/drawing/2014/main" id="{6A347FFD-E341-49FB-8FBA-7CA3FCB59858}"/>
              </a:ext>
            </a:extLst>
          </p:cNvPr>
          <p:cNvSpPr txBox="1">
            <a:spLocks noChangeAspect="1"/>
          </p:cNvSpPr>
          <p:nvPr/>
        </p:nvSpPr>
        <p:spPr>
          <a:xfrm>
            <a:off x="9235948" y="3537933"/>
            <a:ext cx="1194708" cy="550270"/>
          </a:xfrm>
          <a:prstGeom prst="rect">
            <a:avLst/>
          </a:prstGeom>
          <a:solidFill>
            <a:srgbClr val="13D7C0"/>
          </a:solidFill>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RWG-Seagrass</a:t>
            </a:r>
          </a:p>
        </p:txBody>
      </p:sp>
      <p:sp>
        <p:nvSpPr>
          <p:cNvPr id="55" name="TextBox 54">
            <a:extLst>
              <a:ext uri="{FF2B5EF4-FFF2-40B4-BE49-F238E27FC236}">
                <a16:creationId xmlns:a16="http://schemas.microsoft.com/office/drawing/2014/main" id="{146E278E-7A55-407B-A8F7-504F51E98206}"/>
              </a:ext>
            </a:extLst>
          </p:cNvPr>
          <p:cNvSpPr txBox="1">
            <a:spLocks noChangeAspect="1"/>
          </p:cNvSpPr>
          <p:nvPr/>
        </p:nvSpPr>
        <p:spPr>
          <a:xfrm>
            <a:off x="9235948" y="4213375"/>
            <a:ext cx="1194708" cy="530617"/>
          </a:xfrm>
          <a:prstGeom prst="rect">
            <a:avLst/>
          </a:prstGeom>
          <a:solidFill>
            <a:srgbClr val="13D7C0"/>
          </a:solidFill>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Chair</a:t>
            </a:r>
          </a:p>
          <a:p>
            <a:pPr algn="ctr"/>
            <a:r>
              <a:rPr lang="en-GB" sz="1000" dirty="0"/>
              <a:t>RWG-Wetlands</a:t>
            </a:r>
          </a:p>
        </p:txBody>
      </p:sp>
      <p:sp>
        <p:nvSpPr>
          <p:cNvPr id="56" name="TextBox 55">
            <a:extLst>
              <a:ext uri="{FF2B5EF4-FFF2-40B4-BE49-F238E27FC236}">
                <a16:creationId xmlns:a16="http://schemas.microsoft.com/office/drawing/2014/main" id="{DD4E5496-6AF3-434C-AD34-B571B704CB5D}"/>
              </a:ext>
            </a:extLst>
          </p:cNvPr>
          <p:cNvSpPr txBox="1">
            <a:spLocks noChangeAspect="1"/>
          </p:cNvSpPr>
          <p:nvPr/>
        </p:nvSpPr>
        <p:spPr>
          <a:xfrm>
            <a:off x="9235948" y="4868069"/>
            <a:ext cx="1194708" cy="530617"/>
          </a:xfrm>
          <a:prstGeom prst="rect">
            <a:avLst/>
          </a:prstGeom>
          <a:solidFill>
            <a:srgbClr val="13D7C0"/>
          </a:solidFill>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Chair</a:t>
            </a:r>
          </a:p>
          <a:p>
            <a:pPr algn="ctr"/>
            <a:r>
              <a:rPr lang="en-GB" sz="1000" dirty="0"/>
              <a:t>RWG- Pollution</a:t>
            </a:r>
          </a:p>
        </p:txBody>
      </p:sp>
      <p:sp>
        <p:nvSpPr>
          <p:cNvPr id="57" name="TextBox 56">
            <a:extLst>
              <a:ext uri="{FF2B5EF4-FFF2-40B4-BE49-F238E27FC236}">
                <a16:creationId xmlns:a16="http://schemas.microsoft.com/office/drawing/2014/main" id="{0272C546-3780-41E8-9EED-703A125361AA}"/>
              </a:ext>
            </a:extLst>
          </p:cNvPr>
          <p:cNvSpPr txBox="1">
            <a:spLocks noChangeAspect="1"/>
          </p:cNvSpPr>
          <p:nvPr/>
        </p:nvSpPr>
        <p:spPr>
          <a:xfrm>
            <a:off x="9214078" y="5530548"/>
            <a:ext cx="1207157" cy="550270"/>
          </a:xfrm>
          <a:prstGeom prst="rect">
            <a:avLst/>
          </a:prstGeom>
          <a:solidFill>
            <a:srgbClr val="13D7C0"/>
          </a:solidFill>
          <a:effectLst>
            <a:outerShdw blurRad="50800" dist="38100" dir="2700000" algn="tl" rotWithShape="0">
              <a:prstClr val="black">
                <a:alpha val="40000"/>
              </a:prstClr>
            </a:outerShdw>
          </a:effectLst>
        </p:spPr>
        <p:txBody>
          <a:bodyPr wrap="square" rtlCol="0" anchor="ctr" anchorCtr="0">
            <a:noAutofit/>
          </a:bodyPr>
          <a:lstStyle>
            <a:defPPr>
              <a:defRPr lang="en-US"/>
            </a:defPPr>
            <a:lvl1pPr algn="ctr">
              <a:defRPr sz="800"/>
            </a:lvl1pPr>
          </a:lstStyle>
          <a:p>
            <a:r>
              <a:rPr lang="en-GB" sz="1000" dirty="0"/>
              <a:t>Regional Task Force</a:t>
            </a:r>
          </a:p>
          <a:p>
            <a:r>
              <a:rPr lang="en-GB" sz="1000" dirty="0"/>
              <a:t>Economic Valuation</a:t>
            </a:r>
          </a:p>
        </p:txBody>
      </p:sp>
      <p:sp>
        <p:nvSpPr>
          <p:cNvPr id="59" name="TextBox 58">
            <a:extLst>
              <a:ext uri="{FF2B5EF4-FFF2-40B4-BE49-F238E27FC236}">
                <a16:creationId xmlns:a16="http://schemas.microsoft.com/office/drawing/2014/main" id="{EDED3D10-6294-47A5-85BE-5A384D353B75}"/>
              </a:ext>
            </a:extLst>
          </p:cNvPr>
          <p:cNvSpPr txBox="1"/>
          <p:nvPr/>
        </p:nvSpPr>
        <p:spPr>
          <a:xfrm>
            <a:off x="1397639" y="2203945"/>
            <a:ext cx="1191261" cy="550270"/>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National Mangrove Committee</a:t>
            </a:r>
          </a:p>
        </p:txBody>
      </p:sp>
      <p:sp>
        <p:nvSpPr>
          <p:cNvPr id="60" name="TextBox 59">
            <a:extLst>
              <a:ext uri="{FF2B5EF4-FFF2-40B4-BE49-F238E27FC236}">
                <a16:creationId xmlns:a16="http://schemas.microsoft.com/office/drawing/2014/main" id="{17C20368-4B11-4FD5-89E8-B3BD178F5EDA}"/>
              </a:ext>
            </a:extLst>
          </p:cNvPr>
          <p:cNvSpPr txBox="1"/>
          <p:nvPr/>
        </p:nvSpPr>
        <p:spPr>
          <a:xfrm>
            <a:off x="1405812" y="2879205"/>
            <a:ext cx="1191261" cy="550270"/>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National Coral Reefs Committee</a:t>
            </a:r>
          </a:p>
        </p:txBody>
      </p:sp>
      <p:sp>
        <p:nvSpPr>
          <p:cNvPr id="61" name="TextBox 60">
            <a:extLst>
              <a:ext uri="{FF2B5EF4-FFF2-40B4-BE49-F238E27FC236}">
                <a16:creationId xmlns:a16="http://schemas.microsoft.com/office/drawing/2014/main" id="{BDB4F918-B22F-4213-AC3B-39FF88C2655F}"/>
              </a:ext>
            </a:extLst>
          </p:cNvPr>
          <p:cNvSpPr txBox="1"/>
          <p:nvPr/>
        </p:nvSpPr>
        <p:spPr>
          <a:xfrm>
            <a:off x="1405812" y="3533941"/>
            <a:ext cx="1191261" cy="550270"/>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National Seagrass Committee</a:t>
            </a:r>
          </a:p>
        </p:txBody>
      </p:sp>
      <p:sp>
        <p:nvSpPr>
          <p:cNvPr id="62" name="TextBox 61">
            <a:extLst>
              <a:ext uri="{FF2B5EF4-FFF2-40B4-BE49-F238E27FC236}">
                <a16:creationId xmlns:a16="http://schemas.microsoft.com/office/drawing/2014/main" id="{ED5CCC97-AF3D-4467-925E-E25C19D729FD}"/>
              </a:ext>
            </a:extLst>
          </p:cNvPr>
          <p:cNvSpPr txBox="1"/>
          <p:nvPr/>
        </p:nvSpPr>
        <p:spPr>
          <a:xfrm>
            <a:off x="1405812" y="4213172"/>
            <a:ext cx="1191261" cy="550270"/>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National Wetlands Committee</a:t>
            </a:r>
          </a:p>
        </p:txBody>
      </p:sp>
      <p:sp>
        <p:nvSpPr>
          <p:cNvPr id="63" name="TextBox 62">
            <a:extLst>
              <a:ext uri="{FF2B5EF4-FFF2-40B4-BE49-F238E27FC236}">
                <a16:creationId xmlns:a16="http://schemas.microsoft.com/office/drawing/2014/main" id="{B79F147A-1F79-42E0-BBD5-DE13C5C51E11}"/>
              </a:ext>
            </a:extLst>
          </p:cNvPr>
          <p:cNvSpPr txBox="1"/>
          <p:nvPr/>
        </p:nvSpPr>
        <p:spPr>
          <a:xfrm>
            <a:off x="1405812" y="4868069"/>
            <a:ext cx="1191261" cy="550270"/>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National LBS Pollution Committee</a:t>
            </a:r>
          </a:p>
        </p:txBody>
      </p:sp>
      <p:sp>
        <p:nvSpPr>
          <p:cNvPr id="64" name="TextBox 63">
            <a:extLst>
              <a:ext uri="{FF2B5EF4-FFF2-40B4-BE49-F238E27FC236}">
                <a16:creationId xmlns:a16="http://schemas.microsoft.com/office/drawing/2014/main" id="{F26C1566-D624-49CF-AC42-530EC22F688B}"/>
              </a:ext>
            </a:extLst>
          </p:cNvPr>
          <p:cNvSpPr txBox="1"/>
          <p:nvPr/>
        </p:nvSpPr>
        <p:spPr>
          <a:xfrm>
            <a:off x="1405812" y="5527247"/>
            <a:ext cx="1191261" cy="550270"/>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chorCtr="0">
            <a:noAutofit/>
          </a:bodyPr>
          <a:lstStyle/>
          <a:p>
            <a:pPr algn="ctr"/>
            <a:r>
              <a:rPr lang="en-GB" sz="1000" dirty="0"/>
              <a:t>National Economic Evaluation Committee</a:t>
            </a:r>
          </a:p>
        </p:txBody>
      </p:sp>
      <p:sp>
        <p:nvSpPr>
          <p:cNvPr id="65" name="TextBox 64">
            <a:extLst>
              <a:ext uri="{FF2B5EF4-FFF2-40B4-BE49-F238E27FC236}">
                <a16:creationId xmlns:a16="http://schemas.microsoft.com/office/drawing/2014/main" id="{6D5F070D-FE92-4BD9-8356-74B4A6CA512E}"/>
              </a:ext>
            </a:extLst>
          </p:cNvPr>
          <p:cNvSpPr txBox="1"/>
          <p:nvPr/>
        </p:nvSpPr>
        <p:spPr>
          <a:xfrm>
            <a:off x="2701361" y="1722784"/>
            <a:ext cx="976822" cy="382178"/>
          </a:xfrm>
          <a:prstGeom prst="rect">
            <a:avLst/>
          </a:prstGeom>
          <a:solidFill>
            <a:srgbClr val="00B050"/>
          </a:solidFill>
          <a:ln>
            <a:solidFill>
              <a:schemeClr val="accent6">
                <a:lumMod val="40000"/>
                <a:lumOff val="6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1000" dirty="0"/>
              <a:t>NTWG</a:t>
            </a:r>
          </a:p>
        </p:txBody>
      </p:sp>
      <p:sp>
        <p:nvSpPr>
          <p:cNvPr id="66" name="TextBox 65">
            <a:extLst>
              <a:ext uri="{FF2B5EF4-FFF2-40B4-BE49-F238E27FC236}">
                <a16:creationId xmlns:a16="http://schemas.microsoft.com/office/drawing/2014/main" id="{8EFBDCB2-E6FD-4DE8-82D8-AA1108E5CA18}"/>
              </a:ext>
            </a:extLst>
          </p:cNvPr>
          <p:cNvSpPr txBox="1"/>
          <p:nvPr/>
        </p:nvSpPr>
        <p:spPr>
          <a:xfrm>
            <a:off x="3819139" y="1722784"/>
            <a:ext cx="948325" cy="382178"/>
          </a:xfrm>
          <a:prstGeom prst="rect">
            <a:avLst/>
          </a:prstGeom>
          <a:solidFill>
            <a:srgbClr val="00B050"/>
          </a:solidFill>
          <a:ln>
            <a:solidFill>
              <a:schemeClr val="accent6">
                <a:lumMod val="40000"/>
                <a:lumOff val="6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1000" dirty="0"/>
              <a:t>NTWG</a:t>
            </a:r>
          </a:p>
        </p:txBody>
      </p:sp>
      <p:sp>
        <p:nvSpPr>
          <p:cNvPr id="67" name="TextBox 66">
            <a:extLst>
              <a:ext uri="{FF2B5EF4-FFF2-40B4-BE49-F238E27FC236}">
                <a16:creationId xmlns:a16="http://schemas.microsoft.com/office/drawing/2014/main" id="{5BD7B2E5-49BC-41FC-A739-A55B6EDBB6BE}"/>
              </a:ext>
            </a:extLst>
          </p:cNvPr>
          <p:cNvSpPr txBox="1"/>
          <p:nvPr/>
        </p:nvSpPr>
        <p:spPr>
          <a:xfrm>
            <a:off x="4892074" y="1722784"/>
            <a:ext cx="948325" cy="382178"/>
          </a:xfrm>
          <a:prstGeom prst="rect">
            <a:avLst/>
          </a:prstGeom>
          <a:solidFill>
            <a:srgbClr val="00B050"/>
          </a:solidFill>
          <a:ln>
            <a:solidFill>
              <a:schemeClr val="accent6">
                <a:lumMod val="40000"/>
                <a:lumOff val="6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1000" dirty="0"/>
              <a:t>NTWG</a:t>
            </a:r>
          </a:p>
        </p:txBody>
      </p:sp>
      <p:sp>
        <p:nvSpPr>
          <p:cNvPr id="68" name="TextBox 67">
            <a:extLst>
              <a:ext uri="{FF2B5EF4-FFF2-40B4-BE49-F238E27FC236}">
                <a16:creationId xmlns:a16="http://schemas.microsoft.com/office/drawing/2014/main" id="{1DC70696-9AD6-4A80-89FF-0FA4A0612C8D}"/>
              </a:ext>
            </a:extLst>
          </p:cNvPr>
          <p:cNvSpPr txBox="1"/>
          <p:nvPr/>
        </p:nvSpPr>
        <p:spPr>
          <a:xfrm>
            <a:off x="5980356" y="1744710"/>
            <a:ext cx="948325" cy="382178"/>
          </a:xfrm>
          <a:prstGeom prst="rect">
            <a:avLst/>
          </a:prstGeom>
          <a:solidFill>
            <a:srgbClr val="00B050"/>
          </a:solidFill>
          <a:ln>
            <a:solidFill>
              <a:schemeClr val="accent6">
                <a:lumMod val="40000"/>
                <a:lumOff val="6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1000" dirty="0"/>
              <a:t>NTWG</a:t>
            </a:r>
          </a:p>
        </p:txBody>
      </p:sp>
      <p:sp>
        <p:nvSpPr>
          <p:cNvPr id="69" name="TextBox 68">
            <a:extLst>
              <a:ext uri="{FF2B5EF4-FFF2-40B4-BE49-F238E27FC236}">
                <a16:creationId xmlns:a16="http://schemas.microsoft.com/office/drawing/2014/main" id="{7C35DAA8-A017-4306-B3CE-422FD941C1EA}"/>
              </a:ext>
            </a:extLst>
          </p:cNvPr>
          <p:cNvSpPr txBox="1"/>
          <p:nvPr/>
        </p:nvSpPr>
        <p:spPr>
          <a:xfrm>
            <a:off x="7045454" y="1744710"/>
            <a:ext cx="948325" cy="382178"/>
          </a:xfrm>
          <a:prstGeom prst="rect">
            <a:avLst/>
          </a:prstGeom>
          <a:solidFill>
            <a:srgbClr val="00B050"/>
          </a:solidFill>
          <a:ln>
            <a:solidFill>
              <a:schemeClr val="accent6">
                <a:lumMod val="40000"/>
                <a:lumOff val="6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1000" dirty="0"/>
              <a:t>NTWG</a:t>
            </a:r>
          </a:p>
        </p:txBody>
      </p:sp>
      <p:sp>
        <p:nvSpPr>
          <p:cNvPr id="70" name="TextBox 69">
            <a:extLst>
              <a:ext uri="{FF2B5EF4-FFF2-40B4-BE49-F238E27FC236}">
                <a16:creationId xmlns:a16="http://schemas.microsoft.com/office/drawing/2014/main" id="{F7FEA09C-8651-4FE3-B544-F2965B51FEE0}"/>
              </a:ext>
            </a:extLst>
          </p:cNvPr>
          <p:cNvSpPr txBox="1"/>
          <p:nvPr/>
        </p:nvSpPr>
        <p:spPr>
          <a:xfrm>
            <a:off x="8138490" y="1757651"/>
            <a:ext cx="948325" cy="382178"/>
          </a:xfrm>
          <a:prstGeom prst="rect">
            <a:avLst/>
          </a:prstGeom>
          <a:solidFill>
            <a:srgbClr val="00B050"/>
          </a:solidFill>
          <a:ln>
            <a:solidFill>
              <a:schemeClr val="accent6">
                <a:lumMod val="40000"/>
                <a:lumOff val="6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1000" dirty="0"/>
              <a:t>NTWG</a:t>
            </a:r>
          </a:p>
        </p:txBody>
      </p:sp>
      <p:sp>
        <p:nvSpPr>
          <p:cNvPr id="71" name="TextBox 70">
            <a:extLst>
              <a:ext uri="{FF2B5EF4-FFF2-40B4-BE49-F238E27FC236}">
                <a16:creationId xmlns:a16="http://schemas.microsoft.com/office/drawing/2014/main" id="{EE51EED9-CEB0-46D5-A1EE-44FF6B009016}"/>
              </a:ext>
            </a:extLst>
          </p:cNvPr>
          <p:cNvSpPr txBox="1"/>
          <p:nvPr/>
        </p:nvSpPr>
        <p:spPr>
          <a:xfrm>
            <a:off x="2711522" y="1236317"/>
            <a:ext cx="976822" cy="382178"/>
          </a:xfrm>
          <a:prstGeom prst="rect">
            <a:avLst/>
          </a:prstGeom>
          <a:solidFill>
            <a:srgbClr val="002060"/>
          </a:solidFill>
          <a:ln>
            <a:solidFill>
              <a:schemeClr val="accent6">
                <a:lumMod val="40000"/>
                <a:lumOff val="6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1000" dirty="0">
                <a:solidFill>
                  <a:schemeClr val="bg1"/>
                </a:solidFill>
              </a:rPr>
              <a:t>IMC</a:t>
            </a:r>
          </a:p>
        </p:txBody>
      </p:sp>
      <p:sp>
        <p:nvSpPr>
          <p:cNvPr id="72" name="TextBox 71">
            <a:extLst>
              <a:ext uri="{FF2B5EF4-FFF2-40B4-BE49-F238E27FC236}">
                <a16:creationId xmlns:a16="http://schemas.microsoft.com/office/drawing/2014/main" id="{68F06612-1783-46A5-9207-40A284DC5919}"/>
              </a:ext>
            </a:extLst>
          </p:cNvPr>
          <p:cNvSpPr txBox="1"/>
          <p:nvPr/>
        </p:nvSpPr>
        <p:spPr>
          <a:xfrm>
            <a:off x="3818529" y="1245143"/>
            <a:ext cx="948325" cy="382178"/>
          </a:xfrm>
          <a:prstGeom prst="rect">
            <a:avLst/>
          </a:prstGeom>
          <a:solidFill>
            <a:srgbClr val="002060"/>
          </a:solidFill>
          <a:ln>
            <a:solidFill>
              <a:schemeClr val="accent6">
                <a:lumMod val="40000"/>
                <a:lumOff val="6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1000" dirty="0">
                <a:solidFill>
                  <a:schemeClr val="bg1"/>
                </a:solidFill>
              </a:rPr>
              <a:t>IMC</a:t>
            </a:r>
          </a:p>
        </p:txBody>
      </p:sp>
      <p:sp>
        <p:nvSpPr>
          <p:cNvPr id="73" name="TextBox 72">
            <a:extLst>
              <a:ext uri="{FF2B5EF4-FFF2-40B4-BE49-F238E27FC236}">
                <a16:creationId xmlns:a16="http://schemas.microsoft.com/office/drawing/2014/main" id="{AD257C8B-2FAB-4810-8003-0CD2AB216C3F}"/>
              </a:ext>
            </a:extLst>
          </p:cNvPr>
          <p:cNvSpPr txBox="1"/>
          <p:nvPr/>
        </p:nvSpPr>
        <p:spPr>
          <a:xfrm>
            <a:off x="4891464" y="1245143"/>
            <a:ext cx="948325" cy="382178"/>
          </a:xfrm>
          <a:prstGeom prst="rect">
            <a:avLst/>
          </a:prstGeom>
          <a:solidFill>
            <a:srgbClr val="002060"/>
          </a:solidFill>
          <a:ln>
            <a:solidFill>
              <a:schemeClr val="accent6">
                <a:lumMod val="40000"/>
                <a:lumOff val="6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1000" dirty="0">
                <a:solidFill>
                  <a:schemeClr val="bg1"/>
                </a:solidFill>
              </a:rPr>
              <a:t>IMC</a:t>
            </a:r>
          </a:p>
        </p:txBody>
      </p:sp>
      <p:sp>
        <p:nvSpPr>
          <p:cNvPr id="74" name="TextBox 73">
            <a:extLst>
              <a:ext uri="{FF2B5EF4-FFF2-40B4-BE49-F238E27FC236}">
                <a16:creationId xmlns:a16="http://schemas.microsoft.com/office/drawing/2014/main" id="{063EDC56-9EE7-4EBB-9B93-AC0C63FB8EC3}"/>
              </a:ext>
            </a:extLst>
          </p:cNvPr>
          <p:cNvSpPr txBox="1"/>
          <p:nvPr/>
        </p:nvSpPr>
        <p:spPr>
          <a:xfrm>
            <a:off x="5979746" y="1267069"/>
            <a:ext cx="948325" cy="382178"/>
          </a:xfrm>
          <a:prstGeom prst="rect">
            <a:avLst/>
          </a:prstGeom>
          <a:solidFill>
            <a:srgbClr val="002060"/>
          </a:solidFill>
          <a:ln>
            <a:solidFill>
              <a:schemeClr val="accent6">
                <a:lumMod val="40000"/>
                <a:lumOff val="6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1000" dirty="0">
                <a:solidFill>
                  <a:schemeClr val="bg1"/>
                </a:solidFill>
              </a:rPr>
              <a:t>IMC</a:t>
            </a:r>
          </a:p>
        </p:txBody>
      </p:sp>
      <p:sp>
        <p:nvSpPr>
          <p:cNvPr id="75" name="TextBox 74">
            <a:extLst>
              <a:ext uri="{FF2B5EF4-FFF2-40B4-BE49-F238E27FC236}">
                <a16:creationId xmlns:a16="http://schemas.microsoft.com/office/drawing/2014/main" id="{0687C443-1BD0-4AA8-BF3C-72DC20347D28}"/>
              </a:ext>
            </a:extLst>
          </p:cNvPr>
          <p:cNvSpPr txBox="1"/>
          <p:nvPr/>
        </p:nvSpPr>
        <p:spPr>
          <a:xfrm>
            <a:off x="7044844" y="1267069"/>
            <a:ext cx="948325" cy="382178"/>
          </a:xfrm>
          <a:prstGeom prst="rect">
            <a:avLst/>
          </a:prstGeom>
          <a:solidFill>
            <a:srgbClr val="002060"/>
          </a:solidFill>
          <a:ln>
            <a:solidFill>
              <a:schemeClr val="accent6">
                <a:lumMod val="40000"/>
                <a:lumOff val="6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1000" dirty="0">
                <a:solidFill>
                  <a:schemeClr val="bg1"/>
                </a:solidFill>
              </a:rPr>
              <a:t>IMC</a:t>
            </a:r>
          </a:p>
        </p:txBody>
      </p:sp>
      <p:sp>
        <p:nvSpPr>
          <p:cNvPr id="76" name="TextBox 75">
            <a:extLst>
              <a:ext uri="{FF2B5EF4-FFF2-40B4-BE49-F238E27FC236}">
                <a16:creationId xmlns:a16="http://schemas.microsoft.com/office/drawing/2014/main" id="{CC03A70E-3B8F-4FEF-ACB2-2E99172B4C48}"/>
              </a:ext>
            </a:extLst>
          </p:cNvPr>
          <p:cNvSpPr txBox="1"/>
          <p:nvPr/>
        </p:nvSpPr>
        <p:spPr>
          <a:xfrm>
            <a:off x="8137880" y="1280010"/>
            <a:ext cx="948325" cy="382178"/>
          </a:xfrm>
          <a:prstGeom prst="rect">
            <a:avLst/>
          </a:prstGeom>
          <a:solidFill>
            <a:srgbClr val="002060"/>
          </a:solidFill>
          <a:ln>
            <a:solidFill>
              <a:schemeClr val="accent6">
                <a:lumMod val="40000"/>
                <a:lumOff val="6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1000" dirty="0">
                <a:solidFill>
                  <a:schemeClr val="bg1"/>
                </a:solidFill>
              </a:rPr>
              <a:t>IMC</a:t>
            </a:r>
          </a:p>
        </p:txBody>
      </p:sp>
      <p:sp>
        <p:nvSpPr>
          <p:cNvPr id="78" name="TextBox 77">
            <a:extLst>
              <a:ext uri="{FF2B5EF4-FFF2-40B4-BE49-F238E27FC236}">
                <a16:creationId xmlns:a16="http://schemas.microsoft.com/office/drawing/2014/main" id="{DD66CFDB-6985-49D7-BBF7-AA53C7EEA35F}"/>
              </a:ext>
            </a:extLst>
          </p:cNvPr>
          <p:cNvSpPr txBox="1"/>
          <p:nvPr/>
        </p:nvSpPr>
        <p:spPr>
          <a:xfrm>
            <a:off x="9251408" y="1280010"/>
            <a:ext cx="1191261" cy="382178"/>
          </a:xfrm>
          <a:prstGeom prst="rect">
            <a:avLst/>
          </a:prstGeom>
          <a:solidFill>
            <a:srgbClr val="002060"/>
          </a:solidFill>
          <a:ln>
            <a:solidFill>
              <a:schemeClr val="accent6">
                <a:lumMod val="40000"/>
                <a:lumOff val="6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1000" dirty="0">
                <a:solidFill>
                  <a:schemeClr val="bg1"/>
                </a:solidFill>
              </a:rPr>
              <a:t>Regional PSC</a:t>
            </a:r>
          </a:p>
        </p:txBody>
      </p:sp>
      <p:sp>
        <p:nvSpPr>
          <p:cNvPr id="79" name="TextBox 78">
            <a:extLst>
              <a:ext uri="{FF2B5EF4-FFF2-40B4-BE49-F238E27FC236}">
                <a16:creationId xmlns:a16="http://schemas.microsoft.com/office/drawing/2014/main" id="{F9385CE1-6955-41CC-8116-BBA60E221EE5}"/>
              </a:ext>
            </a:extLst>
          </p:cNvPr>
          <p:cNvSpPr txBox="1"/>
          <p:nvPr/>
        </p:nvSpPr>
        <p:spPr>
          <a:xfrm>
            <a:off x="9229974" y="1757651"/>
            <a:ext cx="1191261" cy="382178"/>
          </a:xfrm>
          <a:prstGeom prst="rect">
            <a:avLst/>
          </a:prstGeom>
          <a:solidFill>
            <a:srgbClr val="00B050"/>
          </a:solidFill>
          <a:ln>
            <a:solidFill>
              <a:schemeClr val="accent6">
                <a:lumMod val="40000"/>
                <a:lumOff val="6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1000" dirty="0"/>
              <a:t>RSTC</a:t>
            </a:r>
          </a:p>
        </p:txBody>
      </p:sp>
    </p:spTree>
    <p:extLst>
      <p:ext uri="{BB962C8B-B14F-4D97-AF65-F5344CB8AC3E}">
        <p14:creationId xmlns:p14="http://schemas.microsoft.com/office/powerpoint/2010/main" val="2048286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1A44BFA-FF56-45E4-B052-81C7213262C6}"/>
              </a:ext>
            </a:extLst>
          </p:cNvPr>
          <p:cNvSpPr/>
          <p:nvPr/>
        </p:nvSpPr>
        <p:spPr>
          <a:xfrm>
            <a:off x="191354" y="222206"/>
            <a:ext cx="5904639" cy="584775"/>
          </a:xfrm>
          <a:prstGeom prst="rect">
            <a:avLst/>
          </a:prstGeom>
          <a:ln w="38100">
            <a:solidFill>
              <a:schemeClr val="accent5">
                <a:lumMod val="60000"/>
                <a:lumOff val="40000"/>
              </a:schemeClr>
            </a:solidFill>
          </a:ln>
        </p:spPr>
        <p:txBody>
          <a:bodyPr wrap="square">
            <a:spAutoFit/>
          </a:bodyPr>
          <a:lstStyle/>
          <a:p>
            <a:pPr algn="ctr"/>
            <a:r>
              <a:rPr lang="en-GB" sz="1600" dirty="0"/>
              <a:t>Strategic Action Programme for the South China Sea (SCS SAP) - Targets</a:t>
            </a:r>
          </a:p>
        </p:txBody>
      </p:sp>
      <p:sp>
        <p:nvSpPr>
          <p:cNvPr id="2" name="Rectangle 1">
            <a:extLst>
              <a:ext uri="{FF2B5EF4-FFF2-40B4-BE49-F238E27FC236}">
                <a16:creationId xmlns:a16="http://schemas.microsoft.com/office/drawing/2014/main" id="{3A22FEC8-DEEB-4F07-8C7C-34C1BAA75BA7}"/>
              </a:ext>
            </a:extLst>
          </p:cNvPr>
          <p:cNvSpPr/>
          <p:nvPr/>
        </p:nvSpPr>
        <p:spPr>
          <a:xfrm>
            <a:off x="191356" y="917497"/>
            <a:ext cx="5904644" cy="569387"/>
          </a:xfrm>
          <a:prstGeom prst="rect">
            <a:avLst/>
          </a:prstGeom>
          <a:solidFill>
            <a:schemeClr val="accent5">
              <a:lumMod val="40000"/>
              <a:lumOff val="60000"/>
            </a:schemeClr>
          </a:solidFill>
        </p:spPr>
        <p:txBody>
          <a:bodyPr wrap="square">
            <a:spAutoFit/>
          </a:bodyPr>
          <a:lstStyle/>
          <a:p>
            <a:r>
              <a:rPr lang="en-GB" sz="1000" b="1" dirty="0"/>
              <a:t>MANGROVES (National Actions)</a:t>
            </a:r>
          </a:p>
          <a:p>
            <a:pPr marL="171450" indent="-171450">
              <a:buFont typeface="Arial" panose="020B0604020202020204" pitchFamily="34" charset="0"/>
              <a:buChar char="•"/>
            </a:pPr>
            <a:r>
              <a:rPr lang="en-GB" sz="700" dirty="0"/>
              <a:t>Area to be transferred to National Parks and Protected Area status - 57,361 ha; Non-conversion of mangrove but sustainable use - 166,600 ha; Improved management relating to sustainable use - 602,772; Replanting of deforested mangrove land - 21,000; Enrichment planting to increase mangrove biodiversity - 11,200</a:t>
            </a:r>
          </a:p>
        </p:txBody>
      </p:sp>
      <p:sp>
        <p:nvSpPr>
          <p:cNvPr id="10" name="Rectangle 9">
            <a:extLst>
              <a:ext uri="{FF2B5EF4-FFF2-40B4-BE49-F238E27FC236}">
                <a16:creationId xmlns:a16="http://schemas.microsoft.com/office/drawing/2014/main" id="{C26EFAAE-6B14-48E8-B99B-F9A5D047BFC2}"/>
              </a:ext>
            </a:extLst>
          </p:cNvPr>
          <p:cNvSpPr/>
          <p:nvPr/>
        </p:nvSpPr>
        <p:spPr>
          <a:xfrm>
            <a:off x="191355" y="1545786"/>
            <a:ext cx="5904643" cy="569387"/>
          </a:xfrm>
          <a:prstGeom prst="rect">
            <a:avLst/>
          </a:prstGeom>
          <a:solidFill>
            <a:schemeClr val="accent5">
              <a:lumMod val="40000"/>
              <a:lumOff val="60000"/>
            </a:schemeClr>
          </a:solidFill>
        </p:spPr>
        <p:txBody>
          <a:bodyPr wrap="square">
            <a:spAutoFit/>
          </a:bodyPr>
          <a:lstStyle/>
          <a:p>
            <a:r>
              <a:rPr lang="en-GB" sz="1000" b="1" dirty="0"/>
              <a:t>CORAL REEFS (National Actions)</a:t>
            </a:r>
          </a:p>
          <a:p>
            <a:pPr marL="171450" indent="-171450">
              <a:buFont typeface="Arial" panose="020B0604020202020204" pitchFamily="34" charset="0"/>
              <a:buChar char="•"/>
            </a:pPr>
            <a:r>
              <a:rPr lang="en-GB" sz="700" dirty="0"/>
              <a:t>At least 70% of the existing area of coral reefs in the 82 target coral reef sites (153,000 ha) to be put under an appropriate form of sustainable management;</a:t>
            </a:r>
          </a:p>
          <a:p>
            <a:pPr marL="171450" indent="-171450">
              <a:buFont typeface="Arial" panose="020B0604020202020204" pitchFamily="34" charset="0"/>
              <a:buChar char="•"/>
            </a:pPr>
            <a:r>
              <a:rPr lang="en-GB" sz="700" dirty="0"/>
              <a:t>Reduce the regional decadal rate of degradation in live coral cover from the present rate of 16% to 5%.</a:t>
            </a:r>
          </a:p>
        </p:txBody>
      </p:sp>
      <p:sp>
        <p:nvSpPr>
          <p:cNvPr id="12" name="Rectangle 11">
            <a:extLst>
              <a:ext uri="{FF2B5EF4-FFF2-40B4-BE49-F238E27FC236}">
                <a16:creationId xmlns:a16="http://schemas.microsoft.com/office/drawing/2014/main" id="{E69D59A9-EBEA-4EC7-A496-B6270AEA5923}"/>
              </a:ext>
            </a:extLst>
          </p:cNvPr>
          <p:cNvSpPr/>
          <p:nvPr/>
        </p:nvSpPr>
        <p:spPr>
          <a:xfrm>
            <a:off x="191366" y="2191530"/>
            <a:ext cx="5904642" cy="677108"/>
          </a:xfrm>
          <a:prstGeom prst="rect">
            <a:avLst/>
          </a:prstGeom>
          <a:solidFill>
            <a:schemeClr val="accent5">
              <a:lumMod val="40000"/>
              <a:lumOff val="60000"/>
            </a:schemeClr>
          </a:solidFill>
        </p:spPr>
        <p:txBody>
          <a:bodyPr wrap="square">
            <a:spAutoFit/>
          </a:bodyPr>
          <a:lstStyle/>
          <a:p>
            <a:r>
              <a:rPr lang="en-GB" sz="1000" b="1" dirty="0"/>
              <a:t>SEAGRASS (National Actions)</a:t>
            </a:r>
          </a:p>
          <a:p>
            <a:pPr marL="171450" indent="-171450">
              <a:buFont typeface="Arial" panose="020B0604020202020204" pitchFamily="34" charset="0"/>
              <a:buChar char="•"/>
            </a:pPr>
            <a:r>
              <a:rPr lang="en-GB" sz="700" dirty="0"/>
              <a:t>Twenty-one managed areas totalling 26,576 hectares (approximately 33% of the 78,332 hectares identified as seagrass sites) in the South China Sea, to be brought under sustainable management; Government recognition of the ecological importance of seagrass through amendment of the management plans for seven existing MPAs with significant areas of seagrass habitat, to include specific seagrass-related management actions; Adoption of 7 new Marine Protected Areas specifically focussing on seagrass habitats identified in the prioritised listings of the SCS Project</a:t>
            </a:r>
          </a:p>
        </p:txBody>
      </p:sp>
      <p:sp>
        <p:nvSpPr>
          <p:cNvPr id="14" name="Rectangle 13">
            <a:extLst>
              <a:ext uri="{FF2B5EF4-FFF2-40B4-BE49-F238E27FC236}">
                <a16:creationId xmlns:a16="http://schemas.microsoft.com/office/drawing/2014/main" id="{6985E33E-7C27-43FF-9759-B407247C965E}"/>
              </a:ext>
            </a:extLst>
          </p:cNvPr>
          <p:cNvSpPr/>
          <p:nvPr/>
        </p:nvSpPr>
        <p:spPr>
          <a:xfrm>
            <a:off x="191363" y="2924551"/>
            <a:ext cx="5904640" cy="569387"/>
          </a:xfrm>
          <a:prstGeom prst="rect">
            <a:avLst/>
          </a:prstGeom>
          <a:solidFill>
            <a:schemeClr val="accent5">
              <a:lumMod val="40000"/>
              <a:lumOff val="60000"/>
            </a:schemeClr>
          </a:solidFill>
        </p:spPr>
        <p:txBody>
          <a:bodyPr wrap="square">
            <a:spAutoFit/>
          </a:bodyPr>
          <a:lstStyle/>
          <a:p>
            <a:r>
              <a:rPr lang="en-GB" sz="1000" b="1" dirty="0"/>
              <a:t>WETLANDS (National Actions)</a:t>
            </a:r>
          </a:p>
          <a:p>
            <a:pPr marL="171450" indent="-171450">
              <a:buFont typeface="Arial" panose="020B0604020202020204" pitchFamily="34" charset="0"/>
              <a:buChar char="•"/>
            </a:pPr>
            <a:r>
              <a:rPr lang="en-GB" sz="700" dirty="0"/>
              <a:t>to set up or update management plans for at least three lagoons, nine estuaries, five tidal flats, one peat swamp and one non-peat swamp in the South China Sea; to increase by at least 7 wetland areas, the number of sites or specified wetland areas with protection status (i.e. non-hunting area, nature reserves, protected areas, Ramsar Sites, etc); to have a regional estuary monitoring scheme implemented in the participating countries</a:t>
            </a:r>
          </a:p>
        </p:txBody>
      </p:sp>
      <p:sp>
        <p:nvSpPr>
          <p:cNvPr id="15" name="Rectangle 14">
            <a:extLst>
              <a:ext uri="{FF2B5EF4-FFF2-40B4-BE49-F238E27FC236}">
                <a16:creationId xmlns:a16="http://schemas.microsoft.com/office/drawing/2014/main" id="{FF7954D9-B7D1-4D1C-92BA-CFCCA937C98C}"/>
              </a:ext>
            </a:extLst>
          </p:cNvPr>
          <p:cNvSpPr/>
          <p:nvPr/>
        </p:nvSpPr>
        <p:spPr>
          <a:xfrm>
            <a:off x="191354" y="5761265"/>
            <a:ext cx="5904639" cy="677108"/>
          </a:xfrm>
          <a:prstGeom prst="rect">
            <a:avLst/>
          </a:prstGeom>
          <a:solidFill>
            <a:schemeClr val="accent5">
              <a:lumMod val="40000"/>
              <a:lumOff val="60000"/>
            </a:schemeClr>
          </a:solidFill>
        </p:spPr>
        <p:txBody>
          <a:bodyPr wrap="square">
            <a:spAutoFit/>
          </a:bodyPr>
          <a:lstStyle/>
          <a:p>
            <a:r>
              <a:rPr lang="en-GB" sz="1000" b="1" dirty="0"/>
              <a:t>FISH HABITAT AND FISH STOCKS</a:t>
            </a:r>
          </a:p>
          <a:p>
            <a:pPr marL="171450" indent="-171450">
              <a:buFont typeface="Arial" panose="020B0604020202020204" pitchFamily="34" charset="0"/>
              <a:buChar char="•"/>
            </a:pPr>
            <a:r>
              <a:rPr lang="en-GB" sz="700" dirty="0"/>
              <a:t>to have established a regional system of a minimum of twenty refugia for the management of priority, transboundary, fish stocks and endangered species;</a:t>
            </a:r>
          </a:p>
          <a:p>
            <a:pPr marL="171450" indent="-171450">
              <a:buFont typeface="Arial" panose="020B0604020202020204" pitchFamily="34" charset="0"/>
              <a:buChar char="•"/>
            </a:pPr>
            <a:r>
              <a:rPr lang="en-GB" sz="700" dirty="0"/>
              <a:t>to have prepared and implemented fisheries management systems in the identified refugia based on, and consistent with, the ASEAN SEAFDEC Regional Guidelines for Responsible Fisheries in Southeast Asia.</a:t>
            </a:r>
          </a:p>
        </p:txBody>
      </p:sp>
      <p:sp>
        <p:nvSpPr>
          <p:cNvPr id="16" name="Rectangle 15">
            <a:extLst>
              <a:ext uri="{FF2B5EF4-FFF2-40B4-BE49-F238E27FC236}">
                <a16:creationId xmlns:a16="http://schemas.microsoft.com/office/drawing/2014/main" id="{AC096E84-20F7-4BC3-9043-2D02309FB337}"/>
              </a:ext>
            </a:extLst>
          </p:cNvPr>
          <p:cNvSpPr/>
          <p:nvPr/>
        </p:nvSpPr>
        <p:spPr>
          <a:xfrm>
            <a:off x="191362" y="3559322"/>
            <a:ext cx="5904640" cy="892552"/>
          </a:xfrm>
          <a:prstGeom prst="rect">
            <a:avLst/>
          </a:prstGeom>
          <a:solidFill>
            <a:schemeClr val="accent5">
              <a:lumMod val="40000"/>
              <a:lumOff val="60000"/>
            </a:schemeClr>
          </a:solidFill>
        </p:spPr>
        <p:txBody>
          <a:bodyPr wrap="square">
            <a:spAutoFit/>
          </a:bodyPr>
          <a:lstStyle/>
          <a:p>
            <a:r>
              <a:rPr lang="en-GB" sz="1000" b="1" dirty="0"/>
              <a:t>LAND BASED POLLUTION (Regional actions)</a:t>
            </a:r>
          </a:p>
          <a:p>
            <a:pPr marL="171450" indent="-171450">
              <a:buFont typeface="Arial" panose="020B0604020202020204" pitchFamily="34" charset="0"/>
              <a:buChar char="•"/>
            </a:pPr>
            <a:r>
              <a:rPr lang="en-GB" sz="700" dirty="0"/>
              <a:t>estimate total contaminant loading to the South China Sea; agree and adopt regional criteria for contaminants in sediment and biota; characterise and prioritise all hot spots surrounding the South China Sea; review and prepare recommendations for application in amending national/provincial, legislation/regulations in support of all Land-based Pollution targets of the SAP.</a:t>
            </a:r>
          </a:p>
          <a:p>
            <a:pPr marL="171450" indent="-171450">
              <a:buFont typeface="Arial" panose="020B0604020202020204" pitchFamily="34" charset="0"/>
              <a:buChar char="•"/>
            </a:pPr>
            <a:r>
              <a:rPr lang="en-GB" sz="700" dirty="0"/>
              <a:t>to meet ASEAN seawater quality (14 parameters) criteria (except pollutants from scientifically identified natural sources, if any) for: - 90% of monitoring stations in the 17 hot spots characterised by the RWG-</a:t>
            </a:r>
            <a:r>
              <a:rPr lang="en-GB" sz="700" dirty="0" err="1"/>
              <a:t>LbP</a:t>
            </a:r>
            <a:r>
              <a:rPr lang="en-GB" sz="700" dirty="0"/>
              <a:t> between 2002 – 2004;- 80% of other monitoring stations (more than 400 at present) in coastal waters of the South China Sea.</a:t>
            </a:r>
          </a:p>
        </p:txBody>
      </p:sp>
      <p:sp>
        <p:nvSpPr>
          <p:cNvPr id="17" name="Rectangle 16">
            <a:extLst>
              <a:ext uri="{FF2B5EF4-FFF2-40B4-BE49-F238E27FC236}">
                <a16:creationId xmlns:a16="http://schemas.microsoft.com/office/drawing/2014/main" id="{6024E0C0-3E05-447E-AC08-1F94F4F475CB}"/>
              </a:ext>
            </a:extLst>
          </p:cNvPr>
          <p:cNvSpPr/>
          <p:nvPr/>
        </p:nvSpPr>
        <p:spPr>
          <a:xfrm>
            <a:off x="6619954" y="917497"/>
            <a:ext cx="5289918" cy="1384995"/>
          </a:xfrm>
          <a:prstGeom prst="rect">
            <a:avLst/>
          </a:prstGeom>
          <a:solidFill>
            <a:srgbClr val="13D7C0"/>
          </a:solidFill>
        </p:spPr>
        <p:txBody>
          <a:bodyPr wrap="square">
            <a:spAutoFit/>
          </a:bodyPr>
          <a:lstStyle/>
          <a:p>
            <a:r>
              <a:rPr lang="en-GB" sz="1000" b="1" dirty="0"/>
              <a:t>Component 1. Reducing habitat degradation and loss via national and local reforms to achieve Strategic Action Programme targets for coastal habitat management in the South China Sea</a:t>
            </a:r>
          </a:p>
          <a:p>
            <a:pPr marL="171450" indent="-171450">
              <a:buFont typeface="Arial" panose="020B0604020202020204" pitchFamily="34" charset="0"/>
              <a:buChar char="•"/>
            </a:pPr>
            <a:r>
              <a:rPr lang="en-GB" sz="800" dirty="0"/>
              <a:t>Outcome 1.1 Appropriate forms of sustainable management established for 860,000 ha of mangrove by </a:t>
            </a:r>
            <a:r>
              <a:rPr lang="en-GB" sz="800" dirty="0" err="1"/>
              <a:t>Yr</a:t>
            </a:r>
            <a:r>
              <a:rPr lang="en-GB" sz="800" dirty="0"/>
              <a:t>	</a:t>
            </a:r>
          </a:p>
          <a:p>
            <a:pPr marL="171450" indent="-171450">
              <a:buFont typeface="Arial" panose="020B0604020202020204" pitchFamily="34" charset="0"/>
              <a:buChar char="•"/>
            </a:pPr>
            <a:r>
              <a:rPr lang="en-GB" sz="800" dirty="0"/>
              <a:t>Outcome 1.2  153,000 ha of coral reef at 82 priority sites managed sustainably by </a:t>
            </a:r>
            <a:r>
              <a:rPr lang="en-GB" sz="800" dirty="0" err="1"/>
              <a:t>Yr</a:t>
            </a:r>
            <a:r>
              <a:rPr lang="en-GB" sz="800" dirty="0"/>
              <a:t> 5, including a reduction in the decadal rate of degradation in live coral cover from 16 to 5%</a:t>
            </a:r>
          </a:p>
          <a:p>
            <a:pPr marL="171450" indent="-171450">
              <a:buFont typeface="Arial" panose="020B0604020202020204" pitchFamily="34" charset="0"/>
              <a:buChar char="•"/>
            </a:pPr>
            <a:r>
              <a:rPr lang="en-GB" sz="800" dirty="0"/>
              <a:t>Outcome 1.3  Conservation, management and sustainable use of 25,900 ha of known seagrass area in the South China Sea by </a:t>
            </a:r>
            <a:r>
              <a:rPr lang="en-GB" sz="800" dirty="0" err="1"/>
              <a:t>Yr</a:t>
            </a:r>
            <a:r>
              <a:rPr lang="en-GB" sz="800" dirty="0"/>
              <a:t> 	</a:t>
            </a:r>
          </a:p>
          <a:p>
            <a:pPr marL="171450" indent="-171450">
              <a:buFont typeface="Arial" panose="020B0604020202020204" pitchFamily="34" charset="0"/>
              <a:buChar char="•"/>
            </a:pPr>
            <a:r>
              <a:rPr lang="en-GB" sz="800" dirty="0"/>
              <a:t>Outcome 1.4 Integrated management of 783,900 ha of coastal wetland at 19 sites, including habitat restoration and protection strengthened at priority locations		</a:t>
            </a:r>
          </a:p>
          <a:p>
            <a:pPr marL="171450" indent="-171450">
              <a:buFont typeface="Arial" panose="020B0604020202020204" pitchFamily="34" charset="0"/>
              <a:buChar char="•"/>
            </a:pPr>
            <a:r>
              <a:rPr lang="en-GB" sz="800" dirty="0"/>
              <a:t>Outcome 1.5 National and regional level cooperation in tracking results of SAP actions for coastal habitat management</a:t>
            </a:r>
          </a:p>
        </p:txBody>
      </p:sp>
      <p:sp>
        <p:nvSpPr>
          <p:cNvPr id="18" name="Rectangle 17">
            <a:extLst>
              <a:ext uri="{FF2B5EF4-FFF2-40B4-BE49-F238E27FC236}">
                <a16:creationId xmlns:a16="http://schemas.microsoft.com/office/drawing/2014/main" id="{749295B3-BDA6-4355-9CB6-437F14629DF6}"/>
              </a:ext>
            </a:extLst>
          </p:cNvPr>
          <p:cNvSpPr/>
          <p:nvPr/>
        </p:nvSpPr>
        <p:spPr>
          <a:xfrm>
            <a:off x="6619954" y="2391859"/>
            <a:ext cx="5289917" cy="1631216"/>
          </a:xfrm>
          <a:prstGeom prst="rect">
            <a:avLst/>
          </a:prstGeom>
          <a:solidFill>
            <a:srgbClr val="13D7C0"/>
          </a:solidFill>
        </p:spPr>
        <p:txBody>
          <a:bodyPr wrap="square">
            <a:spAutoFit/>
          </a:bodyPr>
          <a:lstStyle/>
          <a:p>
            <a:r>
              <a:rPr lang="en-GB" sz="1000" b="1" dirty="0"/>
              <a:t>Component 2. Strengthening knowledge-based action planning for the management of coastal habitats and land-based pollution to reduce environmental degradation of the South China Sea</a:t>
            </a:r>
          </a:p>
          <a:p>
            <a:pPr marL="171450" indent="-171450">
              <a:buFont typeface="Arial" panose="020B0604020202020204" pitchFamily="34" charset="0"/>
              <a:buChar char="•"/>
            </a:pPr>
            <a:r>
              <a:rPr lang="en-GB" sz="800" dirty="0"/>
              <a:t>Outcome 2.1 Enhanced information-base for coastal habitat management, monitoring and action planning</a:t>
            </a:r>
          </a:p>
          <a:p>
            <a:pPr marL="171450" indent="-171450">
              <a:buFont typeface="Arial" panose="020B0604020202020204" pitchFamily="34" charset="0"/>
              <a:buChar char="•"/>
            </a:pPr>
            <a:r>
              <a:rPr lang="en-GB" sz="800" dirty="0"/>
              <a:t>Outcome 2.2 Effective integration of regional science in the management of land-based pollution</a:t>
            </a:r>
          </a:p>
          <a:p>
            <a:pPr marL="171450" indent="-171450">
              <a:buFont typeface="Arial" panose="020B0604020202020204" pitchFamily="34" charset="0"/>
              <a:buChar char="•"/>
            </a:pPr>
            <a:r>
              <a:rPr lang="en-GB" sz="800" dirty="0"/>
              <a:t>Outcome 2.3 Strengthened and harmonized national policies and laws, and supporting financial mechanism, for the management of habitats and land-based sources of pollution</a:t>
            </a:r>
          </a:p>
          <a:p>
            <a:pPr marL="171450" indent="-171450">
              <a:buFont typeface="Arial" panose="020B0604020202020204" pitchFamily="34" charset="0"/>
              <a:buChar char="•"/>
            </a:pPr>
            <a:r>
              <a:rPr lang="en-GB" sz="800" dirty="0"/>
              <a:t>Outcome 2.4 Improved national and regional values for the Updated Total Economic Values of coastal habitats for use in development planning and decision-making and blue economy</a:t>
            </a:r>
          </a:p>
          <a:p>
            <a:pPr marL="171450" indent="-171450">
              <a:buFont typeface="Arial" panose="020B0604020202020204" pitchFamily="34" charset="0"/>
              <a:buChar char="•"/>
            </a:pPr>
            <a:r>
              <a:rPr lang="en-GB" sz="800" dirty="0"/>
              <a:t>Outcome 2.5 Regionally appropriate tools and mechanisms to guide the development of sustainable management systems for coastal habitats and land-based pollution	</a:t>
            </a:r>
          </a:p>
          <a:p>
            <a:pPr marL="171450" indent="-171450">
              <a:buFont typeface="Arial" panose="020B0604020202020204" pitchFamily="34" charset="0"/>
              <a:buChar char="•"/>
            </a:pPr>
            <a:r>
              <a:rPr lang="en-GB" sz="800" dirty="0"/>
              <a:t>Outcome 2.6 Updated and </a:t>
            </a:r>
            <a:r>
              <a:rPr lang="en-GB" sz="800" dirty="0" err="1"/>
              <a:t>Ministerially</a:t>
            </a:r>
            <a:r>
              <a:rPr lang="en-GB" sz="800" dirty="0"/>
              <a:t> adopted Transboundary Diagnostic Analysis and Strategic Action Programme, including prioritization of national management actions to address climate variability and change </a:t>
            </a:r>
          </a:p>
        </p:txBody>
      </p:sp>
      <p:sp>
        <p:nvSpPr>
          <p:cNvPr id="19" name="Rectangle 18">
            <a:extLst>
              <a:ext uri="{FF2B5EF4-FFF2-40B4-BE49-F238E27FC236}">
                <a16:creationId xmlns:a16="http://schemas.microsoft.com/office/drawing/2014/main" id="{ACE293C7-94E8-4BA4-97BD-FDAFB59F2398}"/>
              </a:ext>
            </a:extLst>
          </p:cNvPr>
          <p:cNvSpPr/>
          <p:nvPr/>
        </p:nvSpPr>
        <p:spPr>
          <a:xfrm>
            <a:off x="6619954" y="4096006"/>
            <a:ext cx="5289917" cy="1508105"/>
          </a:xfrm>
          <a:prstGeom prst="rect">
            <a:avLst/>
          </a:prstGeom>
          <a:solidFill>
            <a:srgbClr val="13D7C0"/>
          </a:solidFill>
        </p:spPr>
        <p:txBody>
          <a:bodyPr wrap="square">
            <a:spAutoFit/>
          </a:bodyPr>
          <a:lstStyle/>
          <a:p>
            <a:r>
              <a:rPr lang="en-GB" sz="1000" b="1" dirty="0"/>
              <a:t>Component 3. Facilitating regional and national level integration and cooperation for implementation of the South China Sea Strategic Action Programme</a:t>
            </a:r>
          </a:p>
          <a:p>
            <a:pPr marL="171450" indent="-171450">
              <a:buFont typeface="Arial" panose="020B0604020202020204" pitchFamily="34" charset="0"/>
              <a:buChar char="•"/>
            </a:pPr>
            <a:r>
              <a:rPr lang="en-GB" sz="800" dirty="0"/>
              <a:t>Outcome 3.1 Regional and sub-regional co-operation in the integration of scientific knowledge and research outputs with management and policy making	</a:t>
            </a:r>
          </a:p>
          <a:p>
            <a:pPr marL="171450" indent="-171450">
              <a:buFont typeface="Arial" panose="020B0604020202020204" pitchFamily="34" charset="0"/>
              <a:buChar char="•"/>
            </a:pPr>
            <a:r>
              <a:rPr lang="en-GB" sz="800" dirty="0"/>
              <a:t>Outcome 3.2 Capacity for civil society and community organization participation in SAP implementation strengthened via operational partnership with GEF SGP	</a:t>
            </a:r>
          </a:p>
          <a:p>
            <a:pPr marL="171450" indent="-171450">
              <a:buFont typeface="Arial" panose="020B0604020202020204" pitchFamily="34" charset="0"/>
              <a:buChar char="•"/>
            </a:pPr>
            <a:r>
              <a:rPr lang="en-GB" sz="800" dirty="0"/>
              <a:t>Outcome 3.3 Relationships between central and local governments and the private sector strengthened and </a:t>
            </a:r>
            <a:r>
              <a:rPr lang="en-GB" sz="800" dirty="0" err="1"/>
              <a:t>formaliz</a:t>
            </a:r>
            <a:r>
              <a:rPr lang="en-GB" sz="800" dirty="0"/>
              <a:t>	</a:t>
            </a:r>
          </a:p>
          <a:p>
            <a:pPr marL="171450" indent="-171450">
              <a:buFont typeface="Arial" panose="020B0604020202020204" pitchFamily="34" charset="0"/>
              <a:buChar char="•"/>
            </a:pPr>
            <a:r>
              <a:rPr lang="en-GB" sz="800" dirty="0"/>
              <a:t>Outcome 3.4 Revitalization of regional mechanisms for communications, knowledge exchange, and information and data management and sharing</a:t>
            </a:r>
          </a:p>
          <a:p>
            <a:pPr marL="171450" indent="-171450">
              <a:buFont typeface="Arial" panose="020B0604020202020204" pitchFamily="34" charset="0"/>
              <a:buChar char="•"/>
            </a:pPr>
            <a:r>
              <a:rPr lang="en-GB" sz="800" dirty="0"/>
              <a:t>Outcome 3.5 Agreed arrangements for strengthened regional cooperation in the management of the marine and coastal environment of the South China Sea</a:t>
            </a:r>
          </a:p>
        </p:txBody>
      </p:sp>
      <p:sp>
        <p:nvSpPr>
          <p:cNvPr id="20" name="Rectangle 19">
            <a:extLst>
              <a:ext uri="{FF2B5EF4-FFF2-40B4-BE49-F238E27FC236}">
                <a16:creationId xmlns:a16="http://schemas.microsoft.com/office/drawing/2014/main" id="{ADEE18D2-153B-4398-927F-AC11C863DF47}"/>
              </a:ext>
            </a:extLst>
          </p:cNvPr>
          <p:cNvSpPr/>
          <p:nvPr/>
        </p:nvSpPr>
        <p:spPr>
          <a:xfrm>
            <a:off x="191355" y="4508889"/>
            <a:ext cx="5904639" cy="246221"/>
          </a:xfrm>
          <a:prstGeom prst="rect">
            <a:avLst/>
          </a:prstGeom>
          <a:solidFill>
            <a:schemeClr val="accent5">
              <a:lumMod val="40000"/>
              <a:lumOff val="60000"/>
            </a:schemeClr>
          </a:solidFill>
        </p:spPr>
        <p:txBody>
          <a:bodyPr wrap="square">
            <a:spAutoFit/>
          </a:bodyPr>
          <a:lstStyle/>
          <a:p>
            <a:r>
              <a:rPr lang="en-GB" sz="1000" b="1" dirty="0"/>
              <a:t>REGIONAL ECONOMIC VALUES </a:t>
            </a:r>
            <a:r>
              <a:rPr lang="en-GB" sz="1000" dirty="0"/>
              <a:t>AND COST/BENEFIT ANALYSIS OF SAP ACTIONS</a:t>
            </a:r>
          </a:p>
        </p:txBody>
      </p:sp>
      <p:sp>
        <p:nvSpPr>
          <p:cNvPr id="23" name="Rectangle 22">
            <a:extLst>
              <a:ext uri="{FF2B5EF4-FFF2-40B4-BE49-F238E27FC236}">
                <a16:creationId xmlns:a16="http://schemas.microsoft.com/office/drawing/2014/main" id="{FCC748D4-06F9-46D7-8836-C337B5137A4C}"/>
              </a:ext>
            </a:extLst>
          </p:cNvPr>
          <p:cNvSpPr/>
          <p:nvPr/>
        </p:nvSpPr>
        <p:spPr>
          <a:xfrm>
            <a:off x="191355" y="5128057"/>
            <a:ext cx="5904639" cy="569387"/>
          </a:xfrm>
          <a:prstGeom prst="rect">
            <a:avLst/>
          </a:prstGeom>
          <a:solidFill>
            <a:schemeClr val="accent5">
              <a:lumMod val="40000"/>
              <a:lumOff val="60000"/>
            </a:schemeClr>
          </a:solidFill>
        </p:spPr>
        <p:txBody>
          <a:bodyPr wrap="square">
            <a:spAutoFit/>
          </a:bodyPr>
          <a:lstStyle/>
          <a:p>
            <a:r>
              <a:rPr lang="en-GB" sz="1000" b="1" dirty="0"/>
              <a:t>REGIONAL CO-OPERATION</a:t>
            </a:r>
          </a:p>
          <a:p>
            <a:r>
              <a:rPr lang="en-GB" sz="700" dirty="0"/>
              <a:t>Objective to create an environment at the regional level, in which collaboration and partnership in addressing environmental problems of the South China Sea, between all stakeholders, and at all levels is fostered and encouraged; and to enhance the capacity of the participating governments to integrate environmental considerations into national development planning</a:t>
            </a:r>
          </a:p>
        </p:txBody>
      </p:sp>
      <p:sp>
        <p:nvSpPr>
          <p:cNvPr id="21" name="Rectangle 20">
            <a:extLst>
              <a:ext uri="{FF2B5EF4-FFF2-40B4-BE49-F238E27FC236}">
                <a16:creationId xmlns:a16="http://schemas.microsoft.com/office/drawing/2014/main" id="{053DF33D-6716-4F4D-B392-7D124A14FD6B}"/>
              </a:ext>
            </a:extLst>
          </p:cNvPr>
          <p:cNvSpPr/>
          <p:nvPr/>
        </p:nvSpPr>
        <p:spPr>
          <a:xfrm>
            <a:off x="191355" y="4807280"/>
            <a:ext cx="5904639" cy="246221"/>
          </a:xfrm>
          <a:prstGeom prst="rect">
            <a:avLst/>
          </a:prstGeom>
          <a:solidFill>
            <a:schemeClr val="accent5">
              <a:lumMod val="40000"/>
              <a:lumOff val="60000"/>
            </a:schemeClr>
          </a:solidFill>
        </p:spPr>
        <p:txBody>
          <a:bodyPr wrap="square">
            <a:spAutoFit/>
          </a:bodyPr>
          <a:lstStyle/>
          <a:p>
            <a:r>
              <a:rPr lang="en-GB" sz="1000" dirty="0"/>
              <a:t>Regional actions, science, tools, guidelines and capacity building for habitats</a:t>
            </a:r>
          </a:p>
        </p:txBody>
      </p:sp>
      <p:sp>
        <p:nvSpPr>
          <p:cNvPr id="22" name="Rectangle 21">
            <a:extLst>
              <a:ext uri="{FF2B5EF4-FFF2-40B4-BE49-F238E27FC236}">
                <a16:creationId xmlns:a16="http://schemas.microsoft.com/office/drawing/2014/main" id="{D1F133A0-7BC5-4666-9D87-DDDB96E46C2E}"/>
              </a:ext>
            </a:extLst>
          </p:cNvPr>
          <p:cNvSpPr/>
          <p:nvPr/>
        </p:nvSpPr>
        <p:spPr>
          <a:xfrm>
            <a:off x="6619953" y="5761947"/>
            <a:ext cx="5289917" cy="769441"/>
          </a:xfrm>
          <a:prstGeom prst="rect">
            <a:avLst/>
          </a:prstGeom>
          <a:solidFill>
            <a:srgbClr val="002060"/>
          </a:solidFill>
        </p:spPr>
        <p:txBody>
          <a:bodyPr wrap="square">
            <a:spAutoFit/>
          </a:bodyPr>
          <a:lstStyle/>
          <a:p>
            <a:r>
              <a:rPr lang="en-GB" sz="1000" b="1" dirty="0">
                <a:solidFill>
                  <a:schemeClr val="bg1"/>
                </a:solidFill>
              </a:rPr>
              <a:t>Establishment and Operation of a Regional System of Fisheries Refugia in the South China Sea and Gulf of Thailand </a:t>
            </a:r>
            <a:r>
              <a:rPr lang="en-GB" sz="800" dirty="0">
                <a:solidFill>
                  <a:schemeClr val="bg1"/>
                </a:solidFill>
              </a:rPr>
              <a:t>This specific project objective is ‘to operate and expand the network of fisheries refugia in the South China Sea and Gulf of Thailand for the improved management of fisheries and critical marine habitats linkages in order to achieve the medium and longer-term goals of the fisheries component of the Strategic Action Programme for the South China Sea</a:t>
            </a:r>
          </a:p>
        </p:txBody>
      </p:sp>
      <p:cxnSp>
        <p:nvCxnSpPr>
          <p:cNvPr id="52" name="Straight Arrow Connector 51">
            <a:extLst>
              <a:ext uri="{FF2B5EF4-FFF2-40B4-BE49-F238E27FC236}">
                <a16:creationId xmlns:a16="http://schemas.microsoft.com/office/drawing/2014/main" id="{6E3AFE6C-A2E3-4E64-BC0E-D327FACD4776}"/>
              </a:ext>
            </a:extLst>
          </p:cNvPr>
          <p:cNvCxnSpPr>
            <a:cxnSpLocks/>
            <a:stCxn id="2" idx="3"/>
          </p:cNvCxnSpPr>
          <p:nvPr/>
        </p:nvCxnSpPr>
        <p:spPr>
          <a:xfrm>
            <a:off x="6096000" y="1202191"/>
            <a:ext cx="667537" cy="159588"/>
          </a:xfrm>
          <a:prstGeom prst="straightConnector1">
            <a:avLst/>
          </a:prstGeom>
          <a:ln w="9525">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53" name="Straight Arrow Connector 52">
            <a:extLst>
              <a:ext uri="{FF2B5EF4-FFF2-40B4-BE49-F238E27FC236}">
                <a16:creationId xmlns:a16="http://schemas.microsoft.com/office/drawing/2014/main" id="{41F5E143-0F58-4E1E-ABF0-BE96DE0F00A6}"/>
              </a:ext>
            </a:extLst>
          </p:cNvPr>
          <p:cNvCxnSpPr>
            <a:cxnSpLocks/>
            <a:stCxn id="10" idx="3"/>
          </p:cNvCxnSpPr>
          <p:nvPr/>
        </p:nvCxnSpPr>
        <p:spPr>
          <a:xfrm flipV="1">
            <a:off x="6095998" y="1528309"/>
            <a:ext cx="667539" cy="302171"/>
          </a:xfrm>
          <a:prstGeom prst="straightConnector1">
            <a:avLst/>
          </a:prstGeom>
          <a:ln w="952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64D510F5-E58E-4949-9FCE-EF41428AF6FC}"/>
              </a:ext>
            </a:extLst>
          </p:cNvPr>
          <p:cNvCxnSpPr>
            <a:cxnSpLocks/>
            <a:stCxn id="12" idx="3"/>
          </p:cNvCxnSpPr>
          <p:nvPr/>
        </p:nvCxnSpPr>
        <p:spPr>
          <a:xfrm flipV="1">
            <a:off x="6096008" y="1641393"/>
            <a:ext cx="667529" cy="888691"/>
          </a:xfrm>
          <a:prstGeom prst="straightConnector1">
            <a:avLst/>
          </a:prstGeom>
          <a:ln w="952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DF232CE0-833C-4A8A-9766-EF70E3F3F169}"/>
              </a:ext>
            </a:extLst>
          </p:cNvPr>
          <p:cNvCxnSpPr>
            <a:cxnSpLocks/>
            <a:stCxn id="14" idx="3"/>
          </p:cNvCxnSpPr>
          <p:nvPr/>
        </p:nvCxnSpPr>
        <p:spPr>
          <a:xfrm flipV="1">
            <a:off x="6096003" y="1757849"/>
            <a:ext cx="667534" cy="1451396"/>
          </a:xfrm>
          <a:prstGeom prst="straightConnector1">
            <a:avLst/>
          </a:prstGeom>
          <a:ln w="952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8A2AD023-55A4-46A7-8CB2-D50523533153}"/>
              </a:ext>
            </a:extLst>
          </p:cNvPr>
          <p:cNvCxnSpPr>
            <a:cxnSpLocks/>
            <a:stCxn id="16" idx="3"/>
          </p:cNvCxnSpPr>
          <p:nvPr/>
        </p:nvCxnSpPr>
        <p:spPr>
          <a:xfrm flipV="1">
            <a:off x="6096002" y="2895310"/>
            <a:ext cx="667535" cy="1110288"/>
          </a:xfrm>
          <a:prstGeom prst="straightConnector1">
            <a:avLst/>
          </a:prstGeom>
          <a:ln w="952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AAF24CEC-9B0F-4902-B56E-672FA45A0068}"/>
              </a:ext>
            </a:extLst>
          </p:cNvPr>
          <p:cNvCxnSpPr>
            <a:cxnSpLocks/>
            <a:stCxn id="21" idx="3"/>
          </p:cNvCxnSpPr>
          <p:nvPr/>
        </p:nvCxnSpPr>
        <p:spPr>
          <a:xfrm flipV="1">
            <a:off x="6095994" y="3822557"/>
            <a:ext cx="667543" cy="1107834"/>
          </a:xfrm>
          <a:prstGeom prst="straightConnector1">
            <a:avLst/>
          </a:prstGeom>
          <a:ln w="952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BB1A6024-B2BD-4D30-AB4C-162A9B4F4363}"/>
              </a:ext>
            </a:extLst>
          </p:cNvPr>
          <p:cNvCxnSpPr>
            <a:cxnSpLocks/>
            <a:stCxn id="23" idx="3"/>
            <a:endCxn id="19" idx="1"/>
          </p:cNvCxnSpPr>
          <p:nvPr/>
        </p:nvCxnSpPr>
        <p:spPr>
          <a:xfrm flipV="1">
            <a:off x="6095994" y="4850059"/>
            <a:ext cx="523960" cy="562692"/>
          </a:xfrm>
          <a:prstGeom prst="straightConnector1">
            <a:avLst/>
          </a:prstGeom>
          <a:ln w="952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D4DD9039-B2CD-4A20-BA9F-9F491668D4CC}"/>
              </a:ext>
            </a:extLst>
          </p:cNvPr>
          <p:cNvCxnSpPr>
            <a:cxnSpLocks/>
            <a:stCxn id="15" idx="3"/>
            <a:endCxn id="22" idx="1"/>
          </p:cNvCxnSpPr>
          <p:nvPr/>
        </p:nvCxnSpPr>
        <p:spPr>
          <a:xfrm>
            <a:off x="6095993" y="6099819"/>
            <a:ext cx="523960" cy="46849"/>
          </a:xfrm>
          <a:prstGeom prst="straightConnector1">
            <a:avLst/>
          </a:prstGeom>
          <a:ln w="952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0A50CEE4-8F26-4C2E-A514-083E7864EAC4}"/>
              </a:ext>
            </a:extLst>
          </p:cNvPr>
          <p:cNvCxnSpPr>
            <a:cxnSpLocks/>
            <a:stCxn id="20" idx="3"/>
          </p:cNvCxnSpPr>
          <p:nvPr/>
        </p:nvCxnSpPr>
        <p:spPr>
          <a:xfrm flipV="1">
            <a:off x="6095994" y="3339421"/>
            <a:ext cx="667543" cy="1292579"/>
          </a:xfrm>
          <a:prstGeom prst="straightConnector1">
            <a:avLst/>
          </a:prstGeom>
          <a:ln w="952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24" name="Rectangle 123">
            <a:extLst>
              <a:ext uri="{FF2B5EF4-FFF2-40B4-BE49-F238E27FC236}">
                <a16:creationId xmlns:a16="http://schemas.microsoft.com/office/drawing/2014/main" id="{720E4B60-7661-4009-B0DE-44EA080CA0F7}"/>
              </a:ext>
            </a:extLst>
          </p:cNvPr>
          <p:cNvSpPr/>
          <p:nvPr/>
        </p:nvSpPr>
        <p:spPr>
          <a:xfrm>
            <a:off x="6619953" y="226081"/>
            <a:ext cx="5289917" cy="584775"/>
          </a:xfrm>
          <a:prstGeom prst="rect">
            <a:avLst/>
          </a:prstGeom>
          <a:ln w="38100">
            <a:solidFill>
              <a:srgbClr val="13D7C0"/>
            </a:solidFill>
          </a:ln>
        </p:spPr>
        <p:txBody>
          <a:bodyPr wrap="square">
            <a:spAutoFit/>
          </a:bodyPr>
          <a:lstStyle/>
          <a:p>
            <a:pPr algn="ctr"/>
            <a:r>
              <a:rPr lang="en-GB" sz="1600" dirty="0"/>
              <a:t>Implementing the Strategic Action Programme for the South China Sea and Gulf of Thailand</a:t>
            </a:r>
          </a:p>
        </p:txBody>
      </p:sp>
    </p:spTree>
    <p:extLst>
      <p:ext uri="{BB962C8B-B14F-4D97-AF65-F5344CB8AC3E}">
        <p14:creationId xmlns:p14="http://schemas.microsoft.com/office/powerpoint/2010/main" val="525635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A48AD1F6-5DF3-4A53-BA1B-4D7558291BAF}"/>
              </a:ext>
            </a:extLst>
          </p:cNvPr>
          <p:cNvSpPr txBox="1"/>
          <p:nvPr/>
        </p:nvSpPr>
        <p:spPr>
          <a:xfrm>
            <a:off x="5907392" y="1376358"/>
            <a:ext cx="4888329" cy="3799492"/>
          </a:xfrm>
          <a:prstGeom prst="rect">
            <a:avLst/>
          </a:prstGeom>
          <a:solidFill>
            <a:schemeClr val="bg1">
              <a:lumMod val="9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nchor="ctr" anchorCtr="0">
            <a:noAutofit/>
          </a:bodyPr>
          <a:lstStyle>
            <a:defPPr>
              <a:defRPr lang="en-US"/>
            </a:defPPr>
            <a:lvl1pPr algn="ctr">
              <a:defRPr sz="1000" b="1" u="sng"/>
            </a:lvl1pPr>
          </a:lstStyle>
          <a:p>
            <a:pPr algn="l"/>
            <a:endParaRPr lang="en-GB" sz="750" b="0" u="none"/>
          </a:p>
          <a:p>
            <a:pPr algn="l"/>
            <a:endParaRPr lang="en-GB" sz="750" b="0" u="none"/>
          </a:p>
          <a:p>
            <a:pPr algn="l"/>
            <a:endParaRPr lang="en-GB" sz="750" b="0" u="none"/>
          </a:p>
          <a:p>
            <a:pPr algn="l"/>
            <a:endParaRPr lang="en-GB" sz="750" b="0" u="none"/>
          </a:p>
          <a:p>
            <a:pPr algn="l"/>
            <a:endParaRPr lang="en-GB" sz="750" b="0" u="none"/>
          </a:p>
          <a:p>
            <a:pPr algn="l"/>
            <a:endParaRPr lang="en-GB" sz="750" b="0" u="none" dirty="0"/>
          </a:p>
        </p:txBody>
      </p:sp>
      <p:sp>
        <p:nvSpPr>
          <p:cNvPr id="32" name="TextBox 31">
            <a:extLst>
              <a:ext uri="{FF2B5EF4-FFF2-40B4-BE49-F238E27FC236}">
                <a16:creationId xmlns:a16="http://schemas.microsoft.com/office/drawing/2014/main" id="{C5380FA3-66B8-4929-B494-225993F03F1D}"/>
              </a:ext>
            </a:extLst>
          </p:cNvPr>
          <p:cNvSpPr txBox="1"/>
          <p:nvPr/>
        </p:nvSpPr>
        <p:spPr>
          <a:xfrm>
            <a:off x="6122455" y="1833053"/>
            <a:ext cx="694527" cy="707119"/>
          </a:xfrm>
          <a:prstGeom prst="rect">
            <a:avLst/>
          </a:prstGeom>
          <a:solidFill>
            <a:srgbClr val="00B0F0"/>
          </a:solidFill>
          <a:effectLst>
            <a:outerShdw blurRad="50800" dist="38100" dir="2700000" algn="tl" rotWithShape="0">
              <a:prstClr val="black">
                <a:alpha val="40000"/>
              </a:prstClr>
            </a:outerShdw>
          </a:effectLst>
        </p:spPr>
        <p:txBody>
          <a:bodyPr wrap="square" rtlCol="0" anchor="b" anchorCtr="0">
            <a:noAutofit/>
          </a:bodyPr>
          <a:lstStyle/>
          <a:p>
            <a:pPr algn="ctr"/>
            <a:r>
              <a:rPr lang="en-GB" sz="750" b="1" dirty="0"/>
              <a:t>IMC</a:t>
            </a:r>
            <a:endParaRPr lang="en-GB" sz="750" dirty="0"/>
          </a:p>
        </p:txBody>
      </p:sp>
      <p:sp>
        <p:nvSpPr>
          <p:cNvPr id="54" name="TextBox 53">
            <a:extLst>
              <a:ext uri="{FF2B5EF4-FFF2-40B4-BE49-F238E27FC236}">
                <a16:creationId xmlns:a16="http://schemas.microsoft.com/office/drawing/2014/main" id="{B7F80A6E-FA47-4BAB-8E7A-FC1956DF714F}"/>
              </a:ext>
            </a:extLst>
          </p:cNvPr>
          <p:cNvSpPr txBox="1"/>
          <p:nvPr/>
        </p:nvSpPr>
        <p:spPr>
          <a:xfrm>
            <a:off x="6890868" y="1842275"/>
            <a:ext cx="694527" cy="707119"/>
          </a:xfrm>
          <a:prstGeom prst="rect">
            <a:avLst/>
          </a:prstGeom>
          <a:solidFill>
            <a:srgbClr val="00B0F0"/>
          </a:solidFill>
          <a:effectLst>
            <a:outerShdw blurRad="50800" dist="38100" dir="2700000" algn="tl" rotWithShape="0">
              <a:prstClr val="black">
                <a:alpha val="40000"/>
              </a:prstClr>
            </a:outerShdw>
          </a:effectLst>
        </p:spPr>
        <p:txBody>
          <a:bodyPr wrap="square" rtlCol="0" anchor="b" anchorCtr="0">
            <a:noAutofit/>
          </a:bodyPr>
          <a:lstStyle/>
          <a:p>
            <a:pPr algn="ctr"/>
            <a:r>
              <a:rPr lang="en-GB" sz="750" b="1" dirty="0"/>
              <a:t>IMC</a:t>
            </a:r>
            <a:endParaRPr lang="en-GB" sz="750" dirty="0"/>
          </a:p>
        </p:txBody>
      </p:sp>
      <p:sp>
        <p:nvSpPr>
          <p:cNvPr id="55" name="TextBox 54">
            <a:extLst>
              <a:ext uri="{FF2B5EF4-FFF2-40B4-BE49-F238E27FC236}">
                <a16:creationId xmlns:a16="http://schemas.microsoft.com/office/drawing/2014/main" id="{494D288A-8635-464E-AD4B-72571E78E190}"/>
              </a:ext>
            </a:extLst>
          </p:cNvPr>
          <p:cNvSpPr txBox="1"/>
          <p:nvPr/>
        </p:nvSpPr>
        <p:spPr>
          <a:xfrm>
            <a:off x="7657030" y="1833220"/>
            <a:ext cx="694527" cy="707119"/>
          </a:xfrm>
          <a:prstGeom prst="rect">
            <a:avLst/>
          </a:prstGeom>
          <a:solidFill>
            <a:srgbClr val="00B0F0"/>
          </a:solidFill>
          <a:effectLst>
            <a:outerShdw blurRad="50800" dist="38100" dir="2700000" algn="tl" rotWithShape="0">
              <a:prstClr val="black">
                <a:alpha val="40000"/>
              </a:prstClr>
            </a:outerShdw>
          </a:effectLst>
        </p:spPr>
        <p:txBody>
          <a:bodyPr wrap="square" rtlCol="0" anchor="b" anchorCtr="0">
            <a:noAutofit/>
          </a:bodyPr>
          <a:lstStyle/>
          <a:p>
            <a:pPr algn="ctr"/>
            <a:r>
              <a:rPr lang="en-GB" sz="750" b="1" dirty="0"/>
              <a:t>IMC</a:t>
            </a:r>
            <a:endParaRPr lang="en-GB" sz="750" dirty="0"/>
          </a:p>
        </p:txBody>
      </p:sp>
      <p:sp>
        <p:nvSpPr>
          <p:cNvPr id="56" name="TextBox 55">
            <a:extLst>
              <a:ext uri="{FF2B5EF4-FFF2-40B4-BE49-F238E27FC236}">
                <a16:creationId xmlns:a16="http://schemas.microsoft.com/office/drawing/2014/main" id="{463AC8AA-2F1F-4276-9440-128AD58361F1}"/>
              </a:ext>
            </a:extLst>
          </p:cNvPr>
          <p:cNvSpPr txBox="1"/>
          <p:nvPr/>
        </p:nvSpPr>
        <p:spPr>
          <a:xfrm>
            <a:off x="8422854" y="1824279"/>
            <a:ext cx="741773" cy="707119"/>
          </a:xfrm>
          <a:prstGeom prst="rect">
            <a:avLst/>
          </a:prstGeom>
          <a:solidFill>
            <a:srgbClr val="00B0F0"/>
          </a:solidFill>
          <a:effectLst>
            <a:outerShdw blurRad="50800" dist="38100" dir="2700000" algn="tl" rotWithShape="0">
              <a:prstClr val="black">
                <a:alpha val="40000"/>
              </a:prstClr>
            </a:outerShdw>
          </a:effectLst>
        </p:spPr>
        <p:txBody>
          <a:bodyPr wrap="square" rtlCol="0" anchor="b" anchorCtr="0">
            <a:noAutofit/>
          </a:bodyPr>
          <a:lstStyle/>
          <a:p>
            <a:pPr algn="ctr"/>
            <a:r>
              <a:rPr lang="en-GB" sz="750" b="1" dirty="0"/>
              <a:t>IMC</a:t>
            </a:r>
            <a:endParaRPr lang="en-GB" sz="750" dirty="0"/>
          </a:p>
        </p:txBody>
      </p:sp>
      <p:sp>
        <p:nvSpPr>
          <p:cNvPr id="57" name="TextBox 56">
            <a:extLst>
              <a:ext uri="{FF2B5EF4-FFF2-40B4-BE49-F238E27FC236}">
                <a16:creationId xmlns:a16="http://schemas.microsoft.com/office/drawing/2014/main" id="{A0499AE3-7D28-479D-8BC3-D68A566E24EF}"/>
              </a:ext>
            </a:extLst>
          </p:cNvPr>
          <p:cNvSpPr txBox="1"/>
          <p:nvPr/>
        </p:nvSpPr>
        <p:spPr>
          <a:xfrm>
            <a:off x="9235533" y="1831272"/>
            <a:ext cx="694527" cy="707119"/>
          </a:xfrm>
          <a:prstGeom prst="rect">
            <a:avLst/>
          </a:prstGeom>
          <a:solidFill>
            <a:srgbClr val="00B0F0"/>
          </a:solidFill>
          <a:effectLst>
            <a:outerShdw blurRad="50800" dist="38100" dir="2700000" algn="tl" rotWithShape="0">
              <a:prstClr val="black">
                <a:alpha val="40000"/>
              </a:prstClr>
            </a:outerShdw>
          </a:effectLst>
        </p:spPr>
        <p:txBody>
          <a:bodyPr wrap="square" rtlCol="0" anchor="b" anchorCtr="0">
            <a:noAutofit/>
          </a:bodyPr>
          <a:lstStyle/>
          <a:p>
            <a:pPr algn="ctr"/>
            <a:r>
              <a:rPr lang="en-GB" sz="750" b="1" dirty="0"/>
              <a:t>IMC</a:t>
            </a:r>
            <a:endParaRPr lang="en-GB" sz="750" dirty="0"/>
          </a:p>
        </p:txBody>
      </p:sp>
      <p:sp>
        <p:nvSpPr>
          <p:cNvPr id="58" name="TextBox 57">
            <a:extLst>
              <a:ext uri="{FF2B5EF4-FFF2-40B4-BE49-F238E27FC236}">
                <a16:creationId xmlns:a16="http://schemas.microsoft.com/office/drawing/2014/main" id="{07012652-FEAF-4C02-94EE-AE3F98844E44}"/>
              </a:ext>
            </a:extLst>
          </p:cNvPr>
          <p:cNvSpPr txBox="1"/>
          <p:nvPr/>
        </p:nvSpPr>
        <p:spPr>
          <a:xfrm>
            <a:off x="10000966" y="1831272"/>
            <a:ext cx="694527" cy="707119"/>
          </a:xfrm>
          <a:prstGeom prst="rect">
            <a:avLst/>
          </a:prstGeom>
          <a:solidFill>
            <a:srgbClr val="00B0F0"/>
          </a:solidFill>
          <a:effectLst>
            <a:outerShdw blurRad="50800" dist="38100" dir="2700000" algn="tl" rotWithShape="0">
              <a:prstClr val="black">
                <a:alpha val="40000"/>
              </a:prstClr>
            </a:outerShdw>
          </a:effectLst>
        </p:spPr>
        <p:txBody>
          <a:bodyPr wrap="square" rtlCol="0" anchor="b" anchorCtr="0">
            <a:noAutofit/>
          </a:bodyPr>
          <a:lstStyle/>
          <a:p>
            <a:pPr algn="ctr"/>
            <a:r>
              <a:rPr lang="en-GB" sz="750" b="1" dirty="0"/>
              <a:t>IMC</a:t>
            </a:r>
            <a:endParaRPr lang="en-GB" sz="750" dirty="0"/>
          </a:p>
        </p:txBody>
      </p:sp>
      <p:sp>
        <p:nvSpPr>
          <p:cNvPr id="113" name="TextBox 112">
            <a:extLst>
              <a:ext uri="{FF2B5EF4-FFF2-40B4-BE49-F238E27FC236}">
                <a16:creationId xmlns:a16="http://schemas.microsoft.com/office/drawing/2014/main" id="{2735CE55-6139-4130-90BF-3BEE297EE331}"/>
              </a:ext>
            </a:extLst>
          </p:cNvPr>
          <p:cNvSpPr txBox="1"/>
          <p:nvPr/>
        </p:nvSpPr>
        <p:spPr>
          <a:xfrm>
            <a:off x="3290351" y="3674467"/>
            <a:ext cx="2293534" cy="1613514"/>
          </a:xfrm>
          <a:prstGeom prst="rect">
            <a:avLst/>
          </a:prstGeom>
          <a:solidFill>
            <a:schemeClr val="bg1">
              <a:lumMod val="9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nchor="ctr" anchorCtr="0">
            <a:noAutofit/>
          </a:bodyPr>
          <a:lstStyle>
            <a:defPPr>
              <a:defRPr lang="en-US"/>
            </a:defPPr>
            <a:lvl1pPr algn="ctr">
              <a:defRPr sz="1000" b="1" u="sng"/>
            </a:lvl1pPr>
          </a:lstStyle>
          <a:p>
            <a:pPr algn="l"/>
            <a:endParaRPr lang="en-GB" sz="750" b="0" u="none" dirty="0"/>
          </a:p>
          <a:p>
            <a:pPr algn="l"/>
            <a:endParaRPr lang="en-GB" sz="750" b="0" u="none" dirty="0"/>
          </a:p>
          <a:p>
            <a:pPr algn="l"/>
            <a:endParaRPr lang="en-GB" sz="750" b="0" u="none" dirty="0"/>
          </a:p>
          <a:p>
            <a:pPr algn="l"/>
            <a:endParaRPr lang="en-GB" sz="750" b="0" u="none" dirty="0"/>
          </a:p>
          <a:p>
            <a:pPr algn="l"/>
            <a:endParaRPr lang="en-GB" sz="750" b="0" u="none" dirty="0"/>
          </a:p>
          <a:p>
            <a:pPr algn="l"/>
            <a:endParaRPr lang="en-GB" sz="750" b="0" u="none" dirty="0"/>
          </a:p>
        </p:txBody>
      </p:sp>
      <p:sp>
        <p:nvSpPr>
          <p:cNvPr id="4" name="TextBox 3">
            <a:extLst>
              <a:ext uri="{FF2B5EF4-FFF2-40B4-BE49-F238E27FC236}">
                <a16:creationId xmlns:a16="http://schemas.microsoft.com/office/drawing/2014/main" id="{49824FE8-AE9E-470D-80C4-E446F5B6DDE6}"/>
              </a:ext>
            </a:extLst>
          </p:cNvPr>
          <p:cNvSpPr txBox="1"/>
          <p:nvPr/>
        </p:nvSpPr>
        <p:spPr>
          <a:xfrm>
            <a:off x="2335334" y="1580303"/>
            <a:ext cx="3303666" cy="1016268"/>
          </a:xfrm>
          <a:prstGeom prst="rect">
            <a:avLst/>
          </a:prstGeom>
          <a:solidFill>
            <a:srgbClr val="00B0F0"/>
          </a:solidFill>
          <a:effectLst>
            <a:outerShdw blurRad="50800" dist="38100" dir="2700000" algn="tl" rotWithShape="0">
              <a:prstClr val="black">
                <a:alpha val="40000"/>
              </a:prstClr>
            </a:outerShdw>
          </a:effectLst>
        </p:spPr>
        <p:txBody>
          <a:bodyPr wrap="square" rtlCol="0">
            <a:noAutofit/>
          </a:bodyPr>
          <a:lstStyle/>
          <a:p>
            <a:pPr algn="ctr"/>
            <a:r>
              <a:rPr lang="en-GB" sz="800" b="1" u="sng" dirty="0"/>
              <a:t>SCS SAP Project Steering Committee (PSC) </a:t>
            </a:r>
          </a:p>
          <a:p>
            <a:r>
              <a:rPr lang="en-GB" sz="800" b="1" dirty="0"/>
              <a:t>Members: </a:t>
            </a:r>
            <a:r>
              <a:rPr lang="en-GB" sz="800" dirty="0"/>
              <a:t>Country Reps (2 per country) – chairperson of IMC and NTWG, UNEP Task Manager </a:t>
            </a:r>
          </a:p>
          <a:p>
            <a:r>
              <a:rPr lang="en-GB" sz="800" dirty="0"/>
              <a:t>Supported by UNOPS, SEADFEC. SAP-PCU as Secretariat, </a:t>
            </a:r>
          </a:p>
          <a:p>
            <a:r>
              <a:rPr lang="en-GB" sz="800" b="1" dirty="0"/>
              <a:t>Function: </a:t>
            </a:r>
            <a:r>
              <a:rPr lang="en-GB" sz="800" dirty="0"/>
              <a:t>Project Oversight and authority, guides overall project execution. Operates on the basis of consensus</a:t>
            </a:r>
          </a:p>
        </p:txBody>
      </p:sp>
      <p:sp>
        <p:nvSpPr>
          <p:cNvPr id="5" name="TextBox 4">
            <a:extLst>
              <a:ext uri="{FF2B5EF4-FFF2-40B4-BE49-F238E27FC236}">
                <a16:creationId xmlns:a16="http://schemas.microsoft.com/office/drawing/2014/main" id="{DF8C68F9-C3CD-4BE4-8CC3-F97943C4DA5A}"/>
              </a:ext>
            </a:extLst>
          </p:cNvPr>
          <p:cNvSpPr txBox="1"/>
          <p:nvPr/>
        </p:nvSpPr>
        <p:spPr>
          <a:xfrm>
            <a:off x="4546115" y="776539"/>
            <a:ext cx="2756941" cy="252485"/>
          </a:xfrm>
          <a:prstGeom prst="rect">
            <a:avLst/>
          </a:prstGeom>
          <a:gradFill flip="none" rotWithShape="1">
            <a:gsLst>
              <a:gs pos="0">
                <a:schemeClr val="accent1">
                  <a:lumMod val="40000"/>
                  <a:lumOff val="60000"/>
                  <a:shade val="30000"/>
                  <a:satMod val="115000"/>
                </a:schemeClr>
              </a:gs>
              <a:gs pos="50000">
                <a:schemeClr val="accent1">
                  <a:lumMod val="40000"/>
                  <a:lumOff val="60000"/>
                  <a:shade val="67500"/>
                  <a:satMod val="115000"/>
                </a:schemeClr>
              </a:gs>
              <a:gs pos="100000">
                <a:schemeClr val="accent1">
                  <a:lumMod val="40000"/>
                  <a:lumOff val="60000"/>
                  <a:shade val="100000"/>
                  <a:satMod val="115000"/>
                </a:schemeClr>
              </a:gs>
            </a:gsLst>
            <a:lin ang="13500000" scaled="1"/>
            <a:tileRect/>
          </a:gradFill>
          <a:effectLst>
            <a:outerShdw blurRad="50800" dist="38100" dir="5400000" algn="t" rotWithShape="0">
              <a:prstClr val="black">
                <a:alpha val="40000"/>
              </a:prstClr>
            </a:outerShdw>
          </a:effectLst>
        </p:spPr>
        <p:txBody>
          <a:bodyPr wrap="square" rtlCol="0">
            <a:noAutofit/>
          </a:bodyPr>
          <a:lstStyle/>
          <a:p>
            <a:pPr algn="ctr"/>
            <a:r>
              <a:rPr lang="en-GB" sz="900" b="1" dirty="0">
                <a:solidFill>
                  <a:schemeClr val="bg1"/>
                </a:solidFill>
              </a:rPr>
              <a:t>UNEP Implementation and Oversight</a:t>
            </a:r>
            <a:endParaRPr lang="en-GB" sz="900" dirty="0">
              <a:solidFill>
                <a:schemeClr val="bg1"/>
              </a:solidFill>
            </a:endParaRPr>
          </a:p>
        </p:txBody>
      </p:sp>
      <p:sp>
        <p:nvSpPr>
          <p:cNvPr id="6" name="TextBox 5">
            <a:extLst>
              <a:ext uri="{FF2B5EF4-FFF2-40B4-BE49-F238E27FC236}">
                <a16:creationId xmlns:a16="http://schemas.microsoft.com/office/drawing/2014/main" id="{E983C0EF-F088-4E13-B3A3-1723012C7F77}"/>
              </a:ext>
            </a:extLst>
          </p:cNvPr>
          <p:cNvSpPr txBox="1"/>
          <p:nvPr/>
        </p:nvSpPr>
        <p:spPr>
          <a:xfrm>
            <a:off x="1335790" y="3160091"/>
            <a:ext cx="1547235" cy="1248183"/>
          </a:xfrm>
          <a:prstGeom prst="rect">
            <a:avLst/>
          </a:prstGeom>
          <a:solidFill>
            <a:srgbClr val="002060"/>
          </a:solidFill>
          <a:effectLst>
            <a:outerShdw blurRad="50800" dist="38100" dir="2700000" algn="tl" rotWithShape="0">
              <a:prstClr val="black">
                <a:alpha val="40000"/>
              </a:prstClr>
            </a:outerShdw>
          </a:effectLst>
        </p:spPr>
        <p:txBody>
          <a:bodyPr wrap="square" rtlCol="0">
            <a:noAutofit/>
          </a:bodyPr>
          <a:lstStyle>
            <a:defPPr>
              <a:defRPr lang="en-US"/>
            </a:defPPr>
            <a:lvl1pPr algn="ctr">
              <a:spcAft>
                <a:spcPts val="600"/>
              </a:spcAft>
              <a:defRPr sz="750" b="1" u="sng"/>
            </a:lvl1pPr>
          </a:lstStyle>
          <a:p>
            <a:pPr>
              <a:spcAft>
                <a:spcPts val="0"/>
              </a:spcAft>
            </a:pPr>
            <a:r>
              <a:rPr lang="en-GB" dirty="0">
                <a:solidFill>
                  <a:schemeClr val="bg1"/>
                </a:solidFill>
              </a:rPr>
              <a:t>SCS SAP Project Coordination Unit</a:t>
            </a:r>
          </a:p>
          <a:p>
            <a:pPr>
              <a:spcAft>
                <a:spcPts val="0"/>
              </a:spcAft>
            </a:pPr>
            <a:r>
              <a:rPr lang="en-GB" dirty="0">
                <a:solidFill>
                  <a:schemeClr val="bg1"/>
                </a:solidFill>
              </a:rPr>
              <a:t>(SAP-PCU)</a:t>
            </a:r>
          </a:p>
          <a:p>
            <a:pPr algn="l">
              <a:spcAft>
                <a:spcPts val="0"/>
              </a:spcAft>
            </a:pPr>
            <a:r>
              <a:rPr lang="en-GB" u="none" dirty="0">
                <a:solidFill>
                  <a:schemeClr val="bg1"/>
                </a:solidFill>
              </a:rPr>
              <a:t>Members: </a:t>
            </a:r>
            <a:r>
              <a:rPr lang="en-GB" b="0" u="none" dirty="0">
                <a:solidFill>
                  <a:schemeClr val="bg1"/>
                </a:solidFill>
              </a:rPr>
              <a:t>Project staff</a:t>
            </a:r>
          </a:p>
          <a:p>
            <a:pPr algn="l">
              <a:spcAft>
                <a:spcPts val="0"/>
              </a:spcAft>
            </a:pPr>
            <a:r>
              <a:rPr lang="en-GB" u="none" dirty="0">
                <a:solidFill>
                  <a:schemeClr val="bg1"/>
                </a:solidFill>
              </a:rPr>
              <a:t>Function: </a:t>
            </a:r>
            <a:r>
              <a:rPr lang="en-GB" b="0" u="none" dirty="0">
                <a:solidFill>
                  <a:schemeClr val="bg1"/>
                </a:solidFill>
              </a:rPr>
              <a:t>Day-to-day project coordination, management of all activities including financial planning, budget and contracts oversight. Secretariat to the SAP SC and RSTC</a:t>
            </a:r>
          </a:p>
        </p:txBody>
      </p:sp>
      <p:sp>
        <p:nvSpPr>
          <p:cNvPr id="13" name="TextBox 12">
            <a:extLst>
              <a:ext uri="{FF2B5EF4-FFF2-40B4-BE49-F238E27FC236}">
                <a16:creationId xmlns:a16="http://schemas.microsoft.com/office/drawing/2014/main" id="{D9C3BA27-0A88-43F4-A91B-7DAA4FBB4D5E}"/>
              </a:ext>
            </a:extLst>
          </p:cNvPr>
          <p:cNvSpPr txBox="1">
            <a:spLocks noChangeAspect="1"/>
          </p:cNvSpPr>
          <p:nvPr/>
        </p:nvSpPr>
        <p:spPr>
          <a:xfrm>
            <a:off x="3232747" y="2822251"/>
            <a:ext cx="2397075" cy="697177"/>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oAutofit/>
          </a:bodyPr>
          <a:lstStyle>
            <a:defPPr>
              <a:defRPr lang="en-US"/>
            </a:defPPr>
            <a:lvl1pPr algn="ctr">
              <a:defRPr sz="750" b="1"/>
            </a:lvl1pPr>
          </a:lstStyle>
          <a:p>
            <a:r>
              <a:rPr lang="en-GB" sz="800" u="sng" dirty="0"/>
              <a:t>Regional Scientific and Technical Committee (RSTC)</a:t>
            </a:r>
          </a:p>
          <a:p>
            <a:pPr algn="l"/>
            <a:r>
              <a:rPr lang="en-GB" dirty="0"/>
              <a:t>Members</a:t>
            </a:r>
            <a:r>
              <a:rPr lang="en-GB" b="0" dirty="0"/>
              <a:t>: Chairpersons of NTWG, RWGs, RTF, 5 experts, SAP-PCU project Coordinator</a:t>
            </a:r>
          </a:p>
          <a:p>
            <a:pPr algn="l"/>
            <a:r>
              <a:rPr lang="en-GB" dirty="0"/>
              <a:t>Function</a:t>
            </a:r>
            <a:r>
              <a:rPr lang="en-GB" b="0" dirty="0"/>
              <a:t>: Support the scientific and technical inputs to implementation </a:t>
            </a:r>
          </a:p>
        </p:txBody>
      </p:sp>
      <p:sp>
        <p:nvSpPr>
          <p:cNvPr id="16" name="TextBox 15">
            <a:extLst>
              <a:ext uri="{FF2B5EF4-FFF2-40B4-BE49-F238E27FC236}">
                <a16:creationId xmlns:a16="http://schemas.microsoft.com/office/drawing/2014/main" id="{ABB56F10-C52E-4998-ACB8-8EF00AEBA6B5}"/>
              </a:ext>
            </a:extLst>
          </p:cNvPr>
          <p:cNvSpPr txBox="1"/>
          <p:nvPr/>
        </p:nvSpPr>
        <p:spPr>
          <a:xfrm>
            <a:off x="4549110" y="3792865"/>
            <a:ext cx="898358" cy="215444"/>
          </a:xfrm>
          <a:prstGeom prst="rect">
            <a:avLst/>
          </a:prstGeom>
          <a:solidFill>
            <a:srgbClr val="0E9A89"/>
          </a:solidFill>
          <a:effectLst>
            <a:outerShdw blurRad="50800" dist="38100" dir="2700000" algn="tl" rotWithShape="0">
              <a:prstClr val="black">
                <a:alpha val="40000"/>
              </a:prstClr>
            </a:outerShdw>
          </a:effectLst>
        </p:spPr>
        <p:txBody>
          <a:bodyPr wrap="square" rtlCol="0">
            <a:spAutoFit/>
          </a:bodyPr>
          <a:lstStyle/>
          <a:p>
            <a:pPr algn="ctr"/>
            <a:r>
              <a:rPr lang="en-GB" sz="800" dirty="0"/>
              <a:t>RWG-Mangroves</a:t>
            </a:r>
          </a:p>
        </p:txBody>
      </p:sp>
      <p:sp>
        <p:nvSpPr>
          <p:cNvPr id="24" name="TextBox 23">
            <a:extLst>
              <a:ext uri="{FF2B5EF4-FFF2-40B4-BE49-F238E27FC236}">
                <a16:creationId xmlns:a16="http://schemas.microsoft.com/office/drawing/2014/main" id="{8773B917-2D4C-4A04-A736-B2FC2A89079C}"/>
              </a:ext>
            </a:extLst>
          </p:cNvPr>
          <p:cNvSpPr txBox="1"/>
          <p:nvPr/>
        </p:nvSpPr>
        <p:spPr>
          <a:xfrm>
            <a:off x="4546116" y="4088981"/>
            <a:ext cx="901387" cy="215444"/>
          </a:xfrm>
          <a:prstGeom prst="rect">
            <a:avLst/>
          </a:prstGeom>
          <a:solidFill>
            <a:srgbClr val="0E9A89"/>
          </a:solidFill>
          <a:effectLst>
            <a:outerShdw blurRad="50800" dist="38100" dir="2700000" algn="tl" rotWithShape="0">
              <a:prstClr val="black">
                <a:alpha val="40000"/>
              </a:prstClr>
            </a:outerShdw>
          </a:effectLst>
        </p:spPr>
        <p:txBody>
          <a:bodyPr wrap="square" rtlCol="0">
            <a:spAutoFit/>
          </a:bodyPr>
          <a:lstStyle>
            <a:defPPr>
              <a:defRPr lang="en-US"/>
            </a:defPPr>
            <a:lvl1pPr algn="ctr">
              <a:defRPr sz="800"/>
            </a:lvl1pPr>
          </a:lstStyle>
          <a:p>
            <a:r>
              <a:rPr lang="en-GB" dirty="0"/>
              <a:t>RWG-Coral Reefs</a:t>
            </a:r>
          </a:p>
        </p:txBody>
      </p:sp>
      <p:sp>
        <p:nvSpPr>
          <p:cNvPr id="27" name="TextBox 26">
            <a:extLst>
              <a:ext uri="{FF2B5EF4-FFF2-40B4-BE49-F238E27FC236}">
                <a16:creationId xmlns:a16="http://schemas.microsoft.com/office/drawing/2014/main" id="{7B9ED502-2177-4F30-91FF-FBF6BE3654A6}"/>
              </a:ext>
            </a:extLst>
          </p:cNvPr>
          <p:cNvSpPr txBox="1"/>
          <p:nvPr/>
        </p:nvSpPr>
        <p:spPr>
          <a:xfrm>
            <a:off x="4546115" y="4373099"/>
            <a:ext cx="891144" cy="215444"/>
          </a:xfrm>
          <a:prstGeom prst="rect">
            <a:avLst/>
          </a:prstGeom>
          <a:solidFill>
            <a:srgbClr val="0E9A89"/>
          </a:solidFill>
          <a:effectLst>
            <a:outerShdw blurRad="50800" dist="38100" dir="2700000" algn="tl" rotWithShape="0">
              <a:prstClr val="black">
                <a:alpha val="40000"/>
              </a:prstClr>
            </a:outerShdw>
          </a:effectLst>
        </p:spPr>
        <p:txBody>
          <a:bodyPr wrap="square" rtlCol="0">
            <a:spAutoFit/>
          </a:bodyPr>
          <a:lstStyle/>
          <a:p>
            <a:pPr algn="ctr"/>
            <a:r>
              <a:rPr lang="en-GB" sz="800"/>
              <a:t>RWG-Seagrass</a:t>
            </a:r>
            <a:endParaRPr lang="en-GB" sz="800" dirty="0"/>
          </a:p>
        </p:txBody>
      </p:sp>
      <p:sp>
        <p:nvSpPr>
          <p:cNvPr id="29" name="TextBox 28">
            <a:extLst>
              <a:ext uri="{FF2B5EF4-FFF2-40B4-BE49-F238E27FC236}">
                <a16:creationId xmlns:a16="http://schemas.microsoft.com/office/drawing/2014/main" id="{558F35D1-EC12-4EA6-9E6E-FA69D988349B}"/>
              </a:ext>
            </a:extLst>
          </p:cNvPr>
          <p:cNvSpPr txBox="1"/>
          <p:nvPr/>
        </p:nvSpPr>
        <p:spPr>
          <a:xfrm>
            <a:off x="4555360" y="4647719"/>
            <a:ext cx="891144" cy="215444"/>
          </a:xfrm>
          <a:prstGeom prst="rect">
            <a:avLst/>
          </a:prstGeom>
          <a:solidFill>
            <a:srgbClr val="0E9A89"/>
          </a:solidFill>
          <a:effectLst>
            <a:outerShdw blurRad="50800" dist="38100" dir="2700000" algn="tl" rotWithShape="0">
              <a:prstClr val="black">
                <a:alpha val="40000"/>
              </a:prstClr>
            </a:outerShdw>
          </a:effectLst>
        </p:spPr>
        <p:txBody>
          <a:bodyPr wrap="square" rtlCol="0">
            <a:spAutoFit/>
          </a:bodyPr>
          <a:lstStyle/>
          <a:p>
            <a:pPr algn="ctr"/>
            <a:r>
              <a:rPr lang="en-GB" sz="800" dirty="0"/>
              <a:t>RWG-Wetlands</a:t>
            </a:r>
          </a:p>
        </p:txBody>
      </p:sp>
      <p:sp>
        <p:nvSpPr>
          <p:cNvPr id="30" name="TextBox 29">
            <a:extLst>
              <a:ext uri="{FF2B5EF4-FFF2-40B4-BE49-F238E27FC236}">
                <a16:creationId xmlns:a16="http://schemas.microsoft.com/office/drawing/2014/main" id="{47E58E50-7350-4B65-A3C8-47D44FDECCB9}"/>
              </a:ext>
            </a:extLst>
          </p:cNvPr>
          <p:cNvSpPr txBox="1"/>
          <p:nvPr/>
        </p:nvSpPr>
        <p:spPr>
          <a:xfrm>
            <a:off x="4555360" y="4928448"/>
            <a:ext cx="891144" cy="215444"/>
          </a:xfrm>
          <a:prstGeom prst="rect">
            <a:avLst/>
          </a:prstGeom>
          <a:solidFill>
            <a:srgbClr val="0E9A89"/>
          </a:solidFill>
          <a:effectLst>
            <a:outerShdw blurRad="50800" dist="38100" dir="2700000" algn="tl" rotWithShape="0">
              <a:prstClr val="black">
                <a:alpha val="40000"/>
              </a:prstClr>
            </a:outerShdw>
          </a:effectLst>
        </p:spPr>
        <p:txBody>
          <a:bodyPr wrap="square" rtlCol="0">
            <a:spAutoFit/>
          </a:bodyPr>
          <a:lstStyle/>
          <a:p>
            <a:pPr algn="ctr"/>
            <a:r>
              <a:rPr lang="en-GB" sz="800" dirty="0"/>
              <a:t>RWG- Pollution</a:t>
            </a:r>
          </a:p>
        </p:txBody>
      </p:sp>
      <p:sp>
        <p:nvSpPr>
          <p:cNvPr id="28" name="TextBox 27">
            <a:extLst>
              <a:ext uri="{FF2B5EF4-FFF2-40B4-BE49-F238E27FC236}">
                <a16:creationId xmlns:a16="http://schemas.microsoft.com/office/drawing/2014/main" id="{177E0CE7-6254-4FEC-9559-0CE1E1A5E0EF}"/>
              </a:ext>
            </a:extLst>
          </p:cNvPr>
          <p:cNvSpPr txBox="1"/>
          <p:nvPr/>
        </p:nvSpPr>
        <p:spPr>
          <a:xfrm>
            <a:off x="4555360" y="279106"/>
            <a:ext cx="2750584" cy="253754"/>
          </a:xfrm>
          <a:prstGeom prst="rect">
            <a:avLst/>
          </a:prstGeom>
          <a:gradFill>
            <a:gsLst>
              <a:gs pos="0">
                <a:schemeClr val="accent1">
                  <a:lumMod val="75000"/>
                </a:schemeClr>
              </a:gs>
              <a:gs pos="84000">
                <a:schemeClr val="tx2">
                  <a:lumMod val="75000"/>
                </a:schemeClr>
              </a:gs>
              <a:gs pos="45960">
                <a:srgbClr val="0070C0"/>
              </a:gs>
            </a:gsLst>
            <a:lin ang="13500000" scaled="1"/>
          </a:gradFill>
          <a:effectLst>
            <a:outerShdw blurRad="50800" dist="38100" dir="2700000" algn="tl" rotWithShape="0">
              <a:prstClr val="black">
                <a:alpha val="40000"/>
              </a:prstClr>
            </a:outerShdw>
          </a:effectLst>
        </p:spPr>
        <p:txBody>
          <a:bodyPr wrap="square" rtlCol="0">
            <a:noAutofit/>
          </a:bodyPr>
          <a:lstStyle/>
          <a:p>
            <a:pPr algn="ctr"/>
            <a:r>
              <a:rPr lang="en-GB" sz="900" b="1" dirty="0">
                <a:solidFill>
                  <a:schemeClr val="bg1"/>
                </a:solidFill>
              </a:rPr>
              <a:t>GEF </a:t>
            </a:r>
            <a:r>
              <a:rPr lang="en-GB" sz="900" dirty="0">
                <a:solidFill>
                  <a:schemeClr val="bg1"/>
                </a:solidFill>
              </a:rPr>
              <a:t>International Waters and links to global initiatives</a:t>
            </a:r>
          </a:p>
        </p:txBody>
      </p:sp>
      <p:sp>
        <p:nvSpPr>
          <p:cNvPr id="7" name="Rectangle 6">
            <a:extLst>
              <a:ext uri="{FF2B5EF4-FFF2-40B4-BE49-F238E27FC236}">
                <a16:creationId xmlns:a16="http://schemas.microsoft.com/office/drawing/2014/main" id="{7318AADE-C7F3-4503-9F25-525CD87395BE}"/>
              </a:ext>
            </a:extLst>
          </p:cNvPr>
          <p:cNvSpPr/>
          <p:nvPr/>
        </p:nvSpPr>
        <p:spPr>
          <a:xfrm>
            <a:off x="7633168" y="1041257"/>
            <a:ext cx="1430200" cy="261610"/>
          </a:xfrm>
          <a:prstGeom prst="rect">
            <a:avLst/>
          </a:prstGeom>
        </p:spPr>
        <p:txBody>
          <a:bodyPr wrap="none">
            <a:spAutoFit/>
          </a:bodyPr>
          <a:lstStyle/>
          <a:p>
            <a:r>
              <a:rPr lang="en-GB" sz="1100" i="1" dirty="0"/>
              <a:t>National coordination</a:t>
            </a:r>
          </a:p>
        </p:txBody>
      </p:sp>
      <p:pic>
        <p:nvPicPr>
          <p:cNvPr id="12" name="Picture 11">
            <a:extLst>
              <a:ext uri="{FF2B5EF4-FFF2-40B4-BE49-F238E27FC236}">
                <a16:creationId xmlns:a16="http://schemas.microsoft.com/office/drawing/2014/main" id="{708ABDB3-C2CB-4427-909F-9D8DAB5369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4706" y="1838434"/>
            <a:ext cx="694527" cy="468454"/>
          </a:xfrm>
          <a:prstGeom prst="rect">
            <a:avLst/>
          </a:prstGeom>
        </p:spPr>
      </p:pic>
      <p:pic>
        <p:nvPicPr>
          <p:cNvPr id="17" name="Picture 16">
            <a:extLst>
              <a:ext uri="{FF2B5EF4-FFF2-40B4-BE49-F238E27FC236}">
                <a16:creationId xmlns:a16="http://schemas.microsoft.com/office/drawing/2014/main" id="{C79D1077-349E-4BE6-9FDA-72AACB3ADE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90867" y="1837209"/>
            <a:ext cx="699528" cy="465186"/>
          </a:xfrm>
          <a:prstGeom prst="rect">
            <a:avLst/>
          </a:prstGeom>
        </p:spPr>
      </p:pic>
      <p:pic>
        <p:nvPicPr>
          <p:cNvPr id="21" name="Picture 20">
            <a:extLst>
              <a:ext uri="{FF2B5EF4-FFF2-40B4-BE49-F238E27FC236}">
                <a16:creationId xmlns:a16="http://schemas.microsoft.com/office/drawing/2014/main" id="{EC26EDF2-21CC-43E6-BD4B-0E18A9FE1A9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59529" y="1841400"/>
            <a:ext cx="699530" cy="460644"/>
          </a:xfrm>
          <a:prstGeom prst="rect">
            <a:avLst/>
          </a:prstGeom>
        </p:spPr>
      </p:pic>
      <p:pic>
        <p:nvPicPr>
          <p:cNvPr id="23" name="Picture 22">
            <a:extLst>
              <a:ext uri="{FF2B5EF4-FFF2-40B4-BE49-F238E27FC236}">
                <a16:creationId xmlns:a16="http://schemas.microsoft.com/office/drawing/2014/main" id="{B3E57B9F-56D6-4A06-9E20-462A84A0D4C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06695" y="1836857"/>
            <a:ext cx="699530" cy="467286"/>
          </a:xfrm>
          <a:prstGeom prst="rect">
            <a:avLst/>
          </a:prstGeom>
        </p:spPr>
      </p:pic>
      <p:pic>
        <p:nvPicPr>
          <p:cNvPr id="33" name="Picture 32">
            <a:extLst>
              <a:ext uri="{FF2B5EF4-FFF2-40B4-BE49-F238E27FC236}">
                <a16:creationId xmlns:a16="http://schemas.microsoft.com/office/drawing/2014/main" id="{9CC10CB9-9330-4583-B11C-5AD1BBC0075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26410" y="1836905"/>
            <a:ext cx="741773" cy="465490"/>
          </a:xfrm>
          <a:prstGeom prst="rect">
            <a:avLst/>
          </a:prstGeom>
        </p:spPr>
      </p:pic>
      <p:pic>
        <p:nvPicPr>
          <p:cNvPr id="36" name="Picture 35">
            <a:extLst>
              <a:ext uri="{FF2B5EF4-FFF2-40B4-BE49-F238E27FC236}">
                <a16:creationId xmlns:a16="http://schemas.microsoft.com/office/drawing/2014/main" id="{6E46FBE0-8F89-4594-8501-447D8C7D18D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235532" y="1836859"/>
            <a:ext cx="699528" cy="467284"/>
          </a:xfrm>
          <a:prstGeom prst="rect">
            <a:avLst/>
          </a:prstGeom>
        </p:spPr>
      </p:pic>
      <p:sp>
        <p:nvSpPr>
          <p:cNvPr id="44" name="Rectangle 43">
            <a:extLst>
              <a:ext uri="{FF2B5EF4-FFF2-40B4-BE49-F238E27FC236}">
                <a16:creationId xmlns:a16="http://schemas.microsoft.com/office/drawing/2014/main" id="{6404D853-3E96-4E95-ABCE-F28307B45B62}"/>
              </a:ext>
            </a:extLst>
          </p:cNvPr>
          <p:cNvSpPr/>
          <p:nvPr/>
        </p:nvSpPr>
        <p:spPr>
          <a:xfrm>
            <a:off x="6164833" y="1595756"/>
            <a:ext cx="614271" cy="215444"/>
          </a:xfrm>
          <a:prstGeom prst="rect">
            <a:avLst/>
          </a:prstGeom>
        </p:spPr>
        <p:txBody>
          <a:bodyPr wrap="none">
            <a:spAutoFit/>
          </a:bodyPr>
          <a:lstStyle/>
          <a:p>
            <a:pPr algn="ctr"/>
            <a:r>
              <a:rPr lang="en-GB" sz="800" b="1" dirty="0"/>
              <a:t>Cambodia</a:t>
            </a:r>
          </a:p>
        </p:txBody>
      </p:sp>
      <p:sp>
        <p:nvSpPr>
          <p:cNvPr id="45" name="Rectangle 44">
            <a:extLst>
              <a:ext uri="{FF2B5EF4-FFF2-40B4-BE49-F238E27FC236}">
                <a16:creationId xmlns:a16="http://schemas.microsoft.com/office/drawing/2014/main" id="{E9281A8D-C9FE-4ABA-AD53-5C5CD05406D6}"/>
              </a:ext>
            </a:extLst>
          </p:cNvPr>
          <p:cNvSpPr/>
          <p:nvPr/>
        </p:nvSpPr>
        <p:spPr>
          <a:xfrm>
            <a:off x="7005030" y="1600548"/>
            <a:ext cx="425117" cy="215444"/>
          </a:xfrm>
          <a:prstGeom prst="rect">
            <a:avLst/>
          </a:prstGeom>
        </p:spPr>
        <p:txBody>
          <a:bodyPr wrap="none">
            <a:spAutoFit/>
          </a:bodyPr>
          <a:lstStyle/>
          <a:p>
            <a:pPr algn="ctr"/>
            <a:r>
              <a:rPr lang="en-GB" sz="800" b="1" dirty="0"/>
              <a:t>China</a:t>
            </a:r>
          </a:p>
        </p:txBody>
      </p:sp>
      <p:sp>
        <p:nvSpPr>
          <p:cNvPr id="47" name="Rectangle 46">
            <a:extLst>
              <a:ext uri="{FF2B5EF4-FFF2-40B4-BE49-F238E27FC236}">
                <a16:creationId xmlns:a16="http://schemas.microsoft.com/office/drawing/2014/main" id="{7AD32B50-4767-4F4F-8553-F5476D5B667E}"/>
              </a:ext>
            </a:extLst>
          </p:cNvPr>
          <p:cNvSpPr/>
          <p:nvPr/>
        </p:nvSpPr>
        <p:spPr>
          <a:xfrm>
            <a:off x="7686077" y="1602970"/>
            <a:ext cx="599844" cy="215444"/>
          </a:xfrm>
          <a:prstGeom prst="rect">
            <a:avLst/>
          </a:prstGeom>
        </p:spPr>
        <p:txBody>
          <a:bodyPr wrap="none">
            <a:spAutoFit/>
          </a:bodyPr>
          <a:lstStyle/>
          <a:p>
            <a:pPr algn="ctr"/>
            <a:r>
              <a:rPr lang="en-GB" sz="800" b="1" dirty="0"/>
              <a:t>Indonesia</a:t>
            </a:r>
          </a:p>
        </p:txBody>
      </p:sp>
      <p:sp>
        <p:nvSpPr>
          <p:cNvPr id="48" name="Rectangle 47">
            <a:extLst>
              <a:ext uri="{FF2B5EF4-FFF2-40B4-BE49-F238E27FC236}">
                <a16:creationId xmlns:a16="http://schemas.microsoft.com/office/drawing/2014/main" id="{B25443BB-09F5-4916-A9F0-1C4568EF149B}"/>
              </a:ext>
            </a:extLst>
          </p:cNvPr>
          <p:cNvSpPr/>
          <p:nvPr/>
        </p:nvSpPr>
        <p:spPr>
          <a:xfrm>
            <a:off x="8457242" y="1599822"/>
            <a:ext cx="652744" cy="215444"/>
          </a:xfrm>
          <a:prstGeom prst="rect">
            <a:avLst/>
          </a:prstGeom>
        </p:spPr>
        <p:txBody>
          <a:bodyPr wrap="none">
            <a:spAutoFit/>
          </a:bodyPr>
          <a:lstStyle/>
          <a:p>
            <a:pPr algn="ctr"/>
            <a:r>
              <a:rPr lang="en-GB" sz="800" b="1" dirty="0"/>
              <a:t>Philippines</a:t>
            </a:r>
          </a:p>
        </p:txBody>
      </p:sp>
      <p:sp>
        <p:nvSpPr>
          <p:cNvPr id="49" name="Rectangle 48">
            <a:extLst>
              <a:ext uri="{FF2B5EF4-FFF2-40B4-BE49-F238E27FC236}">
                <a16:creationId xmlns:a16="http://schemas.microsoft.com/office/drawing/2014/main" id="{926E8EE0-E84A-402F-819E-2F565FE4D185}"/>
              </a:ext>
            </a:extLst>
          </p:cNvPr>
          <p:cNvSpPr/>
          <p:nvPr/>
        </p:nvSpPr>
        <p:spPr>
          <a:xfrm>
            <a:off x="9301997" y="1602970"/>
            <a:ext cx="553358" cy="215444"/>
          </a:xfrm>
          <a:prstGeom prst="rect">
            <a:avLst/>
          </a:prstGeom>
        </p:spPr>
        <p:txBody>
          <a:bodyPr wrap="none">
            <a:spAutoFit/>
          </a:bodyPr>
          <a:lstStyle/>
          <a:p>
            <a:pPr algn="ctr"/>
            <a:r>
              <a:rPr lang="en-GB" sz="800" b="1" dirty="0"/>
              <a:t>Thailand</a:t>
            </a:r>
          </a:p>
        </p:txBody>
      </p:sp>
      <p:sp>
        <p:nvSpPr>
          <p:cNvPr id="52" name="Rectangle 51">
            <a:extLst>
              <a:ext uri="{FF2B5EF4-FFF2-40B4-BE49-F238E27FC236}">
                <a16:creationId xmlns:a16="http://schemas.microsoft.com/office/drawing/2014/main" id="{025E059B-1D05-4524-ADA4-DFCEDFD2B551}"/>
              </a:ext>
            </a:extLst>
          </p:cNvPr>
          <p:cNvSpPr/>
          <p:nvPr/>
        </p:nvSpPr>
        <p:spPr>
          <a:xfrm>
            <a:off x="10032943" y="1595756"/>
            <a:ext cx="582212" cy="215444"/>
          </a:xfrm>
          <a:prstGeom prst="rect">
            <a:avLst/>
          </a:prstGeom>
        </p:spPr>
        <p:txBody>
          <a:bodyPr wrap="none">
            <a:spAutoFit/>
          </a:bodyPr>
          <a:lstStyle/>
          <a:p>
            <a:pPr algn="ctr"/>
            <a:r>
              <a:rPr lang="en-GB" sz="800" b="1" dirty="0"/>
              <a:t>Viet Nam</a:t>
            </a:r>
          </a:p>
        </p:txBody>
      </p:sp>
      <p:sp>
        <p:nvSpPr>
          <p:cNvPr id="59" name="TextBox 58">
            <a:extLst>
              <a:ext uri="{FF2B5EF4-FFF2-40B4-BE49-F238E27FC236}">
                <a16:creationId xmlns:a16="http://schemas.microsoft.com/office/drawing/2014/main" id="{2A3AA242-722A-4892-BCA2-F6E0EB2E8233}"/>
              </a:ext>
            </a:extLst>
          </p:cNvPr>
          <p:cNvSpPr txBox="1"/>
          <p:nvPr/>
        </p:nvSpPr>
        <p:spPr>
          <a:xfrm>
            <a:off x="6133774" y="2914798"/>
            <a:ext cx="694527" cy="468454"/>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b="1" dirty="0"/>
              <a:t>NTWG</a:t>
            </a:r>
            <a:endParaRPr lang="en-GB" sz="750" dirty="0"/>
          </a:p>
        </p:txBody>
      </p:sp>
      <p:sp>
        <p:nvSpPr>
          <p:cNvPr id="60" name="TextBox 59">
            <a:extLst>
              <a:ext uri="{FF2B5EF4-FFF2-40B4-BE49-F238E27FC236}">
                <a16:creationId xmlns:a16="http://schemas.microsoft.com/office/drawing/2014/main" id="{CCAA3C2F-F14C-4CD8-B2E4-2D603A23B0BC}"/>
              </a:ext>
            </a:extLst>
          </p:cNvPr>
          <p:cNvSpPr txBox="1"/>
          <p:nvPr/>
        </p:nvSpPr>
        <p:spPr>
          <a:xfrm>
            <a:off x="6893866" y="2914798"/>
            <a:ext cx="694527" cy="468454"/>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b="1" dirty="0"/>
              <a:t>NTWG</a:t>
            </a:r>
            <a:endParaRPr lang="en-GB" sz="750" dirty="0"/>
          </a:p>
        </p:txBody>
      </p:sp>
      <p:sp>
        <p:nvSpPr>
          <p:cNvPr id="61" name="TextBox 60">
            <a:extLst>
              <a:ext uri="{FF2B5EF4-FFF2-40B4-BE49-F238E27FC236}">
                <a16:creationId xmlns:a16="http://schemas.microsoft.com/office/drawing/2014/main" id="{690788E8-8518-43A4-A589-89B3AF4FC9FE}"/>
              </a:ext>
            </a:extLst>
          </p:cNvPr>
          <p:cNvSpPr txBox="1"/>
          <p:nvPr/>
        </p:nvSpPr>
        <p:spPr>
          <a:xfrm>
            <a:off x="7666099" y="2916379"/>
            <a:ext cx="694527" cy="468454"/>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b="1" dirty="0"/>
              <a:t>NTWG</a:t>
            </a:r>
            <a:endParaRPr lang="en-GB" sz="750" dirty="0"/>
          </a:p>
        </p:txBody>
      </p:sp>
      <p:sp>
        <p:nvSpPr>
          <p:cNvPr id="62" name="TextBox 61">
            <a:extLst>
              <a:ext uri="{FF2B5EF4-FFF2-40B4-BE49-F238E27FC236}">
                <a16:creationId xmlns:a16="http://schemas.microsoft.com/office/drawing/2014/main" id="{87ED8937-9CAA-42F5-97C7-66171691C1FE}"/>
              </a:ext>
            </a:extLst>
          </p:cNvPr>
          <p:cNvSpPr txBox="1"/>
          <p:nvPr/>
        </p:nvSpPr>
        <p:spPr>
          <a:xfrm>
            <a:off x="8435480" y="2919991"/>
            <a:ext cx="738217" cy="468454"/>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b="1" dirty="0"/>
              <a:t>NTWG</a:t>
            </a:r>
            <a:endParaRPr lang="en-GB" sz="750" dirty="0"/>
          </a:p>
        </p:txBody>
      </p:sp>
      <p:sp>
        <p:nvSpPr>
          <p:cNvPr id="63" name="TextBox 62">
            <a:extLst>
              <a:ext uri="{FF2B5EF4-FFF2-40B4-BE49-F238E27FC236}">
                <a16:creationId xmlns:a16="http://schemas.microsoft.com/office/drawing/2014/main" id="{0E6E18D7-B6B2-4640-A1EC-CDBBDED48D56}"/>
              </a:ext>
            </a:extLst>
          </p:cNvPr>
          <p:cNvSpPr txBox="1"/>
          <p:nvPr/>
        </p:nvSpPr>
        <p:spPr>
          <a:xfrm>
            <a:off x="9244603" y="2914798"/>
            <a:ext cx="694527" cy="468454"/>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b="1" dirty="0"/>
              <a:t>NTWG</a:t>
            </a:r>
            <a:endParaRPr lang="en-GB" sz="750" dirty="0"/>
          </a:p>
        </p:txBody>
      </p:sp>
      <p:sp>
        <p:nvSpPr>
          <p:cNvPr id="64" name="TextBox 63">
            <a:extLst>
              <a:ext uri="{FF2B5EF4-FFF2-40B4-BE49-F238E27FC236}">
                <a16:creationId xmlns:a16="http://schemas.microsoft.com/office/drawing/2014/main" id="{3FD2A02E-5DA0-4D97-996F-442B54142137}"/>
              </a:ext>
            </a:extLst>
          </p:cNvPr>
          <p:cNvSpPr txBox="1"/>
          <p:nvPr/>
        </p:nvSpPr>
        <p:spPr>
          <a:xfrm>
            <a:off x="10018267" y="2909569"/>
            <a:ext cx="694527" cy="468454"/>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b="1" dirty="0"/>
              <a:t>NTWG</a:t>
            </a:r>
            <a:endParaRPr lang="en-GB" sz="750" dirty="0"/>
          </a:p>
        </p:txBody>
      </p:sp>
      <p:sp>
        <p:nvSpPr>
          <p:cNvPr id="39" name="Rectangle 38">
            <a:extLst>
              <a:ext uri="{FF2B5EF4-FFF2-40B4-BE49-F238E27FC236}">
                <a16:creationId xmlns:a16="http://schemas.microsoft.com/office/drawing/2014/main" id="{3F390325-B3F1-444D-8303-AB6C8C0A6C6A}"/>
              </a:ext>
            </a:extLst>
          </p:cNvPr>
          <p:cNvSpPr/>
          <p:nvPr/>
        </p:nvSpPr>
        <p:spPr>
          <a:xfrm>
            <a:off x="2593455" y="5623394"/>
            <a:ext cx="7729110" cy="230832"/>
          </a:xfrm>
          <a:prstGeom prst="rect">
            <a:avLst/>
          </a:prstGeom>
        </p:spPr>
        <p:txBody>
          <a:bodyPr wrap="square">
            <a:spAutoFit/>
          </a:bodyPr>
          <a:lstStyle/>
          <a:p>
            <a:r>
              <a:rPr lang="en-GB" sz="900" dirty="0"/>
              <a:t>IMC = Inter-Ministry Committee;  NTWG = National Technical Working Group; National Committee = Specialized Executing Agency; RWG= Regional Working Group </a:t>
            </a:r>
          </a:p>
        </p:txBody>
      </p:sp>
      <p:sp>
        <p:nvSpPr>
          <p:cNvPr id="65" name="TextBox 64">
            <a:extLst>
              <a:ext uri="{FF2B5EF4-FFF2-40B4-BE49-F238E27FC236}">
                <a16:creationId xmlns:a16="http://schemas.microsoft.com/office/drawing/2014/main" id="{96D7C139-352B-4BDC-824B-7839A1F204E2}"/>
              </a:ext>
            </a:extLst>
          </p:cNvPr>
          <p:cNvSpPr txBox="1"/>
          <p:nvPr/>
        </p:nvSpPr>
        <p:spPr>
          <a:xfrm>
            <a:off x="6120948" y="3777351"/>
            <a:ext cx="687696" cy="338539"/>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b="1"/>
              <a:t>SEAs</a:t>
            </a:r>
            <a:endParaRPr lang="en-GB" sz="750" b="1" dirty="0"/>
          </a:p>
        </p:txBody>
      </p:sp>
      <p:sp>
        <p:nvSpPr>
          <p:cNvPr id="96" name="Rectangle 95">
            <a:extLst>
              <a:ext uri="{FF2B5EF4-FFF2-40B4-BE49-F238E27FC236}">
                <a16:creationId xmlns:a16="http://schemas.microsoft.com/office/drawing/2014/main" id="{2C203531-589A-4CA7-BF7B-13A74E438161}"/>
              </a:ext>
            </a:extLst>
          </p:cNvPr>
          <p:cNvSpPr/>
          <p:nvPr/>
        </p:nvSpPr>
        <p:spPr>
          <a:xfrm>
            <a:off x="1578014" y="541963"/>
            <a:ext cx="1470274" cy="261610"/>
          </a:xfrm>
          <a:prstGeom prst="rect">
            <a:avLst/>
          </a:prstGeom>
        </p:spPr>
        <p:txBody>
          <a:bodyPr wrap="none">
            <a:spAutoFit/>
          </a:bodyPr>
          <a:lstStyle/>
          <a:p>
            <a:r>
              <a:rPr lang="en-GB" sz="1100" i="1" dirty="0"/>
              <a:t>Regional coordination </a:t>
            </a:r>
          </a:p>
        </p:txBody>
      </p:sp>
      <p:sp>
        <p:nvSpPr>
          <p:cNvPr id="98" name="TextBox 97">
            <a:extLst>
              <a:ext uri="{FF2B5EF4-FFF2-40B4-BE49-F238E27FC236}">
                <a16:creationId xmlns:a16="http://schemas.microsoft.com/office/drawing/2014/main" id="{48F5E0D0-2F68-4BC0-9C1E-98012160A2C1}"/>
              </a:ext>
            </a:extLst>
          </p:cNvPr>
          <p:cNvSpPr txBox="1">
            <a:spLocks noChangeAspect="1"/>
          </p:cNvSpPr>
          <p:nvPr/>
        </p:nvSpPr>
        <p:spPr>
          <a:xfrm>
            <a:off x="3393648" y="4268139"/>
            <a:ext cx="1069242" cy="338554"/>
          </a:xfrm>
          <a:prstGeom prst="rect">
            <a:avLst/>
          </a:prstGeom>
          <a:solidFill>
            <a:srgbClr val="0E9A89"/>
          </a:solidFill>
          <a:effectLst>
            <a:outerShdw blurRad="50800" dist="38100" dir="2700000" algn="tl" rotWithShape="0">
              <a:prstClr val="black">
                <a:alpha val="40000"/>
              </a:prstClr>
            </a:outerShdw>
          </a:effectLst>
        </p:spPr>
        <p:txBody>
          <a:bodyPr wrap="square" rtlCol="0">
            <a:spAutoFit/>
          </a:bodyPr>
          <a:lstStyle>
            <a:defPPr>
              <a:defRPr lang="en-US"/>
            </a:defPPr>
            <a:lvl1pPr algn="ctr">
              <a:defRPr sz="800"/>
            </a:lvl1pPr>
          </a:lstStyle>
          <a:p>
            <a:r>
              <a:rPr lang="en-GB" dirty="0"/>
              <a:t>Regional Task Force</a:t>
            </a:r>
          </a:p>
          <a:p>
            <a:r>
              <a:rPr lang="en-GB" dirty="0"/>
              <a:t>Economic Valuation</a:t>
            </a:r>
          </a:p>
        </p:txBody>
      </p:sp>
      <p:sp>
        <p:nvSpPr>
          <p:cNvPr id="74" name="TextBox 73">
            <a:extLst>
              <a:ext uri="{FF2B5EF4-FFF2-40B4-BE49-F238E27FC236}">
                <a16:creationId xmlns:a16="http://schemas.microsoft.com/office/drawing/2014/main" id="{14297E4E-CEFA-497B-934F-C8F62B54C0ED}"/>
              </a:ext>
            </a:extLst>
          </p:cNvPr>
          <p:cNvSpPr txBox="1"/>
          <p:nvPr/>
        </p:nvSpPr>
        <p:spPr>
          <a:xfrm>
            <a:off x="440936" y="1574235"/>
            <a:ext cx="1470273" cy="1014347"/>
          </a:xfrm>
          <a:prstGeom prst="rect">
            <a:avLst/>
          </a:prstGeom>
          <a:solidFill>
            <a:schemeClr val="bg1">
              <a:lumMod val="95000"/>
            </a:schemeClr>
          </a:solidFill>
          <a:ln w="19050">
            <a:solidFill>
              <a:schemeClr val="bg1">
                <a:lumMod val="75000"/>
              </a:schemeClr>
            </a:solidFill>
            <a:prstDash val="sysDash"/>
          </a:ln>
          <a:effectLst>
            <a:outerShdw blurRad="50800" dist="38100" dir="2700000" algn="tl" rotWithShape="0">
              <a:prstClr val="black">
                <a:alpha val="40000"/>
              </a:prstClr>
            </a:outerShdw>
          </a:effectLst>
        </p:spPr>
        <p:txBody>
          <a:bodyPr wrap="square" rtlCol="0">
            <a:noAutofit/>
          </a:bodyPr>
          <a:lstStyle/>
          <a:p>
            <a:pPr algn="ctr"/>
            <a:r>
              <a:rPr lang="en-GB" sz="750" b="1" u="sng" dirty="0"/>
              <a:t>COBSEA Biennial Intergovernmental Meetings</a:t>
            </a:r>
          </a:p>
          <a:p>
            <a:r>
              <a:rPr lang="en-GB" sz="750" b="1" dirty="0"/>
              <a:t> Role: </a:t>
            </a:r>
            <a:r>
              <a:rPr lang="en-GB" sz="750" dirty="0"/>
              <a:t>As intergovernmental platform where project progress are shared for regional uptake to ensure sustainability of deliverables</a:t>
            </a:r>
          </a:p>
        </p:txBody>
      </p:sp>
      <p:sp>
        <p:nvSpPr>
          <p:cNvPr id="76" name="Rectangle 75">
            <a:extLst>
              <a:ext uri="{FF2B5EF4-FFF2-40B4-BE49-F238E27FC236}">
                <a16:creationId xmlns:a16="http://schemas.microsoft.com/office/drawing/2014/main" id="{EC279D42-C771-4A31-A3B1-DBE6ED2B8230}"/>
              </a:ext>
            </a:extLst>
          </p:cNvPr>
          <p:cNvSpPr/>
          <p:nvPr/>
        </p:nvSpPr>
        <p:spPr>
          <a:xfrm>
            <a:off x="3290239" y="3720214"/>
            <a:ext cx="1243066" cy="507831"/>
          </a:xfrm>
          <a:prstGeom prst="rect">
            <a:avLst/>
          </a:prstGeom>
        </p:spPr>
        <p:txBody>
          <a:bodyPr wrap="square">
            <a:spAutoFit/>
          </a:bodyPr>
          <a:lstStyle/>
          <a:p>
            <a:pPr algn="ctr"/>
            <a:r>
              <a:rPr lang="en-GB" sz="900" i="1" dirty="0"/>
              <a:t>Regional Working Groups and Task Forces </a:t>
            </a:r>
          </a:p>
        </p:txBody>
      </p:sp>
      <p:cxnSp>
        <p:nvCxnSpPr>
          <p:cNvPr id="107" name="Connector: Elbow 106">
            <a:extLst>
              <a:ext uri="{FF2B5EF4-FFF2-40B4-BE49-F238E27FC236}">
                <a16:creationId xmlns:a16="http://schemas.microsoft.com/office/drawing/2014/main" id="{FAFC25F5-C66E-4941-ABE3-0AF3B27970DE}"/>
              </a:ext>
            </a:extLst>
          </p:cNvPr>
          <p:cNvCxnSpPr>
            <a:cxnSpLocks/>
            <a:stCxn id="13" idx="1"/>
            <a:endCxn id="6" idx="3"/>
          </p:cNvCxnSpPr>
          <p:nvPr/>
        </p:nvCxnSpPr>
        <p:spPr>
          <a:xfrm rot="10800000" flipV="1">
            <a:off x="2883025" y="3170839"/>
            <a:ext cx="349722" cy="613343"/>
          </a:xfrm>
          <a:prstGeom prst="bentConnector3">
            <a:avLst>
              <a:gd name="adj1" fmla="val 50000"/>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9" name="Connector: Elbow 108">
            <a:extLst>
              <a:ext uri="{FF2B5EF4-FFF2-40B4-BE49-F238E27FC236}">
                <a16:creationId xmlns:a16="http://schemas.microsoft.com/office/drawing/2014/main" id="{65B6DCAD-A285-4189-B9D3-364F4A90923C}"/>
              </a:ext>
            </a:extLst>
          </p:cNvPr>
          <p:cNvCxnSpPr>
            <a:cxnSpLocks/>
            <a:stCxn id="113" idx="1"/>
            <a:endCxn id="6" idx="3"/>
          </p:cNvCxnSpPr>
          <p:nvPr/>
        </p:nvCxnSpPr>
        <p:spPr>
          <a:xfrm rot="10800000">
            <a:off x="2883025" y="3784184"/>
            <a:ext cx="407326" cy="697041"/>
          </a:xfrm>
          <a:prstGeom prst="bentConnector3">
            <a:avLst>
              <a:gd name="adj1" fmla="val 50000"/>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1" name="Connector: Elbow 130">
            <a:extLst>
              <a:ext uri="{FF2B5EF4-FFF2-40B4-BE49-F238E27FC236}">
                <a16:creationId xmlns:a16="http://schemas.microsoft.com/office/drawing/2014/main" id="{23448037-8212-4C34-AF2B-EAE485471A5C}"/>
              </a:ext>
            </a:extLst>
          </p:cNvPr>
          <p:cNvCxnSpPr>
            <a:cxnSpLocks/>
            <a:stCxn id="46" idx="2"/>
            <a:endCxn id="6" idx="2"/>
          </p:cNvCxnSpPr>
          <p:nvPr/>
        </p:nvCxnSpPr>
        <p:spPr>
          <a:xfrm rot="5400000" flipH="1">
            <a:off x="4846695" y="1670988"/>
            <a:ext cx="767576" cy="6242149"/>
          </a:xfrm>
          <a:prstGeom prst="bentConnector3">
            <a:avLst>
              <a:gd name="adj1" fmla="val -29782"/>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5" name="Connector: Elbow 134">
            <a:extLst>
              <a:ext uri="{FF2B5EF4-FFF2-40B4-BE49-F238E27FC236}">
                <a16:creationId xmlns:a16="http://schemas.microsoft.com/office/drawing/2014/main" id="{AE72C9A6-F2E2-4895-A2E6-E006206C43BB}"/>
              </a:ext>
            </a:extLst>
          </p:cNvPr>
          <p:cNvCxnSpPr>
            <a:cxnSpLocks/>
            <a:stCxn id="74" idx="2"/>
            <a:endCxn id="6" idx="1"/>
          </p:cNvCxnSpPr>
          <p:nvPr/>
        </p:nvCxnSpPr>
        <p:spPr>
          <a:xfrm rot="16200000" flipH="1">
            <a:off x="658131" y="3106523"/>
            <a:ext cx="1195601" cy="159717"/>
          </a:xfrm>
          <a:prstGeom prst="bentConnector2">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47" name="TextBox 146">
            <a:extLst>
              <a:ext uri="{FF2B5EF4-FFF2-40B4-BE49-F238E27FC236}">
                <a16:creationId xmlns:a16="http://schemas.microsoft.com/office/drawing/2014/main" id="{8CE2539C-C212-4B23-BA17-28443A342209}"/>
              </a:ext>
            </a:extLst>
          </p:cNvPr>
          <p:cNvSpPr txBox="1">
            <a:spLocks noChangeAspect="1"/>
          </p:cNvSpPr>
          <p:nvPr/>
        </p:nvSpPr>
        <p:spPr>
          <a:xfrm>
            <a:off x="3393648" y="4713105"/>
            <a:ext cx="1070812" cy="338554"/>
          </a:xfrm>
          <a:prstGeom prst="rect">
            <a:avLst/>
          </a:prstGeom>
          <a:solidFill>
            <a:srgbClr val="0E9A89"/>
          </a:solidFill>
          <a:effectLst>
            <a:outerShdw blurRad="50800" dist="38100" dir="2700000" algn="tl" rotWithShape="0">
              <a:prstClr val="black">
                <a:alpha val="40000"/>
              </a:prstClr>
            </a:outerShdw>
          </a:effectLst>
        </p:spPr>
        <p:txBody>
          <a:bodyPr wrap="square" rtlCol="0">
            <a:spAutoFit/>
          </a:bodyPr>
          <a:lstStyle>
            <a:defPPr>
              <a:defRPr lang="en-US"/>
            </a:defPPr>
            <a:lvl1pPr algn="ctr">
              <a:defRPr sz="800"/>
            </a:lvl1pPr>
          </a:lstStyle>
          <a:p>
            <a:r>
              <a:rPr lang="en-GB" dirty="0"/>
              <a:t>Regional Task Force</a:t>
            </a:r>
          </a:p>
          <a:p>
            <a:r>
              <a:rPr lang="en-GB" dirty="0"/>
              <a:t>Legal Matters</a:t>
            </a:r>
          </a:p>
        </p:txBody>
      </p:sp>
      <p:sp>
        <p:nvSpPr>
          <p:cNvPr id="71" name="TextBox 70">
            <a:extLst>
              <a:ext uri="{FF2B5EF4-FFF2-40B4-BE49-F238E27FC236}">
                <a16:creationId xmlns:a16="http://schemas.microsoft.com/office/drawing/2014/main" id="{FF113253-A701-478B-BF95-61AA9A3B7234}"/>
              </a:ext>
            </a:extLst>
          </p:cNvPr>
          <p:cNvSpPr txBox="1"/>
          <p:nvPr/>
        </p:nvSpPr>
        <p:spPr>
          <a:xfrm>
            <a:off x="1130446" y="861100"/>
            <a:ext cx="2943861" cy="509038"/>
          </a:xfrm>
          <a:prstGeom prst="rect">
            <a:avLst/>
          </a:prstGeom>
          <a:solidFill>
            <a:schemeClr val="accent5">
              <a:lumMod val="20000"/>
              <a:lumOff val="80000"/>
            </a:schemeClr>
          </a:solidFill>
          <a:effectLst>
            <a:outerShdw blurRad="50800" dist="38100" dir="2700000" algn="tl" rotWithShape="0">
              <a:prstClr val="black">
                <a:alpha val="40000"/>
              </a:prstClr>
            </a:outerShdw>
          </a:effectLst>
        </p:spPr>
        <p:txBody>
          <a:bodyPr wrap="square" rtlCol="0">
            <a:noAutofit/>
          </a:bodyPr>
          <a:lstStyle>
            <a:defPPr>
              <a:defRPr lang="en-US"/>
            </a:defPPr>
            <a:lvl1pPr algn="ctr">
              <a:spcAft>
                <a:spcPts val="600"/>
              </a:spcAft>
              <a:defRPr sz="750" b="1" u="sng"/>
            </a:lvl1pPr>
          </a:lstStyle>
          <a:p>
            <a:pPr>
              <a:spcAft>
                <a:spcPts val="0"/>
              </a:spcAft>
            </a:pPr>
            <a:r>
              <a:rPr lang="en-GB" sz="800" dirty="0"/>
              <a:t>Interagency coordination Group</a:t>
            </a:r>
          </a:p>
          <a:p>
            <a:pPr algn="l">
              <a:spcAft>
                <a:spcPts val="0"/>
              </a:spcAft>
            </a:pPr>
            <a:r>
              <a:rPr lang="en-GB" sz="800" u="none" dirty="0"/>
              <a:t>Members: </a:t>
            </a:r>
            <a:r>
              <a:rPr lang="en-GB" sz="800" b="0" u="none" dirty="0"/>
              <a:t>UNOPS, SEAFDEC, UNEP and SCS SAP PCU staff</a:t>
            </a:r>
          </a:p>
          <a:p>
            <a:pPr algn="l">
              <a:spcAft>
                <a:spcPts val="0"/>
              </a:spcAft>
            </a:pPr>
            <a:r>
              <a:rPr lang="en-GB" sz="800" u="none" dirty="0"/>
              <a:t>Function: </a:t>
            </a:r>
            <a:r>
              <a:rPr lang="en-GB" sz="800" b="0" u="none" dirty="0"/>
              <a:t>Overall project coordination</a:t>
            </a:r>
          </a:p>
        </p:txBody>
      </p:sp>
      <p:sp>
        <p:nvSpPr>
          <p:cNvPr id="84" name="TextBox 83">
            <a:extLst>
              <a:ext uri="{FF2B5EF4-FFF2-40B4-BE49-F238E27FC236}">
                <a16:creationId xmlns:a16="http://schemas.microsoft.com/office/drawing/2014/main" id="{64725A2B-B445-4943-8C20-5905C320C5CB}"/>
              </a:ext>
            </a:extLst>
          </p:cNvPr>
          <p:cNvSpPr txBox="1"/>
          <p:nvPr/>
        </p:nvSpPr>
        <p:spPr>
          <a:xfrm>
            <a:off x="6114230" y="4397754"/>
            <a:ext cx="693232" cy="306573"/>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a:t>National Committees</a:t>
            </a:r>
            <a:endParaRPr lang="en-GB" sz="750" dirty="0"/>
          </a:p>
        </p:txBody>
      </p:sp>
      <p:sp>
        <p:nvSpPr>
          <p:cNvPr id="85" name="TextBox 84">
            <a:extLst>
              <a:ext uri="{FF2B5EF4-FFF2-40B4-BE49-F238E27FC236}">
                <a16:creationId xmlns:a16="http://schemas.microsoft.com/office/drawing/2014/main" id="{9D2CE504-6C61-4507-83E5-6B999D0A37F6}"/>
              </a:ext>
            </a:extLst>
          </p:cNvPr>
          <p:cNvSpPr txBox="1"/>
          <p:nvPr/>
        </p:nvSpPr>
        <p:spPr>
          <a:xfrm>
            <a:off x="6877963" y="4400399"/>
            <a:ext cx="693232" cy="306573"/>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a:t>National Committees</a:t>
            </a:r>
            <a:endParaRPr lang="en-GB" sz="750" dirty="0"/>
          </a:p>
        </p:txBody>
      </p:sp>
      <p:sp>
        <p:nvSpPr>
          <p:cNvPr id="51" name="Rectangle 50">
            <a:extLst>
              <a:ext uri="{FF2B5EF4-FFF2-40B4-BE49-F238E27FC236}">
                <a16:creationId xmlns:a16="http://schemas.microsoft.com/office/drawing/2014/main" id="{A7A25B79-19F5-4899-9D7F-BB8278C62F28}"/>
              </a:ext>
            </a:extLst>
          </p:cNvPr>
          <p:cNvSpPr/>
          <p:nvPr/>
        </p:nvSpPr>
        <p:spPr>
          <a:xfrm>
            <a:off x="6225731" y="4176182"/>
            <a:ext cx="4675101" cy="230832"/>
          </a:xfrm>
          <a:prstGeom prst="rect">
            <a:avLst/>
          </a:prstGeom>
        </p:spPr>
        <p:txBody>
          <a:bodyPr wrap="square">
            <a:spAutoFit/>
          </a:bodyPr>
          <a:lstStyle/>
          <a:p>
            <a:r>
              <a:rPr lang="en-GB" sz="900" i="1" dirty="0"/>
              <a:t>One SEA for: Mangroves, Coral Reefs, Seagrass, Wetlands, Pollution &amp; Economics Cooperation</a:t>
            </a:r>
          </a:p>
        </p:txBody>
      </p:sp>
      <p:sp>
        <p:nvSpPr>
          <p:cNvPr id="90" name="TextBox 89">
            <a:extLst>
              <a:ext uri="{FF2B5EF4-FFF2-40B4-BE49-F238E27FC236}">
                <a16:creationId xmlns:a16="http://schemas.microsoft.com/office/drawing/2014/main" id="{720B9660-29FA-4485-9A18-89B8DB474184}"/>
              </a:ext>
            </a:extLst>
          </p:cNvPr>
          <p:cNvSpPr txBox="1"/>
          <p:nvPr/>
        </p:nvSpPr>
        <p:spPr>
          <a:xfrm>
            <a:off x="6865248" y="3773039"/>
            <a:ext cx="711224" cy="338539"/>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b="1"/>
              <a:t>SEAs</a:t>
            </a:r>
            <a:endParaRPr lang="en-GB" sz="750" b="1" dirty="0"/>
          </a:p>
        </p:txBody>
      </p:sp>
      <p:sp>
        <p:nvSpPr>
          <p:cNvPr id="91" name="TextBox 90">
            <a:extLst>
              <a:ext uri="{FF2B5EF4-FFF2-40B4-BE49-F238E27FC236}">
                <a16:creationId xmlns:a16="http://schemas.microsoft.com/office/drawing/2014/main" id="{76AA8951-72BE-471F-A95F-5D9BCC6F9348}"/>
              </a:ext>
            </a:extLst>
          </p:cNvPr>
          <p:cNvSpPr txBox="1"/>
          <p:nvPr/>
        </p:nvSpPr>
        <p:spPr>
          <a:xfrm>
            <a:off x="7648792" y="3777350"/>
            <a:ext cx="694527" cy="338539"/>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b="1"/>
              <a:t>SEAs</a:t>
            </a:r>
            <a:endParaRPr lang="en-GB" sz="750" b="1" dirty="0"/>
          </a:p>
        </p:txBody>
      </p:sp>
      <p:sp>
        <p:nvSpPr>
          <p:cNvPr id="93" name="TextBox 92">
            <a:extLst>
              <a:ext uri="{FF2B5EF4-FFF2-40B4-BE49-F238E27FC236}">
                <a16:creationId xmlns:a16="http://schemas.microsoft.com/office/drawing/2014/main" id="{26156E38-F927-4B3F-843E-08717E9947AE}"/>
              </a:ext>
            </a:extLst>
          </p:cNvPr>
          <p:cNvSpPr txBox="1"/>
          <p:nvPr/>
        </p:nvSpPr>
        <p:spPr>
          <a:xfrm>
            <a:off x="8413931" y="3774306"/>
            <a:ext cx="754462" cy="338539"/>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b="1"/>
              <a:t>SEAs</a:t>
            </a:r>
            <a:endParaRPr lang="en-GB" sz="750" b="1" dirty="0"/>
          </a:p>
        </p:txBody>
      </p:sp>
      <p:sp>
        <p:nvSpPr>
          <p:cNvPr id="94" name="TextBox 93">
            <a:extLst>
              <a:ext uri="{FF2B5EF4-FFF2-40B4-BE49-F238E27FC236}">
                <a16:creationId xmlns:a16="http://schemas.microsoft.com/office/drawing/2014/main" id="{E475F162-B1A3-4355-9B3E-A33B4C2FBBB2}"/>
              </a:ext>
            </a:extLst>
          </p:cNvPr>
          <p:cNvSpPr txBox="1"/>
          <p:nvPr/>
        </p:nvSpPr>
        <p:spPr>
          <a:xfrm>
            <a:off x="9235680" y="3783675"/>
            <a:ext cx="694527" cy="338539"/>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b="1"/>
              <a:t>SEAs</a:t>
            </a:r>
            <a:endParaRPr lang="en-GB" sz="750" b="1" dirty="0"/>
          </a:p>
        </p:txBody>
      </p:sp>
      <p:sp>
        <p:nvSpPr>
          <p:cNvPr id="95" name="TextBox 94">
            <a:extLst>
              <a:ext uri="{FF2B5EF4-FFF2-40B4-BE49-F238E27FC236}">
                <a16:creationId xmlns:a16="http://schemas.microsoft.com/office/drawing/2014/main" id="{6125990E-C3FC-4D6E-BED0-3C6FBF16C0BC}"/>
              </a:ext>
            </a:extLst>
          </p:cNvPr>
          <p:cNvSpPr txBox="1"/>
          <p:nvPr/>
        </p:nvSpPr>
        <p:spPr>
          <a:xfrm>
            <a:off x="10009344" y="3788188"/>
            <a:ext cx="694527" cy="338539"/>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b="1"/>
              <a:t>SEAs</a:t>
            </a:r>
            <a:endParaRPr lang="en-GB" sz="750" b="1" dirty="0"/>
          </a:p>
        </p:txBody>
      </p:sp>
      <p:sp>
        <p:nvSpPr>
          <p:cNvPr id="97" name="TextBox 96">
            <a:extLst>
              <a:ext uri="{FF2B5EF4-FFF2-40B4-BE49-F238E27FC236}">
                <a16:creationId xmlns:a16="http://schemas.microsoft.com/office/drawing/2014/main" id="{C037C82D-DE1B-4944-BA01-F23066C6DB70}"/>
              </a:ext>
            </a:extLst>
          </p:cNvPr>
          <p:cNvSpPr txBox="1"/>
          <p:nvPr/>
        </p:nvSpPr>
        <p:spPr>
          <a:xfrm>
            <a:off x="7650087" y="4401778"/>
            <a:ext cx="693232" cy="306573"/>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a:t>National Committees</a:t>
            </a:r>
            <a:endParaRPr lang="en-GB" sz="750" dirty="0"/>
          </a:p>
        </p:txBody>
      </p:sp>
      <p:sp>
        <p:nvSpPr>
          <p:cNvPr id="99" name="TextBox 98">
            <a:extLst>
              <a:ext uri="{FF2B5EF4-FFF2-40B4-BE49-F238E27FC236}">
                <a16:creationId xmlns:a16="http://schemas.microsoft.com/office/drawing/2014/main" id="{5E305807-D9AD-4B1F-BF39-CD1E5C819A1D}"/>
              </a:ext>
            </a:extLst>
          </p:cNvPr>
          <p:cNvSpPr txBox="1"/>
          <p:nvPr/>
        </p:nvSpPr>
        <p:spPr>
          <a:xfrm>
            <a:off x="8422211" y="4400636"/>
            <a:ext cx="751486" cy="306573"/>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a:t>National Committees</a:t>
            </a:r>
            <a:endParaRPr lang="en-GB" sz="750" dirty="0"/>
          </a:p>
        </p:txBody>
      </p:sp>
      <p:sp>
        <p:nvSpPr>
          <p:cNvPr id="100" name="TextBox 99">
            <a:extLst>
              <a:ext uri="{FF2B5EF4-FFF2-40B4-BE49-F238E27FC236}">
                <a16:creationId xmlns:a16="http://schemas.microsoft.com/office/drawing/2014/main" id="{59B048FB-69F3-4AEC-ACB9-A327931BBE33}"/>
              </a:ext>
            </a:extLst>
          </p:cNvPr>
          <p:cNvSpPr txBox="1"/>
          <p:nvPr/>
        </p:nvSpPr>
        <p:spPr>
          <a:xfrm>
            <a:off x="9245898" y="4408275"/>
            <a:ext cx="693232" cy="306573"/>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a:t>National Committees</a:t>
            </a:r>
            <a:endParaRPr lang="en-GB" sz="750" dirty="0"/>
          </a:p>
        </p:txBody>
      </p:sp>
      <p:sp>
        <p:nvSpPr>
          <p:cNvPr id="101" name="TextBox 100">
            <a:extLst>
              <a:ext uri="{FF2B5EF4-FFF2-40B4-BE49-F238E27FC236}">
                <a16:creationId xmlns:a16="http://schemas.microsoft.com/office/drawing/2014/main" id="{66F117B4-0381-4BBE-BD4B-B13BAB118ACE}"/>
              </a:ext>
            </a:extLst>
          </p:cNvPr>
          <p:cNvSpPr txBox="1"/>
          <p:nvPr/>
        </p:nvSpPr>
        <p:spPr>
          <a:xfrm>
            <a:off x="10015885" y="4411545"/>
            <a:ext cx="693232" cy="306573"/>
          </a:xfrm>
          <a:prstGeom prst="rect">
            <a:avLst/>
          </a:prstGeom>
          <a:solidFill>
            <a:srgbClr val="0E9A89"/>
          </a:solidFill>
          <a:effectLst>
            <a:outerShdw blurRad="50800" dist="38100" dir="2700000" algn="tl" rotWithShape="0">
              <a:prstClr val="black">
                <a:alpha val="40000"/>
              </a:prstClr>
            </a:outerShdw>
          </a:effectLst>
        </p:spPr>
        <p:txBody>
          <a:bodyPr wrap="square" rtlCol="0" anchor="ctr">
            <a:noAutofit/>
          </a:bodyPr>
          <a:lstStyle/>
          <a:p>
            <a:pPr algn="ctr"/>
            <a:r>
              <a:rPr lang="en-GB" sz="750"/>
              <a:t>National Committees</a:t>
            </a:r>
            <a:endParaRPr lang="en-GB" sz="750" dirty="0"/>
          </a:p>
        </p:txBody>
      </p:sp>
      <p:sp>
        <p:nvSpPr>
          <p:cNvPr id="79" name="Rectangle 78">
            <a:extLst>
              <a:ext uri="{FF2B5EF4-FFF2-40B4-BE49-F238E27FC236}">
                <a16:creationId xmlns:a16="http://schemas.microsoft.com/office/drawing/2014/main" id="{E20CB807-FC68-4CE8-8BDD-94D4D8EEA2FC}"/>
              </a:ext>
            </a:extLst>
          </p:cNvPr>
          <p:cNvSpPr/>
          <p:nvPr/>
        </p:nvSpPr>
        <p:spPr>
          <a:xfrm>
            <a:off x="5852277" y="4738584"/>
            <a:ext cx="4943444" cy="369332"/>
          </a:xfrm>
          <a:prstGeom prst="rect">
            <a:avLst/>
          </a:prstGeom>
        </p:spPr>
        <p:txBody>
          <a:bodyPr wrap="square">
            <a:spAutoFit/>
          </a:bodyPr>
          <a:lstStyle/>
          <a:p>
            <a:pPr algn="ctr"/>
            <a:r>
              <a:rPr lang="en-GB" sz="900" i="1" dirty="0"/>
              <a:t>One each for: Mangroves, Coral Reefs, Seagrass, Wetlands, Pollution &amp; Economics Cooperation</a:t>
            </a:r>
          </a:p>
          <a:p>
            <a:pPr algn="ctr"/>
            <a:r>
              <a:rPr lang="en-GB" sz="900" i="1" dirty="0"/>
              <a:t>Including Community/NGO/CSO/CO Participation and other stakeholders</a:t>
            </a:r>
          </a:p>
        </p:txBody>
      </p:sp>
      <p:sp>
        <p:nvSpPr>
          <p:cNvPr id="116" name="Rectangle 115">
            <a:extLst>
              <a:ext uri="{FF2B5EF4-FFF2-40B4-BE49-F238E27FC236}">
                <a16:creationId xmlns:a16="http://schemas.microsoft.com/office/drawing/2014/main" id="{90D76281-0A9F-4908-815B-5C8AF10D55B8}"/>
              </a:ext>
            </a:extLst>
          </p:cNvPr>
          <p:cNvSpPr/>
          <p:nvPr/>
        </p:nvSpPr>
        <p:spPr>
          <a:xfrm>
            <a:off x="0" y="5975132"/>
            <a:ext cx="12192000" cy="882868"/>
          </a:xfrm>
          <a:prstGeom prst="rect">
            <a:avLst/>
          </a:prstGeom>
          <a:solidFill>
            <a:srgbClr val="DD5E2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400" b="1" dirty="0">
                <a:solidFill>
                  <a:schemeClr val="bg1"/>
                </a:solidFill>
                <a:latin typeface="Calibri Light" panose="020F0302020204030204"/>
                <a:ea typeface="+mj-ea"/>
                <a:cs typeface="+mj-cs"/>
              </a:rPr>
              <a:t>SCS-SAP Organogram </a:t>
            </a:r>
            <a:endParaRPr lang="en-GB" dirty="0">
              <a:solidFill>
                <a:schemeClr val="bg1"/>
              </a:solidFill>
            </a:endParaRPr>
          </a:p>
        </p:txBody>
      </p:sp>
      <p:sp>
        <p:nvSpPr>
          <p:cNvPr id="73" name="Rectangle 72">
            <a:extLst>
              <a:ext uri="{FF2B5EF4-FFF2-40B4-BE49-F238E27FC236}">
                <a16:creationId xmlns:a16="http://schemas.microsoft.com/office/drawing/2014/main" id="{B19552CF-1752-4F58-8D05-8EF8C1D49F28}"/>
              </a:ext>
            </a:extLst>
          </p:cNvPr>
          <p:cNvSpPr/>
          <p:nvPr/>
        </p:nvSpPr>
        <p:spPr>
          <a:xfrm>
            <a:off x="6490608" y="3467980"/>
            <a:ext cx="4106911" cy="230832"/>
          </a:xfrm>
          <a:prstGeom prst="rect">
            <a:avLst/>
          </a:prstGeom>
        </p:spPr>
        <p:txBody>
          <a:bodyPr wrap="square">
            <a:spAutoFit/>
          </a:bodyPr>
          <a:lstStyle/>
          <a:p>
            <a:r>
              <a:rPr lang="en-GB" sz="900" i="1" dirty="0"/>
              <a:t>NTWG: co-ordinate national scientific and technical activities  </a:t>
            </a:r>
          </a:p>
        </p:txBody>
      </p:sp>
      <p:cxnSp>
        <p:nvCxnSpPr>
          <p:cNvPr id="154" name="Connector: Elbow 153">
            <a:extLst>
              <a:ext uri="{FF2B5EF4-FFF2-40B4-BE49-F238E27FC236}">
                <a16:creationId xmlns:a16="http://schemas.microsoft.com/office/drawing/2014/main" id="{E6C78012-4F02-41C8-8025-1FCEDBAFBD20}"/>
              </a:ext>
            </a:extLst>
          </p:cNvPr>
          <p:cNvCxnSpPr>
            <a:cxnSpLocks/>
            <a:stCxn id="4" idx="2"/>
            <a:endCxn id="6" idx="0"/>
          </p:cNvCxnSpPr>
          <p:nvPr/>
        </p:nvCxnSpPr>
        <p:spPr>
          <a:xfrm rot="5400000">
            <a:off x="2766528" y="1939452"/>
            <a:ext cx="563520" cy="1877759"/>
          </a:xfrm>
          <a:prstGeom prst="bentConnector3">
            <a:avLst>
              <a:gd name="adj1" fmla="val 32327"/>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2" name="Connector: Elbow 201">
            <a:extLst>
              <a:ext uri="{FF2B5EF4-FFF2-40B4-BE49-F238E27FC236}">
                <a16:creationId xmlns:a16="http://schemas.microsoft.com/office/drawing/2014/main" id="{DF272CE4-A7DF-4552-871A-E7F3F32E2527}"/>
              </a:ext>
            </a:extLst>
          </p:cNvPr>
          <p:cNvCxnSpPr>
            <a:cxnSpLocks/>
            <a:stCxn id="71" idx="2"/>
            <a:endCxn id="6" idx="0"/>
          </p:cNvCxnSpPr>
          <p:nvPr/>
        </p:nvCxnSpPr>
        <p:spPr>
          <a:xfrm rot="5400000">
            <a:off x="1460917" y="2018630"/>
            <a:ext cx="1789953" cy="492969"/>
          </a:xfrm>
          <a:prstGeom prst="bentConnector3">
            <a:avLst>
              <a:gd name="adj1" fmla="val 9031"/>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0" name="Connector: Elbow 109">
            <a:extLst>
              <a:ext uri="{FF2B5EF4-FFF2-40B4-BE49-F238E27FC236}">
                <a16:creationId xmlns:a16="http://schemas.microsoft.com/office/drawing/2014/main" id="{26E742BA-D53D-494F-B47A-F9314925E81D}"/>
              </a:ext>
            </a:extLst>
          </p:cNvPr>
          <p:cNvCxnSpPr>
            <a:cxnSpLocks/>
            <a:stCxn id="5" idx="1"/>
            <a:endCxn id="71" idx="3"/>
          </p:cNvCxnSpPr>
          <p:nvPr/>
        </p:nvCxnSpPr>
        <p:spPr>
          <a:xfrm rot="10800000" flipV="1">
            <a:off x="4074307" y="902781"/>
            <a:ext cx="471808" cy="212837"/>
          </a:xfrm>
          <a:prstGeom prst="bentConnector3">
            <a:avLst>
              <a:gd name="adj1" fmla="val 50000"/>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89EA5BA5-4A8F-4E45-9277-897851E434FA}"/>
              </a:ext>
            </a:extLst>
          </p:cNvPr>
          <p:cNvCxnSpPr>
            <a:stCxn id="28" idx="2"/>
            <a:endCxn id="5" idx="0"/>
          </p:cNvCxnSpPr>
          <p:nvPr/>
        </p:nvCxnSpPr>
        <p:spPr>
          <a:xfrm flipH="1">
            <a:off x="5924586" y="532860"/>
            <a:ext cx="6066" cy="24367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7" name="Straight Arrow Connector 116">
            <a:extLst>
              <a:ext uri="{FF2B5EF4-FFF2-40B4-BE49-F238E27FC236}">
                <a16:creationId xmlns:a16="http://schemas.microsoft.com/office/drawing/2014/main" id="{DC9C1B44-341D-4401-80E3-21FC80FB61EB}"/>
              </a:ext>
            </a:extLst>
          </p:cNvPr>
          <p:cNvCxnSpPr>
            <a:cxnSpLocks/>
            <a:stCxn id="74" idx="3"/>
            <a:endCxn id="4" idx="1"/>
          </p:cNvCxnSpPr>
          <p:nvPr/>
        </p:nvCxnSpPr>
        <p:spPr>
          <a:xfrm>
            <a:off x="1911209" y="2081409"/>
            <a:ext cx="424125" cy="702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DF86AB23-2410-46C1-8CD6-E434B812B9A0}"/>
              </a:ext>
            </a:extLst>
          </p:cNvPr>
          <p:cNvCxnSpPr>
            <a:cxnSpLocks/>
          </p:cNvCxnSpPr>
          <p:nvPr/>
        </p:nvCxnSpPr>
        <p:spPr>
          <a:xfrm>
            <a:off x="5661387" y="2107773"/>
            <a:ext cx="424125" cy="702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64B75353-AE0D-4B8D-A84D-FE36B4203B3D}"/>
              </a:ext>
            </a:extLst>
          </p:cNvPr>
          <p:cNvCxnSpPr>
            <a:cxnSpLocks/>
          </p:cNvCxnSpPr>
          <p:nvPr/>
        </p:nvCxnSpPr>
        <p:spPr>
          <a:xfrm>
            <a:off x="5661386" y="3136768"/>
            <a:ext cx="424125" cy="702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6" name="Straight Arrow Connector 125">
            <a:extLst>
              <a:ext uri="{FF2B5EF4-FFF2-40B4-BE49-F238E27FC236}">
                <a16:creationId xmlns:a16="http://schemas.microsoft.com/office/drawing/2014/main" id="{4F18091C-9CF4-4FD3-9057-34F705493F4E}"/>
              </a:ext>
            </a:extLst>
          </p:cNvPr>
          <p:cNvCxnSpPr>
            <a:cxnSpLocks/>
          </p:cNvCxnSpPr>
          <p:nvPr/>
        </p:nvCxnSpPr>
        <p:spPr>
          <a:xfrm>
            <a:off x="5526640" y="4155789"/>
            <a:ext cx="491991" cy="351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8" name="Straight Arrow Connector 127">
            <a:extLst>
              <a:ext uri="{FF2B5EF4-FFF2-40B4-BE49-F238E27FC236}">
                <a16:creationId xmlns:a16="http://schemas.microsoft.com/office/drawing/2014/main" id="{1FA580E7-8B68-441B-8E84-8AEBA726D436}"/>
              </a:ext>
            </a:extLst>
          </p:cNvPr>
          <p:cNvCxnSpPr>
            <a:cxnSpLocks/>
            <a:stCxn id="32" idx="2"/>
          </p:cNvCxnSpPr>
          <p:nvPr/>
        </p:nvCxnSpPr>
        <p:spPr>
          <a:xfrm flipH="1">
            <a:off x="6467619" y="2540172"/>
            <a:ext cx="2100" cy="369397"/>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sp>
        <p:nvSpPr>
          <p:cNvPr id="72" name="Rectangle 71">
            <a:extLst>
              <a:ext uri="{FF2B5EF4-FFF2-40B4-BE49-F238E27FC236}">
                <a16:creationId xmlns:a16="http://schemas.microsoft.com/office/drawing/2014/main" id="{E4C7146C-488D-4FE2-84E4-24CB507D3603}"/>
              </a:ext>
            </a:extLst>
          </p:cNvPr>
          <p:cNvSpPr/>
          <p:nvPr/>
        </p:nvSpPr>
        <p:spPr>
          <a:xfrm>
            <a:off x="6540993" y="2619819"/>
            <a:ext cx="3944974" cy="230832"/>
          </a:xfrm>
          <a:prstGeom prst="rect">
            <a:avLst/>
          </a:prstGeom>
        </p:spPr>
        <p:txBody>
          <a:bodyPr wrap="square">
            <a:spAutoFit/>
          </a:bodyPr>
          <a:lstStyle/>
          <a:p>
            <a:r>
              <a:rPr lang="en-GB" sz="900" i="1" dirty="0"/>
              <a:t>IMC: Overarching responsibility for the execution of national level activities</a:t>
            </a:r>
          </a:p>
        </p:txBody>
      </p:sp>
      <p:cxnSp>
        <p:nvCxnSpPr>
          <p:cNvPr id="134" name="Straight Arrow Connector 133">
            <a:extLst>
              <a:ext uri="{FF2B5EF4-FFF2-40B4-BE49-F238E27FC236}">
                <a16:creationId xmlns:a16="http://schemas.microsoft.com/office/drawing/2014/main" id="{7100470D-02D2-4DA4-B74D-DCD3F2863709}"/>
              </a:ext>
            </a:extLst>
          </p:cNvPr>
          <p:cNvCxnSpPr>
            <a:cxnSpLocks/>
          </p:cNvCxnSpPr>
          <p:nvPr/>
        </p:nvCxnSpPr>
        <p:spPr>
          <a:xfrm flipH="1">
            <a:off x="7231819" y="2556000"/>
            <a:ext cx="6313" cy="338879"/>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137" name="Straight Arrow Connector 136">
            <a:extLst>
              <a:ext uri="{FF2B5EF4-FFF2-40B4-BE49-F238E27FC236}">
                <a16:creationId xmlns:a16="http://schemas.microsoft.com/office/drawing/2014/main" id="{6E948F59-93D4-4CAB-A92E-B872F8E1630E}"/>
              </a:ext>
            </a:extLst>
          </p:cNvPr>
          <p:cNvCxnSpPr>
            <a:cxnSpLocks/>
            <a:stCxn id="55" idx="2"/>
          </p:cNvCxnSpPr>
          <p:nvPr/>
        </p:nvCxnSpPr>
        <p:spPr>
          <a:xfrm flipH="1">
            <a:off x="8003145" y="2540339"/>
            <a:ext cx="1149" cy="369230"/>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138" name="Straight Arrow Connector 137">
            <a:extLst>
              <a:ext uri="{FF2B5EF4-FFF2-40B4-BE49-F238E27FC236}">
                <a16:creationId xmlns:a16="http://schemas.microsoft.com/office/drawing/2014/main" id="{BA2C0DE5-3F6A-480B-A2B6-945CAC474DD5}"/>
              </a:ext>
            </a:extLst>
          </p:cNvPr>
          <p:cNvCxnSpPr>
            <a:cxnSpLocks/>
          </p:cNvCxnSpPr>
          <p:nvPr/>
        </p:nvCxnSpPr>
        <p:spPr>
          <a:xfrm>
            <a:off x="8797971" y="2529631"/>
            <a:ext cx="0" cy="386748"/>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148" name="Straight Arrow Connector 147">
            <a:extLst>
              <a:ext uri="{FF2B5EF4-FFF2-40B4-BE49-F238E27FC236}">
                <a16:creationId xmlns:a16="http://schemas.microsoft.com/office/drawing/2014/main" id="{C4BA05A4-970A-47D1-9F67-F7BB8DD951C6}"/>
              </a:ext>
            </a:extLst>
          </p:cNvPr>
          <p:cNvCxnSpPr>
            <a:cxnSpLocks/>
          </p:cNvCxnSpPr>
          <p:nvPr/>
        </p:nvCxnSpPr>
        <p:spPr>
          <a:xfrm>
            <a:off x="9575547" y="2529631"/>
            <a:ext cx="0" cy="386748"/>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149" name="Straight Arrow Connector 148">
            <a:extLst>
              <a:ext uri="{FF2B5EF4-FFF2-40B4-BE49-F238E27FC236}">
                <a16:creationId xmlns:a16="http://schemas.microsoft.com/office/drawing/2014/main" id="{F296F99D-A3DC-4731-8F06-678F3CEF7958}"/>
              </a:ext>
            </a:extLst>
          </p:cNvPr>
          <p:cNvCxnSpPr>
            <a:cxnSpLocks/>
          </p:cNvCxnSpPr>
          <p:nvPr/>
        </p:nvCxnSpPr>
        <p:spPr>
          <a:xfrm>
            <a:off x="10366634" y="2522821"/>
            <a:ext cx="0" cy="386748"/>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150" name="Straight Arrow Connector 149">
            <a:extLst>
              <a:ext uri="{FF2B5EF4-FFF2-40B4-BE49-F238E27FC236}">
                <a16:creationId xmlns:a16="http://schemas.microsoft.com/office/drawing/2014/main" id="{C19D7085-ABCA-48DB-9EDA-9BA400F6711D}"/>
              </a:ext>
            </a:extLst>
          </p:cNvPr>
          <p:cNvCxnSpPr>
            <a:cxnSpLocks/>
          </p:cNvCxnSpPr>
          <p:nvPr/>
        </p:nvCxnSpPr>
        <p:spPr>
          <a:xfrm>
            <a:off x="6490608" y="3378023"/>
            <a:ext cx="0" cy="406160"/>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152" name="Straight Arrow Connector 151">
            <a:extLst>
              <a:ext uri="{FF2B5EF4-FFF2-40B4-BE49-F238E27FC236}">
                <a16:creationId xmlns:a16="http://schemas.microsoft.com/office/drawing/2014/main" id="{44918AAD-BF16-49BB-8A40-ECCFDD22BB0F}"/>
              </a:ext>
            </a:extLst>
          </p:cNvPr>
          <p:cNvCxnSpPr>
            <a:cxnSpLocks/>
          </p:cNvCxnSpPr>
          <p:nvPr/>
        </p:nvCxnSpPr>
        <p:spPr>
          <a:xfrm>
            <a:off x="7231819" y="3386705"/>
            <a:ext cx="0" cy="406160"/>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153" name="Straight Arrow Connector 152">
            <a:extLst>
              <a:ext uri="{FF2B5EF4-FFF2-40B4-BE49-F238E27FC236}">
                <a16:creationId xmlns:a16="http://schemas.microsoft.com/office/drawing/2014/main" id="{1E26AB86-6BDA-4481-94CA-722D40970685}"/>
              </a:ext>
            </a:extLst>
          </p:cNvPr>
          <p:cNvCxnSpPr>
            <a:cxnSpLocks/>
          </p:cNvCxnSpPr>
          <p:nvPr/>
        </p:nvCxnSpPr>
        <p:spPr>
          <a:xfrm>
            <a:off x="8040008" y="3386705"/>
            <a:ext cx="0" cy="406160"/>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155" name="Straight Arrow Connector 154">
            <a:extLst>
              <a:ext uri="{FF2B5EF4-FFF2-40B4-BE49-F238E27FC236}">
                <a16:creationId xmlns:a16="http://schemas.microsoft.com/office/drawing/2014/main" id="{5C5FC85E-3246-4435-B34B-E6E1861AACC1}"/>
              </a:ext>
            </a:extLst>
          </p:cNvPr>
          <p:cNvCxnSpPr>
            <a:cxnSpLocks/>
          </p:cNvCxnSpPr>
          <p:nvPr/>
        </p:nvCxnSpPr>
        <p:spPr>
          <a:xfrm>
            <a:off x="8783614" y="3386705"/>
            <a:ext cx="0" cy="406160"/>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156" name="Straight Arrow Connector 155">
            <a:extLst>
              <a:ext uri="{FF2B5EF4-FFF2-40B4-BE49-F238E27FC236}">
                <a16:creationId xmlns:a16="http://schemas.microsoft.com/office/drawing/2014/main" id="{16630D6C-2294-4B24-9601-FF7FFA8C371A}"/>
              </a:ext>
            </a:extLst>
          </p:cNvPr>
          <p:cNvCxnSpPr>
            <a:cxnSpLocks/>
          </p:cNvCxnSpPr>
          <p:nvPr/>
        </p:nvCxnSpPr>
        <p:spPr>
          <a:xfrm>
            <a:off x="9584307" y="3398033"/>
            <a:ext cx="0" cy="406160"/>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157" name="Straight Arrow Connector 156">
            <a:extLst>
              <a:ext uri="{FF2B5EF4-FFF2-40B4-BE49-F238E27FC236}">
                <a16:creationId xmlns:a16="http://schemas.microsoft.com/office/drawing/2014/main" id="{74D54CFF-BC70-44BE-953D-67BDC80C7A75}"/>
              </a:ext>
            </a:extLst>
          </p:cNvPr>
          <p:cNvCxnSpPr>
            <a:cxnSpLocks/>
          </p:cNvCxnSpPr>
          <p:nvPr/>
        </p:nvCxnSpPr>
        <p:spPr>
          <a:xfrm>
            <a:off x="10348229" y="3401969"/>
            <a:ext cx="0" cy="406160"/>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158" name="Straight Arrow Connector 157">
            <a:extLst>
              <a:ext uri="{FF2B5EF4-FFF2-40B4-BE49-F238E27FC236}">
                <a16:creationId xmlns:a16="http://schemas.microsoft.com/office/drawing/2014/main" id="{3D9EA88F-6367-48BA-999D-BC9614049B4D}"/>
              </a:ext>
            </a:extLst>
          </p:cNvPr>
          <p:cNvCxnSpPr>
            <a:cxnSpLocks/>
            <a:endCxn id="84" idx="0"/>
          </p:cNvCxnSpPr>
          <p:nvPr/>
        </p:nvCxnSpPr>
        <p:spPr>
          <a:xfrm flipH="1">
            <a:off x="6460846" y="4082620"/>
            <a:ext cx="3950" cy="315134"/>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168" name="Straight Arrow Connector 167">
            <a:extLst>
              <a:ext uri="{FF2B5EF4-FFF2-40B4-BE49-F238E27FC236}">
                <a16:creationId xmlns:a16="http://schemas.microsoft.com/office/drawing/2014/main" id="{9A66ACD3-04A0-4870-8B73-740A7C11D9EE}"/>
              </a:ext>
            </a:extLst>
          </p:cNvPr>
          <p:cNvCxnSpPr>
            <a:cxnSpLocks/>
          </p:cNvCxnSpPr>
          <p:nvPr/>
        </p:nvCxnSpPr>
        <p:spPr>
          <a:xfrm flipH="1">
            <a:off x="7203257" y="4099633"/>
            <a:ext cx="3950" cy="315134"/>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169" name="Straight Arrow Connector 168">
            <a:extLst>
              <a:ext uri="{FF2B5EF4-FFF2-40B4-BE49-F238E27FC236}">
                <a16:creationId xmlns:a16="http://schemas.microsoft.com/office/drawing/2014/main" id="{0341A794-D109-4C92-B960-65BE33B6EEC6}"/>
              </a:ext>
            </a:extLst>
          </p:cNvPr>
          <p:cNvCxnSpPr>
            <a:cxnSpLocks/>
          </p:cNvCxnSpPr>
          <p:nvPr/>
        </p:nvCxnSpPr>
        <p:spPr>
          <a:xfrm flipH="1">
            <a:off x="8001170" y="4094841"/>
            <a:ext cx="3950" cy="315134"/>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170" name="Straight Arrow Connector 169">
            <a:extLst>
              <a:ext uri="{FF2B5EF4-FFF2-40B4-BE49-F238E27FC236}">
                <a16:creationId xmlns:a16="http://schemas.microsoft.com/office/drawing/2014/main" id="{DAECC4E1-7481-4C56-92B9-3FC45F15348A}"/>
              </a:ext>
            </a:extLst>
          </p:cNvPr>
          <p:cNvCxnSpPr>
            <a:cxnSpLocks/>
          </p:cNvCxnSpPr>
          <p:nvPr/>
        </p:nvCxnSpPr>
        <p:spPr>
          <a:xfrm flipH="1">
            <a:off x="8797954" y="4099633"/>
            <a:ext cx="3950" cy="315134"/>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171" name="Straight Arrow Connector 170">
            <a:extLst>
              <a:ext uri="{FF2B5EF4-FFF2-40B4-BE49-F238E27FC236}">
                <a16:creationId xmlns:a16="http://schemas.microsoft.com/office/drawing/2014/main" id="{D5D7350D-5FAE-4963-8DA3-846B6FB48046}"/>
              </a:ext>
            </a:extLst>
          </p:cNvPr>
          <p:cNvCxnSpPr>
            <a:cxnSpLocks/>
          </p:cNvCxnSpPr>
          <p:nvPr/>
        </p:nvCxnSpPr>
        <p:spPr>
          <a:xfrm flipH="1">
            <a:off x="9585147" y="4112845"/>
            <a:ext cx="3950" cy="315134"/>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cxnSp>
        <p:nvCxnSpPr>
          <p:cNvPr id="172" name="Straight Arrow Connector 171">
            <a:extLst>
              <a:ext uri="{FF2B5EF4-FFF2-40B4-BE49-F238E27FC236}">
                <a16:creationId xmlns:a16="http://schemas.microsoft.com/office/drawing/2014/main" id="{A2C8DE5F-A49B-44E9-B26A-F16B97BFE736}"/>
              </a:ext>
            </a:extLst>
          </p:cNvPr>
          <p:cNvCxnSpPr>
            <a:cxnSpLocks/>
          </p:cNvCxnSpPr>
          <p:nvPr/>
        </p:nvCxnSpPr>
        <p:spPr>
          <a:xfrm flipH="1">
            <a:off x="10356460" y="4107325"/>
            <a:ext cx="3950" cy="315134"/>
          </a:xfrm>
          <a:prstGeom prst="straightConnector1">
            <a:avLst/>
          </a:prstGeom>
          <a:ln w="6350">
            <a:prstDash val="sysDash"/>
            <a:headEnd type="arrow"/>
            <a:tailEnd type="arrow"/>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443079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2F19783-4898-4D78-91C2-7A70F72BB911}"/>
              </a:ext>
            </a:extLst>
          </p:cNvPr>
          <p:cNvSpPr/>
          <p:nvPr/>
        </p:nvSpPr>
        <p:spPr>
          <a:xfrm>
            <a:off x="484464" y="324245"/>
            <a:ext cx="3933530" cy="5115190"/>
          </a:xfrm>
          <a:prstGeom prst="rect">
            <a:avLst/>
          </a:prstGeom>
          <a:noFill/>
          <a:ln w="28575">
            <a:solidFill>
              <a:srgbClr val="00B0F0"/>
            </a:solidFill>
          </a:ln>
        </p:spPr>
        <p:txBody>
          <a:bodyPr wrap="square">
            <a:noAutofit/>
          </a:bodyPr>
          <a:lstStyle/>
          <a:p>
            <a:pPr algn="ctr"/>
            <a:r>
              <a:rPr lang="en-GB" sz="1100" b="1" u="sng" dirty="0"/>
              <a:t>National Inter-Ministry Committee (IMC)</a:t>
            </a:r>
            <a:endParaRPr lang="en-US" sz="1100" dirty="0"/>
          </a:p>
          <a:p>
            <a:endParaRPr lang="en-GB" sz="1000" dirty="0"/>
          </a:p>
          <a:p>
            <a:pPr marL="228600" indent="-228600">
              <a:buFont typeface="+mj-lt"/>
              <a:buAutoNum type="arabicPeriod"/>
            </a:pPr>
            <a:endParaRPr lang="en-GB" sz="800" dirty="0"/>
          </a:p>
          <a:p>
            <a:pPr marL="228600" indent="-228600">
              <a:buFont typeface="+mj-lt"/>
              <a:buAutoNum type="arabicPeriod"/>
            </a:pPr>
            <a:r>
              <a:rPr lang="en-GB" sz="800" dirty="0"/>
              <a:t>Assume overarching responsibility for the execution of national level activities</a:t>
            </a:r>
          </a:p>
          <a:p>
            <a:pPr marL="228600" indent="-228600">
              <a:buFont typeface="+mj-lt"/>
              <a:buAutoNum type="arabicPeriod"/>
            </a:pPr>
            <a:r>
              <a:rPr lang="en-GB" sz="800" dirty="0"/>
              <a:t>Receive, review, and approve reports from the National Technical Working Groups and National Committees for mangroves, coral reefs, seagrass, wetlands, land-based pollution, and economic valuation regarding the outputs and outcomes of efforts to achieve Strategic Action Programme targets;</a:t>
            </a:r>
          </a:p>
          <a:p>
            <a:pPr marL="228600" indent="-228600">
              <a:buFont typeface="+mj-lt"/>
              <a:buAutoNum type="arabicPeriod"/>
            </a:pPr>
            <a:r>
              <a:rPr lang="en-GB" sz="800" dirty="0"/>
              <a:t>Meet on a </a:t>
            </a:r>
            <a:r>
              <a:rPr lang="en-GB" sz="800" b="1" dirty="0"/>
              <a:t>biannual basis </a:t>
            </a:r>
            <a:r>
              <a:rPr lang="en-GB" sz="800" dirty="0"/>
              <a:t>during the operational phase of the project to guide the timely execution of project activities, particularly activities at the site level, and to consider, amend and endorse quarterly work-plans, narrative progress and financial reports for submission to the regional SCS-SAP Implementation Unit;</a:t>
            </a:r>
          </a:p>
          <a:p>
            <a:pPr marL="228600" indent="-228600">
              <a:buFont typeface="+mj-lt"/>
              <a:buAutoNum type="arabicPeriod"/>
            </a:pPr>
            <a:r>
              <a:rPr lang="en-GB" sz="800" dirty="0"/>
              <a:t>Provide direction and strategic guidance to the National Technical Working Group and National Committees for mangroves, coral reefs, seagrass, wetlands, land-based pollution, and economic on the national and local reforms to achieve SAP targets and mainstream best practices in to natural resource and environmental management of the South China National Committee and Gulf of Thailand marine basin;</a:t>
            </a:r>
          </a:p>
          <a:p>
            <a:pPr marL="228600" indent="-228600">
              <a:buFont typeface="+mj-lt"/>
              <a:buAutoNum type="arabicPeriod"/>
            </a:pPr>
            <a:r>
              <a:rPr lang="en-GB" sz="800" dirty="0"/>
              <a:t>Review planned and ongoing coastal and marine environment projects being operated along the South China National Committee and Gulf of Thailand coast with the aim of minimising duplication of efforts, and to identify opportunities for cooperation and the sharing of examples of best practices in reversing environmental degradation trends;</a:t>
            </a:r>
          </a:p>
          <a:p>
            <a:pPr marL="228600" indent="-228600">
              <a:buFont typeface="+mj-lt"/>
              <a:buAutoNum type="arabicPeriod"/>
            </a:pPr>
            <a:r>
              <a:rPr lang="en-GB" sz="800" dirty="0"/>
              <a:t>Assess stakeholder involvement in national level execution of the SCS SAP Implementation project and take action where necessary to ensure appropriate levels of government, civil society and community organisation, environmental NGOs, Women’s groups, and private sector engagement in project activities.</a:t>
            </a:r>
          </a:p>
          <a:p>
            <a:pPr marL="228600" indent="-228600">
              <a:buFont typeface="+mj-lt"/>
              <a:buAutoNum type="arabicPeriod"/>
            </a:pPr>
            <a:r>
              <a:rPr lang="en-GB" sz="800" dirty="0"/>
              <a:t>Ensure compatibility between site-based activities of the SCS SAP Implementation project and other National, provincial and municipal activities in coastal and marine environmental management;</a:t>
            </a:r>
          </a:p>
          <a:p>
            <a:pPr marL="228600" indent="-228600">
              <a:buFont typeface="+mj-lt"/>
              <a:buAutoNum type="arabicPeriod"/>
            </a:pPr>
            <a:r>
              <a:rPr lang="en-GB" sz="800" dirty="0"/>
              <a:t>Approve annual progress reports for transmission to the COB National Committee Intergovernmental Meetings, UNEP and the GEF Secretariat; </a:t>
            </a:r>
          </a:p>
          <a:p>
            <a:pPr marL="228600" indent="-228600">
              <a:buFont typeface="+mj-lt"/>
              <a:buAutoNum type="arabicPeriod"/>
            </a:pPr>
            <a:r>
              <a:rPr lang="en-GB" sz="800" dirty="0"/>
              <a:t>Assist the National Committees for mangroves, coral reefs, seagrass, wetlands, land-based pollution, and economic valuation in securing co-financing committed to the project and in leveraging additional funding that may be required from time to time.</a:t>
            </a:r>
          </a:p>
          <a:p>
            <a:pPr marL="228600" indent="-228600">
              <a:buFont typeface="+mj-lt"/>
              <a:buAutoNum type="arabicPeriod"/>
            </a:pPr>
            <a:r>
              <a:rPr lang="en-GB" sz="800" dirty="0"/>
              <a:t>Agree at their first meeting: </a:t>
            </a:r>
          </a:p>
          <a:p>
            <a:r>
              <a:rPr lang="en-GB" sz="800" dirty="0"/>
              <a:t>a) the membership, meeting arrangements, and terms of reference of the committee; and </a:t>
            </a:r>
          </a:p>
          <a:p>
            <a:r>
              <a:rPr lang="en-GB" sz="800" dirty="0"/>
              <a:t>b) such standing orders and manner of conducting business as may be considered necessary by the committee.</a:t>
            </a:r>
          </a:p>
          <a:p>
            <a:endParaRPr lang="en-GB" sz="800" dirty="0"/>
          </a:p>
        </p:txBody>
      </p:sp>
      <p:sp>
        <p:nvSpPr>
          <p:cNvPr id="6" name="Rectangle 5">
            <a:extLst>
              <a:ext uri="{FF2B5EF4-FFF2-40B4-BE49-F238E27FC236}">
                <a16:creationId xmlns:a16="http://schemas.microsoft.com/office/drawing/2014/main" id="{04391329-5052-4ECC-83F2-96A13BF1084C}"/>
              </a:ext>
            </a:extLst>
          </p:cNvPr>
          <p:cNvSpPr/>
          <p:nvPr/>
        </p:nvSpPr>
        <p:spPr>
          <a:xfrm>
            <a:off x="0" y="5975132"/>
            <a:ext cx="12192000" cy="882868"/>
          </a:xfrm>
          <a:prstGeom prst="rect">
            <a:avLst/>
          </a:prstGeom>
          <a:solidFill>
            <a:srgbClr val="268D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400" b="1" dirty="0">
                <a:solidFill>
                  <a:schemeClr val="bg1"/>
                </a:solidFill>
                <a:latin typeface="Calibri Light" panose="020F0302020204030204"/>
                <a:ea typeface="+mj-ea"/>
                <a:cs typeface="+mj-cs"/>
              </a:rPr>
              <a:t>National Level – Inter-Ministry Committee (IMC)</a:t>
            </a:r>
          </a:p>
        </p:txBody>
      </p:sp>
      <p:sp>
        <p:nvSpPr>
          <p:cNvPr id="7" name="TextBox 6">
            <a:extLst>
              <a:ext uri="{FF2B5EF4-FFF2-40B4-BE49-F238E27FC236}">
                <a16:creationId xmlns:a16="http://schemas.microsoft.com/office/drawing/2014/main" id="{125B6E8A-00BD-401D-9193-4F1EA49CCA53}"/>
              </a:ext>
            </a:extLst>
          </p:cNvPr>
          <p:cNvSpPr txBox="1"/>
          <p:nvPr/>
        </p:nvSpPr>
        <p:spPr>
          <a:xfrm>
            <a:off x="4814210" y="1002102"/>
            <a:ext cx="956499" cy="543668"/>
          </a:xfrm>
          <a:prstGeom prst="rect">
            <a:avLst/>
          </a:prstGeom>
          <a:solidFill>
            <a:srgbClr val="00B0F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Chairperson </a:t>
            </a:r>
          </a:p>
          <a:p>
            <a:pPr algn="ctr"/>
            <a:r>
              <a:rPr lang="en-GB" sz="750" dirty="0"/>
              <a:t>Ministry of Environment</a:t>
            </a:r>
          </a:p>
        </p:txBody>
      </p:sp>
      <p:sp>
        <p:nvSpPr>
          <p:cNvPr id="10" name="TextBox 9">
            <a:extLst>
              <a:ext uri="{FF2B5EF4-FFF2-40B4-BE49-F238E27FC236}">
                <a16:creationId xmlns:a16="http://schemas.microsoft.com/office/drawing/2014/main" id="{6FFC6120-7B49-4105-8719-87C0DF9E3456}"/>
              </a:ext>
            </a:extLst>
          </p:cNvPr>
          <p:cNvSpPr txBox="1"/>
          <p:nvPr/>
        </p:nvSpPr>
        <p:spPr>
          <a:xfrm>
            <a:off x="5897822" y="995920"/>
            <a:ext cx="956499" cy="543668"/>
          </a:xfrm>
          <a:prstGeom prst="rect">
            <a:avLst/>
          </a:prstGeom>
          <a:solidFill>
            <a:srgbClr val="00B0F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Chairperson</a:t>
            </a:r>
          </a:p>
          <a:p>
            <a:pPr algn="ctr"/>
            <a:r>
              <a:rPr lang="en-GB" sz="750" dirty="0"/>
              <a:t>Ministry of Ecology and Environment</a:t>
            </a:r>
          </a:p>
        </p:txBody>
      </p:sp>
      <p:sp>
        <p:nvSpPr>
          <p:cNvPr id="11" name="TextBox 10">
            <a:extLst>
              <a:ext uri="{FF2B5EF4-FFF2-40B4-BE49-F238E27FC236}">
                <a16:creationId xmlns:a16="http://schemas.microsoft.com/office/drawing/2014/main" id="{30392752-9833-4F74-87F1-9E7703345C63}"/>
              </a:ext>
            </a:extLst>
          </p:cNvPr>
          <p:cNvSpPr txBox="1"/>
          <p:nvPr/>
        </p:nvSpPr>
        <p:spPr>
          <a:xfrm>
            <a:off x="6981434" y="995920"/>
            <a:ext cx="956499" cy="543668"/>
          </a:xfrm>
          <a:prstGeom prst="rect">
            <a:avLst/>
          </a:prstGeom>
          <a:solidFill>
            <a:srgbClr val="00B0F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Chairperson Ministry of Environment and Forestry</a:t>
            </a:r>
          </a:p>
        </p:txBody>
      </p:sp>
      <p:sp>
        <p:nvSpPr>
          <p:cNvPr id="12" name="TextBox 11">
            <a:extLst>
              <a:ext uri="{FF2B5EF4-FFF2-40B4-BE49-F238E27FC236}">
                <a16:creationId xmlns:a16="http://schemas.microsoft.com/office/drawing/2014/main" id="{33DBD71A-EC45-451E-8A43-B850A16A8544}"/>
              </a:ext>
            </a:extLst>
          </p:cNvPr>
          <p:cNvSpPr txBox="1"/>
          <p:nvPr/>
        </p:nvSpPr>
        <p:spPr>
          <a:xfrm>
            <a:off x="8065046" y="994332"/>
            <a:ext cx="956499" cy="543668"/>
          </a:xfrm>
          <a:prstGeom prst="rect">
            <a:avLst/>
          </a:prstGeom>
          <a:solidFill>
            <a:srgbClr val="00B0F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Chairperson Department of Environment and Natural Resources</a:t>
            </a:r>
          </a:p>
        </p:txBody>
      </p:sp>
      <p:sp>
        <p:nvSpPr>
          <p:cNvPr id="13" name="TextBox 12">
            <a:extLst>
              <a:ext uri="{FF2B5EF4-FFF2-40B4-BE49-F238E27FC236}">
                <a16:creationId xmlns:a16="http://schemas.microsoft.com/office/drawing/2014/main" id="{7A9D2044-9B56-4037-8201-EC775097DC8B}"/>
              </a:ext>
            </a:extLst>
          </p:cNvPr>
          <p:cNvSpPr txBox="1"/>
          <p:nvPr/>
        </p:nvSpPr>
        <p:spPr>
          <a:xfrm>
            <a:off x="9148658" y="995920"/>
            <a:ext cx="956499" cy="543668"/>
          </a:xfrm>
          <a:prstGeom prst="rect">
            <a:avLst/>
          </a:prstGeom>
          <a:solidFill>
            <a:srgbClr val="00B0F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Chairperson Ministry of Natural Resources and Environment</a:t>
            </a:r>
          </a:p>
        </p:txBody>
      </p:sp>
      <p:sp>
        <p:nvSpPr>
          <p:cNvPr id="14" name="TextBox 13">
            <a:extLst>
              <a:ext uri="{FF2B5EF4-FFF2-40B4-BE49-F238E27FC236}">
                <a16:creationId xmlns:a16="http://schemas.microsoft.com/office/drawing/2014/main" id="{6189FFC7-981A-4386-B5CF-F5F978F85E7A}"/>
              </a:ext>
            </a:extLst>
          </p:cNvPr>
          <p:cNvSpPr txBox="1"/>
          <p:nvPr/>
        </p:nvSpPr>
        <p:spPr>
          <a:xfrm>
            <a:off x="10232270" y="994332"/>
            <a:ext cx="956499" cy="543668"/>
          </a:xfrm>
          <a:prstGeom prst="rect">
            <a:avLst/>
          </a:prstGeom>
          <a:solidFill>
            <a:srgbClr val="00B0F0"/>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Chairperson </a:t>
            </a:r>
          </a:p>
          <a:p>
            <a:pPr algn="ctr"/>
            <a:r>
              <a:rPr lang="en-GB" sz="750" dirty="0"/>
              <a:t>Ministry of Environment and Natural Resources</a:t>
            </a:r>
          </a:p>
        </p:txBody>
      </p:sp>
      <p:sp>
        <p:nvSpPr>
          <p:cNvPr id="15" name="TextBox 14">
            <a:extLst>
              <a:ext uri="{FF2B5EF4-FFF2-40B4-BE49-F238E27FC236}">
                <a16:creationId xmlns:a16="http://schemas.microsoft.com/office/drawing/2014/main" id="{2151021B-F6D5-445F-8A3A-8882DB76DFD2}"/>
              </a:ext>
            </a:extLst>
          </p:cNvPr>
          <p:cNvSpPr txBox="1"/>
          <p:nvPr/>
        </p:nvSpPr>
        <p:spPr>
          <a:xfrm>
            <a:off x="4806770" y="524385"/>
            <a:ext cx="956499" cy="352727"/>
          </a:xfrm>
          <a:prstGeom prst="rect">
            <a:avLst/>
          </a:prstGeom>
          <a:noFill/>
          <a:ln w="19050">
            <a:solidFill>
              <a:srgbClr val="00B0F0"/>
            </a:solid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sz="750" b="1" i="1"/>
            </a:lvl1pPr>
          </a:lstStyle>
          <a:p>
            <a:r>
              <a:rPr lang="en-GB" dirty="0"/>
              <a:t>Cambodia IMC</a:t>
            </a:r>
          </a:p>
        </p:txBody>
      </p:sp>
      <p:sp>
        <p:nvSpPr>
          <p:cNvPr id="16" name="TextBox 15">
            <a:extLst>
              <a:ext uri="{FF2B5EF4-FFF2-40B4-BE49-F238E27FC236}">
                <a16:creationId xmlns:a16="http://schemas.microsoft.com/office/drawing/2014/main" id="{A5FE82D2-89A4-49BB-BBD6-B03E58644A3D}"/>
              </a:ext>
            </a:extLst>
          </p:cNvPr>
          <p:cNvSpPr txBox="1"/>
          <p:nvPr/>
        </p:nvSpPr>
        <p:spPr>
          <a:xfrm>
            <a:off x="5911665" y="525779"/>
            <a:ext cx="956499" cy="338969"/>
          </a:xfrm>
          <a:prstGeom prst="rect">
            <a:avLst/>
          </a:prstGeom>
          <a:noFill/>
          <a:ln w="19050">
            <a:solidFill>
              <a:srgbClr val="00B0F0"/>
            </a:solid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China IMC</a:t>
            </a:r>
          </a:p>
        </p:txBody>
      </p:sp>
      <p:sp>
        <p:nvSpPr>
          <p:cNvPr id="17" name="TextBox 16">
            <a:extLst>
              <a:ext uri="{FF2B5EF4-FFF2-40B4-BE49-F238E27FC236}">
                <a16:creationId xmlns:a16="http://schemas.microsoft.com/office/drawing/2014/main" id="{9B58A4B2-33F2-45DC-99D3-710E682F518E}"/>
              </a:ext>
            </a:extLst>
          </p:cNvPr>
          <p:cNvSpPr txBox="1"/>
          <p:nvPr/>
        </p:nvSpPr>
        <p:spPr>
          <a:xfrm>
            <a:off x="6988355" y="531771"/>
            <a:ext cx="956499" cy="346857"/>
          </a:xfrm>
          <a:prstGeom prst="rect">
            <a:avLst/>
          </a:prstGeom>
          <a:noFill/>
          <a:ln w="19050">
            <a:solidFill>
              <a:srgbClr val="00B0F0"/>
            </a:solid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Indonesia IMC</a:t>
            </a:r>
          </a:p>
        </p:txBody>
      </p:sp>
      <p:sp>
        <p:nvSpPr>
          <p:cNvPr id="18" name="TextBox 17">
            <a:extLst>
              <a:ext uri="{FF2B5EF4-FFF2-40B4-BE49-F238E27FC236}">
                <a16:creationId xmlns:a16="http://schemas.microsoft.com/office/drawing/2014/main" id="{A02419A7-42F0-4AA6-BC15-DC22B61D6CC6}"/>
              </a:ext>
            </a:extLst>
          </p:cNvPr>
          <p:cNvSpPr txBox="1"/>
          <p:nvPr/>
        </p:nvSpPr>
        <p:spPr>
          <a:xfrm>
            <a:off x="8065045" y="521055"/>
            <a:ext cx="956499" cy="346857"/>
          </a:xfrm>
          <a:prstGeom prst="rect">
            <a:avLst/>
          </a:prstGeom>
          <a:noFill/>
          <a:ln w="19050">
            <a:solidFill>
              <a:srgbClr val="00B0F0"/>
            </a:solid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Philippines IMC</a:t>
            </a:r>
          </a:p>
        </p:txBody>
      </p:sp>
      <p:sp>
        <p:nvSpPr>
          <p:cNvPr id="19" name="TextBox 18">
            <a:extLst>
              <a:ext uri="{FF2B5EF4-FFF2-40B4-BE49-F238E27FC236}">
                <a16:creationId xmlns:a16="http://schemas.microsoft.com/office/drawing/2014/main" id="{55332624-E7BC-4C60-8BAD-72EFA2B8FA7D}"/>
              </a:ext>
            </a:extLst>
          </p:cNvPr>
          <p:cNvSpPr txBox="1"/>
          <p:nvPr/>
        </p:nvSpPr>
        <p:spPr>
          <a:xfrm>
            <a:off x="9162500" y="521055"/>
            <a:ext cx="956499" cy="346857"/>
          </a:xfrm>
          <a:prstGeom prst="rect">
            <a:avLst/>
          </a:prstGeom>
          <a:noFill/>
          <a:ln w="19050">
            <a:solidFill>
              <a:srgbClr val="00B0F0"/>
            </a:solid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Thailand IMC</a:t>
            </a:r>
          </a:p>
        </p:txBody>
      </p:sp>
      <p:sp>
        <p:nvSpPr>
          <p:cNvPr id="20" name="TextBox 19">
            <a:extLst>
              <a:ext uri="{FF2B5EF4-FFF2-40B4-BE49-F238E27FC236}">
                <a16:creationId xmlns:a16="http://schemas.microsoft.com/office/drawing/2014/main" id="{27DEEEBF-4FB6-498C-947C-4DF0B1B0D4A3}"/>
              </a:ext>
            </a:extLst>
          </p:cNvPr>
          <p:cNvSpPr txBox="1"/>
          <p:nvPr/>
        </p:nvSpPr>
        <p:spPr>
          <a:xfrm>
            <a:off x="10239190" y="530255"/>
            <a:ext cx="956499" cy="346857"/>
          </a:xfrm>
          <a:prstGeom prst="rect">
            <a:avLst/>
          </a:prstGeom>
          <a:noFill/>
          <a:ln w="19050">
            <a:solidFill>
              <a:srgbClr val="00B0F0"/>
            </a:solid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Vietnam IMC</a:t>
            </a:r>
          </a:p>
        </p:txBody>
      </p:sp>
      <p:sp>
        <p:nvSpPr>
          <p:cNvPr id="24" name="TextBox 23">
            <a:extLst>
              <a:ext uri="{FF2B5EF4-FFF2-40B4-BE49-F238E27FC236}">
                <a16:creationId xmlns:a16="http://schemas.microsoft.com/office/drawing/2014/main" id="{03EF99FC-08B9-415F-9C86-E41C1B166638}"/>
              </a:ext>
            </a:extLst>
          </p:cNvPr>
          <p:cNvSpPr txBox="1"/>
          <p:nvPr/>
        </p:nvSpPr>
        <p:spPr>
          <a:xfrm>
            <a:off x="4806770" y="1670759"/>
            <a:ext cx="956499" cy="3768675"/>
          </a:xfrm>
          <a:prstGeom prst="rect">
            <a:avLst/>
          </a:prstGeom>
          <a:solidFill>
            <a:srgbClr val="00B0F0">
              <a:alpha val="46000"/>
            </a:srgb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Other Ministries' </a:t>
            </a:r>
          </a:p>
          <a:p>
            <a:pPr algn="ctr"/>
            <a:endParaRPr lang="en-GB" sz="750" dirty="0"/>
          </a:p>
          <a:p>
            <a:pPr algn="ctr"/>
            <a:r>
              <a:rPr lang="en-GB" sz="750" dirty="0"/>
              <a:t>Membership will be discussed and agreed at the first IMC meeting</a:t>
            </a:r>
          </a:p>
        </p:txBody>
      </p:sp>
      <p:sp>
        <p:nvSpPr>
          <p:cNvPr id="22" name="TextBox 21">
            <a:extLst>
              <a:ext uri="{FF2B5EF4-FFF2-40B4-BE49-F238E27FC236}">
                <a16:creationId xmlns:a16="http://schemas.microsoft.com/office/drawing/2014/main" id="{BF1A425F-AE69-4897-A0C7-5DB7746B98B1}"/>
              </a:ext>
            </a:extLst>
          </p:cNvPr>
          <p:cNvSpPr txBox="1"/>
          <p:nvPr/>
        </p:nvSpPr>
        <p:spPr>
          <a:xfrm>
            <a:off x="5891619" y="1670758"/>
            <a:ext cx="956499" cy="3768675"/>
          </a:xfrm>
          <a:prstGeom prst="rect">
            <a:avLst/>
          </a:prstGeom>
          <a:solidFill>
            <a:srgbClr val="00B0F0">
              <a:alpha val="46000"/>
            </a:srgb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Other Ministries' </a:t>
            </a:r>
          </a:p>
          <a:p>
            <a:pPr algn="ctr"/>
            <a:endParaRPr lang="en-GB" sz="750" dirty="0"/>
          </a:p>
          <a:p>
            <a:pPr algn="ctr"/>
            <a:r>
              <a:rPr lang="en-GB" sz="750" dirty="0"/>
              <a:t>Membership will be discussed and agreed at the first IMC meeting</a:t>
            </a:r>
          </a:p>
        </p:txBody>
      </p:sp>
      <p:sp>
        <p:nvSpPr>
          <p:cNvPr id="23" name="TextBox 22">
            <a:extLst>
              <a:ext uri="{FF2B5EF4-FFF2-40B4-BE49-F238E27FC236}">
                <a16:creationId xmlns:a16="http://schemas.microsoft.com/office/drawing/2014/main" id="{AF60160E-7231-450D-9F04-05619BD596CD}"/>
              </a:ext>
            </a:extLst>
          </p:cNvPr>
          <p:cNvSpPr txBox="1"/>
          <p:nvPr/>
        </p:nvSpPr>
        <p:spPr>
          <a:xfrm>
            <a:off x="6966657" y="1670757"/>
            <a:ext cx="956499" cy="3768675"/>
          </a:xfrm>
          <a:prstGeom prst="rect">
            <a:avLst/>
          </a:prstGeom>
          <a:solidFill>
            <a:srgbClr val="00B0F0">
              <a:alpha val="46000"/>
            </a:srgb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Other Ministries' </a:t>
            </a:r>
          </a:p>
          <a:p>
            <a:pPr algn="ctr"/>
            <a:endParaRPr lang="en-GB" sz="750" dirty="0"/>
          </a:p>
          <a:p>
            <a:pPr algn="ctr"/>
            <a:r>
              <a:rPr lang="en-GB" sz="750" dirty="0"/>
              <a:t>Membership will be discussed and agreed at the first IMC meeting</a:t>
            </a:r>
          </a:p>
        </p:txBody>
      </p:sp>
      <p:sp>
        <p:nvSpPr>
          <p:cNvPr id="30" name="TextBox 29">
            <a:extLst>
              <a:ext uri="{FF2B5EF4-FFF2-40B4-BE49-F238E27FC236}">
                <a16:creationId xmlns:a16="http://schemas.microsoft.com/office/drawing/2014/main" id="{A0950415-D17E-4DBD-9EA6-F9E6195B9B55}"/>
              </a:ext>
            </a:extLst>
          </p:cNvPr>
          <p:cNvSpPr txBox="1"/>
          <p:nvPr/>
        </p:nvSpPr>
        <p:spPr>
          <a:xfrm>
            <a:off x="8065045" y="1670757"/>
            <a:ext cx="956499" cy="3768675"/>
          </a:xfrm>
          <a:prstGeom prst="rect">
            <a:avLst/>
          </a:prstGeom>
          <a:solidFill>
            <a:srgbClr val="00B0F0">
              <a:alpha val="46000"/>
            </a:srgb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Other Ministries' </a:t>
            </a:r>
          </a:p>
          <a:p>
            <a:pPr algn="ctr"/>
            <a:endParaRPr lang="en-GB" sz="750" dirty="0"/>
          </a:p>
          <a:p>
            <a:pPr algn="ctr"/>
            <a:r>
              <a:rPr lang="en-GB" sz="750" dirty="0"/>
              <a:t>Membership will be discussed and agreed at the first IMC meeting</a:t>
            </a:r>
          </a:p>
        </p:txBody>
      </p:sp>
      <p:sp>
        <p:nvSpPr>
          <p:cNvPr id="31" name="TextBox 30">
            <a:extLst>
              <a:ext uri="{FF2B5EF4-FFF2-40B4-BE49-F238E27FC236}">
                <a16:creationId xmlns:a16="http://schemas.microsoft.com/office/drawing/2014/main" id="{0D16A6CD-F539-435E-BF2E-632BA60FD1C2}"/>
              </a:ext>
            </a:extLst>
          </p:cNvPr>
          <p:cNvSpPr txBox="1"/>
          <p:nvPr/>
        </p:nvSpPr>
        <p:spPr>
          <a:xfrm>
            <a:off x="9173944" y="1670756"/>
            <a:ext cx="956499" cy="3768675"/>
          </a:xfrm>
          <a:prstGeom prst="rect">
            <a:avLst/>
          </a:prstGeom>
          <a:solidFill>
            <a:srgbClr val="00B0F0">
              <a:alpha val="46000"/>
            </a:srgb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Other Ministries' </a:t>
            </a:r>
          </a:p>
          <a:p>
            <a:pPr algn="ctr"/>
            <a:endParaRPr lang="en-GB" sz="750" dirty="0"/>
          </a:p>
          <a:p>
            <a:pPr algn="ctr"/>
            <a:r>
              <a:rPr lang="en-GB" sz="750" dirty="0"/>
              <a:t>Membership will be discussed and agreed at the first IMC meeting</a:t>
            </a:r>
          </a:p>
        </p:txBody>
      </p:sp>
      <p:sp>
        <p:nvSpPr>
          <p:cNvPr id="32" name="TextBox 31">
            <a:extLst>
              <a:ext uri="{FF2B5EF4-FFF2-40B4-BE49-F238E27FC236}">
                <a16:creationId xmlns:a16="http://schemas.microsoft.com/office/drawing/2014/main" id="{71CCA916-3DD7-4757-9F19-3F733600367B}"/>
              </a:ext>
            </a:extLst>
          </p:cNvPr>
          <p:cNvSpPr txBox="1"/>
          <p:nvPr/>
        </p:nvSpPr>
        <p:spPr>
          <a:xfrm>
            <a:off x="10239190" y="1670756"/>
            <a:ext cx="956499" cy="3768675"/>
          </a:xfrm>
          <a:prstGeom prst="rect">
            <a:avLst/>
          </a:prstGeom>
          <a:solidFill>
            <a:srgbClr val="00B0F0">
              <a:alpha val="46000"/>
            </a:srgb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Other Ministries' </a:t>
            </a:r>
          </a:p>
          <a:p>
            <a:pPr algn="ctr"/>
            <a:endParaRPr lang="en-GB" sz="750" dirty="0"/>
          </a:p>
          <a:p>
            <a:pPr algn="ctr"/>
            <a:r>
              <a:rPr lang="en-GB" sz="750" dirty="0"/>
              <a:t>Membership will be discussed and agreed at the first IMC meeting</a:t>
            </a:r>
          </a:p>
        </p:txBody>
      </p:sp>
    </p:spTree>
    <p:extLst>
      <p:ext uri="{BB962C8B-B14F-4D97-AF65-F5344CB8AC3E}">
        <p14:creationId xmlns:p14="http://schemas.microsoft.com/office/powerpoint/2010/main" val="3809435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F83728A-849D-4FDD-BDA0-BEECF54EC88A}"/>
              </a:ext>
            </a:extLst>
          </p:cNvPr>
          <p:cNvSpPr/>
          <p:nvPr/>
        </p:nvSpPr>
        <p:spPr>
          <a:xfrm>
            <a:off x="304927" y="347297"/>
            <a:ext cx="3905923" cy="4703674"/>
          </a:xfrm>
          <a:prstGeom prst="rect">
            <a:avLst/>
          </a:prstGeom>
          <a:noFill/>
          <a:ln w="28575">
            <a:solidFill>
              <a:schemeClr val="accent6">
                <a:lumMod val="60000"/>
                <a:lumOff val="40000"/>
              </a:schemeClr>
            </a:solidFill>
          </a:ln>
        </p:spPr>
        <p:txBody>
          <a:bodyPr wrap="square">
            <a:noAutofit/>
          </a:bodyPr>
          <a:lstStyle/>
          <a:p>
            <a:pPr algn="ctr"/>
            <a:r>
              <a:rPr lang="en-GB" sz="1100" b="1" u="sng" dirty="0"/>
              <a:t>National Technical Working Groups (NTWG)</a:t>
            </a:r>
            <a:endParaRPr lang="en-US" sz="1100" dirty="0"/>
          </a:p>
          <a:p>
            <a:endParaRPr lang="en-GB" sz="1000" dirty="0"/>
          </a:p>
          <a:p>
            <a:r>
              <a:rPr lang="en-GB" sz="1000" dirty="0"/>
              <a:t>One National NTWG per country including all SEA National Focal Point</a:t>
            </a:r>
          </a:p>
          <a:p>
            <a:endParaRPr lang="en-GB" sz="1000" dirty="0"/>
          </a:p>
          <a:p>
            <a:pPr marL="228600" indent="-228600">
              <a:buFont typeface="+mj-lt"/>
              <a:buAutoNum type="arabicPeriod"/>
            </a:pPr>
            <a:r>
              <a:rPr lang="en-GB" sz="800" dirty="0"/>
              <a:t>Review and co-ordinate national scientific and technical activities of the UNEP/GEF project entitled “Implementing the Strategic Action Programme for the South China Sea” in [country name];</a:t>
            </a:r>
          </a:p>
          <a:p>
            <a:pPr marL="228600" indent="-228600">
              <a:buFont typeface="+mj-lt"/>
              <a:buAutoNum type="arabicPeriod"/>
            </a:pPr>
            <a:r>
              <a:rPr lang="en-GB" sz="800" dirty="0"/>
              <a:t>Review and evaluate, from a scientific and technical perspective, progress in the achievement of Strategic Action Programme targets, and provide guidance for improvement when necessary; </a:t>
            </a:r>
          </a:p>
          <a:p>
            <a:pPr marL="228600" indent="-228600">
              <a:buFont typeface="+mj-lt"/>
              <a:buAutoNum type="arabicPeriod"/>
            </a:pPr>
            <a:r>
              <a:rPr lang="en-GB" sz="800" dirty="0"/>
              <a:t>Provide the National Inter-Ministry Committees with recommendations on proposed national and site-based activities, work plans, and budgets; </a:t>
            </a:r>
          </a:p>
          <a:p>
            <a:pPr marL="228600" indent="-228600">
              <a:buFont typeface="+mj-lt"/>
              <a:buAutoNum type="arabicPeriod"/>
            </a:pPr>
            <a:r>
              <a:rPr lang="en-GB" sz="800" dirty="0"/>
              <a:t>Provide the National Inter-Ministry Committees with technical guidance and suggestions to improve project activities where necessary, including the reform of policy, legislation and institutional arrangements;</a:t>
            </a:r>
          </a:p>
          <a:p>
            <a:pPr marL="228600" indent="-228600">
              <a:buFont typeface="+mj-lt"/>
              <a:buAutoNum type="arabicPeriod"/>
            </a:pPr>
            <a:r>
              <a:rPr lang="en-GB" sz="800" dirty="0"/>
              <a:t>Facilitate co-operation with relevant national and provincial organisations and projects to enhance the information and science base for use in achieving Strategic Action Programme targets and in preparing updated National Action Plans and a revised Strategic Action Programme in [country name];</a:t>
            </a:r>
          </a:p>
          <a:p>
            <a:pPr marL="228600" indent="-228600">
              <a:buFont typeface="+mj-lt"/>
              <a:buAutoNum type="arabicPeriod"/>
            </a:pPr>
            <a:r>
              <a:rPr lang="en-GB" sz="800" dirty="0"/>
              <a:t>Compile and evaluate national level sources of information and data for sharing at the regional level;</a:t>
            </a:r>
          </a:p>
          <a:p>
            <a:pPr marL="228600" indent="-228600">
              <a:buFont typeface="+mj-lt"/>
              <a:buAutoNum type="arabicPeriod"/>
            </a:pPr>
            <a:r>
              <a:rPr lang="en-GB" sz="800" dirty="0"/>
              <a:t>Receive, and review reports, data and information from site-based activities of the project and oversee the national synthesis of this information to identify overall needs and priorities for individual sites and future targets for mangroves, coral reefs, seagrass, wetlands, and land-based pollution management in [country name];</a:t>
            </a:r>
          </a:p>
          <a:p>
            <a:pPr marL="228600" indent="-228600">
              <a:buFont typeface="+mj-lt"/>
              <a:buAutoNum type="arabicPeriod"/>
            </a:pPr>
            <a:r>
              <a:rPr lang="en-GB" sz="800" dirty="0"/>
              <a:t>Ensure that planned national level project activities are consistent with the national results framework for the project, and that the subsequent monitoring and reporting of project results is undertaken in a standardized and consistent manner;</a:t>
            </a:r>
          </a:p>
          <a:p>
            <a:pPr marL="228600" indent="-228600">
              <a:buFont typeface="+mj-lt"/>
              <a:buAutoNum type="arabicPeriod"/>
            </a:pPr>
            <a:r>
              <a:rPr lang="en-GB" sz="800" dirty="0"/>
              <a:t>Agree at their first meeting: </a:t>
            </a:r>
          </a:p>
          <a:p>
            <a:pPr marL="228600" indent="-228600">
              <a:buFont typeface="+mj-lt"/>
              <a:buAutoNum type="arabicPeriod"/>
            </a:pPr>
            <a:r>
              <a:rPr lang="en-GB" sz="800" dirty="0"/>
              <a:t>a) the membership, meeting arrangements, and terms of reference of the committee; and </a:t>
            </a:r>
          </a:p>
          <a:p>
            <a:pPr marL="228600" indent="-228600">
              <a:buFont typeface="+mj-lt"/>
              <a:buAutoNum type="arabicPeriod"/>
            </a:pPr>
            <a:r>
              <a:rPr lang="en-GB" sz="800" dirty="0"/>
              <a:t>b) such standing orders and manner of conducting business as may be considered necessary by the committee. </a:t>
            </a:r>
          </a:p>
          <a:p>
            <a:pPr marL="228600" indent="-228600">
              <a:buFont typeface="+mj-lt"/>
              <a:buAutoNum type="arabicPeriod"/>
            </a:pPr>
            <a:endParaRPr lang="en-GB" sz="800" dirty="0"/>
          </a:p>
          <a:p>
            <a:pPr marL="228600" indent="-228600">
              <a:buFont typeface="+mj-lt"/>
              <a:buAutoNum type="arabicPeriod"/>
            </a:pPr>
            <a:endParaRPr lang="en-GB" sz="800" dirty="0"/>
          </a:p>
          <a:p>
            <a:endParaRPr lang="en-GB" sz="800" dirty="0"/>
          </a:p>
        </p:txBody>
      </p:sp>
      <p:sp>
        <p:nvSpPr>
          <p:cNvPr id="6" name="Rectangle 5">
            <a:extLst>
              <a:ext uri="{FF2B5EF4-FFF2-40B4-BE49-F238E27FC236}">
                <a16:creationId xmlns:a16="http://schemas.microsoft.com/office/drawing/2014/main" id="{04391329-5052-4ECC-83F2-96A13BF1084C}"/>
              </a:ext>
            </a:extLst>
          </p:cNvPr>
          <p:cNvSpPr/>
          <p:nvPr/>
        </p:nvSpPr>
        <p:spPr>
          <a:xfrm>
            <a:off x="0" y="5975132"/>
            <a:ext cx="12192000" cy="882868"/>
          </a:xfrm>
          <a:prstGeom prst="rect">
            <a:avLst/>
          </a:prstGeom>
          <a:solidFill>
            <a:srgbClr val="0E9A8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400" b="1" dirty="0">
                <a:solidFill>
                  <a:schemeClr val="bg1"/>
                </a:solidFill>
                <a:latin typeface="Calibri Light" panose="020F0302020204030204"/>
                <a:ea typeface="+mj-ea"/>
                <a:cs typeface="+mj-cs"/>
              </a:rPr>
              <a:t>National Technical Working Groups (NTWG)</a:t>
            </a:r>
            <a:endParaRPr lang="en-GB" dirty="0">
              <a:solidFill>
                <a:schemeClr val="bg1"/>
              </a:solidFill>
            </a:endParaRPr>
          </a:p>
        </p:txBody>
      </p:sp>
      <p:sp>
        <p:nvSpPr>
          <p:cNvPr id="7" name="TextBox 6">
            <a:extLst>
              <a:ext uri="{FF2B5EF4-FFF2-40B4-BE49-F238E27FC236}">
                <a16:creationId xmlns:a16="http://schemas.microsoft.com/office/drawing/2014/main" id="{0AFB304A-78F1-43D1-9616-354F2075EBA2}"/>
              </a:ext>
            </a:extLst>
          </p:cNvPr>
          <p:cNvSpPr txBox="1"/>
          <p:nvPr/>
        </p:nvSpPr>
        <p:spPr>
          <a:xfrm>
            <a:off x="4768490" y="794720"/>
            <a:ext cx="956499" cy="313233"/>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Chairperson </a:t>
            </a:r>
          </a:p>
        </p:txBody>
      </p:sp>
      <p:sp>
        <p:nvSpPr>
          <p:cNvPr id="8" name="TextBox 7">
            <a:extLst>
              <a:ext uri="{FF2B5EF4-FFF2-40B4-BE49-F238E27FC236}">
                <a16:creationId xmlns:a16="http://schemas.microsoft.com/office/drawing/2014/main" id="{5DB73B4D-A076-43DA-A40C-E28269FFECA6}"/>
              </a:ext>
            </a:extLst>
          </p:cNvPr>
          <p:cNvSpPr txBox="1"/>
          <p:nvPr/>
        </p:nvSpPr>
        <p:spPr>
          <a:xfrm>
            <a:off x="5852102" y="788538"/>
            <a:ext cx="956499" cy="313233"/>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Chairperson</a:t>
            </a:r>
          </a:p>
        </p:txBody>
      </p:sp>
      <p:sp>
        <p:nvSpPr>
          <p:cNvPr id="9" name="TextBox 8">
            <a:extLst>
              <a:ext uri="{FF2B5EF4-FFF2-40B4-BE49-F238E27FC236}">
                <a16:creationId xmlns:a16="http://schemas.microsoft.com/office/drawing/2014/main" id="{598A6F8C-4E22-424B-9C5C-1AB8BD4D5467}"/>
              </a:ext>
            </a:extLst>
          </p:cNvPr>
          <p:cNvSpPr txBox="1"/>
          <p:nvPr/>
        </p:nvSpPr>
        <p:spPr>
          <a:xfrm>
            <a:off x="6935714" y="788538"/>
            <a:ext cx="956499" cy="313233"/>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Chairperson</a:t>
            </a:r>
          </a:p>
        </p:txBody>
      </p:sp>
      <p:sp>
        <p:nvSpPr>
          <p:cNvPr id="10" name="TextBox 9">
            <a:extLst>
              <a:ext uri="{FF2B5EF4-FFF2-40B4-BE49-F238E27FC236}">
                <a16:creationId xmlns:a16="http://schemas.microsoft.com/office/drawing/2014/main" id="{B6B9AF9C-1DCA-4A60-BCF7-6E78C9CB7EDF}"/>
              </a:ext>
            </a:extLst>
          </p:cNvPr>
          <p:cNvSpPr txBox="1"/>
          <p:nvPr/>
        </p:nvSpPr>
        <p:spPr>
          <a:xfrm>
            <a:off x="8019326" y="786950"/>
            <a:ext cx="956499" cy="313233"/>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Chairperson</a:t>
            </a:r>
          </a:p>
        </p:txBody>
      </p:sp>
      <p:sp>
        <p:nvSpPr>
          <p:cNvPr id="11" name="TextBox 10">
            <a:extLst>
              <a:ext uri="{FF2B5EF4-FFF2-40B4-BE49-F238E27FC236}">
                <a16:creationId xmlns:a16="http://schemas.microsoft.com/office/drawing/2014/main" id="{A19DE7FF-218F-4F42-9079-1FE498347990}"/>
              </a:ext>
            </a:extLst>
          </p:cNvPr>
          <p:cNvSpPr txBox="1"/>
          <p:nvPr/>
        </p:nvSpPr>
        <p:spPr>
          <a:xfrm>
            <a:off x="9102938" y="788538"/>
            <a:ext cx="956499" cy="313233"/>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Chairperson</a:t>
            </a:r>
          </a:p>
        </p:txBody>
      </p:sp>
      <p:sp>
        <p:nvSpPr>
          <p:cNvPr id="12" name="TextBox 11">
            <a:extLst>
              <a:ext uri="{FF2B5EF4-FFF2-40B4-BE49-F238E27FC236}">
                <a16:creationId xmlns:a16="http://schemas.microsoft.com/office/drawing/2014/main" id="{BEA7FC36-F37A-4F69-89B0-3B042C1CADF3}"/>
              </a:ext>
            </a:extLst>
          </p:cNvPr>
          <p:cNvSpPr txBox="1"/>
          <p:nvPr/>
        </p:nvSpPr>
        <p:spPr>
          <a:xfrm>
            <a:off x="10186550" y="786950"/>
            <a:ext cx="956499" cy="313233"/>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Chairperson </a:t>
            </a:r>
          </a:p>
        </p:txBody>
      </p:sp>
      <p:sp>
        <p:nvSpPr>
          <p:cNvPr id="13" name="TextBox 12">
            <a:extLst>
              <a:ext uri="{FF2B5EF4-FFF2-40B4-BE49-F238E27FC236}">
                <a16:creationId xmlns:a16="http://schemas.microsoft.com/office/drawing/2014/main" id="{8580808E-7925-4569-80CD-BFF80DF0B3D4}"/>
              </a:ext>
            </a:extLst>
          </p:cNvPr>
          <p:cNvSpPr txBox="1"/>
          <p:nvPr/>
        </p:nvSpPr>
        <p:spPr>
          <a:xfrm>
            <a:off x="4768490" y="356497"/>
            <a:ext cx="956499" cy="313233"/>
          </a:xfrm>
          <a:prstGeom prst="rect">
            <a:avLst/>
          </a:prstGeom>
          <a:noFill/>
          <a:ln w="19050">
            <a:solidFill>
              <a:schemeClr val="accent6">
                <a:lumMod val="60000"/>
                <a:lumOff val="4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Cambodia NTWG</a:t>
            </a:r>
          </a:p>
        </p:txBody>
      </p:sp>
      <p:sp>
        <p:nvSpPr>
          <p:cNvPr id="14" name="TextBox 13">
            <a:extLst>
              <a:ext uri="{FF2B5EF4-FFF2-40B4-BE49-F238E27FC236}">
                <a16:creationId xmlns:a16="http://schemas.microsoft.com/office/drawing/2014/main" id="{237B1E43-54DF-4FF4-AE30-223516BB361F}"/>
              </a:ext>
            </a:extLst>
          </p:cNvPr>
          <p:cNvSpPr txBox="1"/>
          <p:nvPr/>
        </p:nvSpPr>
        <p:spPr>
          <a:xfrm>
            <a:off x="5865945" y="356497"/>
            <a:ext cx="956499" cy="313233"/>
          </a:xfrm>
          <a:prstGeom prst="rect">
            <a:avLst/>
          </a:prstGeom>
          <a:noFill/>
          <a:ln w="19050">
            <a:solidFill>
              <a:schemeClr val="accent6">
                <a:lumMod val="60000"/>
                <a:lumOff val="4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China NTWG</a:t>
            </a:r>
          </a:p>
        </p:txBody>
      </p:sp>
      <p:sp>
        <p:nvSpPr>
          <p:cNvPr id="15" name="TextBox 14">
            <a:extLst>
              <a:ext uri="{FF2B5EF4-FFF2-40B4-BE49-F238E27FC236}">
                <a16:creationId xmlns:a16="http://schemas.microsoft.com/office/drawing/2014/main" id="{833F61AC-31AD-41C7-B8A6-459C64AC574F}"/>
              </a:ext>
            </a:extLst>
          </p:cNvPr>
          <p:cNvSpPr txBox="1"/>
          <p:nvPr/>
        </p:nvSpPr>
        <p:spPr>
          <a:xfrm>
            <a:off x="6942635" y="358013"/>
            <a:ext cx="956499" cy="313233"/>
          </a:xfrm>
          <a:prstGeom prst="rect">
            <a:avLst/>
          </a:prstGeom>
          <a:noFill/>
          <a:ln w="19050">
            <a:solidFill>
              <a:schemeClr val="accent6">
                <a:lumMod val="60000"/>
                <a:lumOff val="4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Indonesia NTWG</a:t>
            </a:r>
          </a:p>
        </p:txBody>
      </p:sp>
      <p:sp>
        <p:nvSpPr>
          <p:cNvPr id="16" name="TextBox 15">
            <a:extLst>
              <a:ext uri="{FF2B5EF4-FFF2-40B4-BE49-F238E27FC236}">
                <a16:creationId xmlns:a16="http://schemas.microsoft.com/office/drawing/2014/main" id="{BE0D9461-CFD5-4DF9-A5A5-75C6BC3E8427}"/>
              </a:ext>
            </a:extLst>
          </p:cNvPr>
          <p:cNvSpPr txBox="1"/>
          <p:nvPr/>
        </p:nvSpPr>
        <p:spPr>
          <a:xfrm>
            <a:off x="8019325" y="347297"/>
            <a:ext cx="956499" cy="313233"/>
          </a:xfrm>
          <a:prstGeom prst="rect">
            <a:avLst/>
          </a:prstGeom>
          <a:noFill/>
          <a:ln w="19050">
            <a:solidFill>
              <a:schemeClr val="accent6">
                <a:lumMod val="60000"/>
                <a:lumOff val="4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Philippines NTWG</a:t>
            </a:r>
          </a:p>
        </p:txBody>
      </p:sp>
      <p:sp>
        <p:nvSpPr>
          <p:cNvPr id="17" name="TextBox 16">
            <a:extLst>
              <a:ext uri="{FF2B5EF4-FFF2-40B4-BE49-F238E27FC236}">
                <a16:creationId xmlns:a16="http://schemas.microsoft.com/office/drawing/2014/main" id="{3EA2381F-5E2D-4189-BF16-446EB64EC22C}"/>
              </a:ext>
            </a:extLst>
          </p:cNvPr>
          <p:cNvSpPr txBox="1"/>
          <p:nvPr/>
        </p:nvSpPr>
        <p:spPr>
          <a:xfrm>
            <a:off x="9116780" y="347297"/>
            <a:ext cx="956499" cy="313233"/>
          </a:xfrm>
          <a:prstGeom prst="rect">
            <a:avLst/>
          </a:prstGeom>
          <a:noFill/>
          <a:ln w="19050">
            <a:solidFill>
              <a:schemeClr val="accent6">
                <a:lumMod val="60000"/>
                <a:lumOff val="4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Thailand NTWG</a:t>
            </a:r>
          </a:p>
        </p:txBody>
      </p:sp>
      <p:sp>
        <p:nvSpPr>
          <p:cNvPr id="18" name="TextBox 17">
            <a:extLst>
              <a:ext uri="{FF2B5EF4-FFF2-40B4-BE49-F238E27FC236}">
                <a16:creationId xmlns:a16="http://schemas.microsoft.com/office/drawing/2014/main" id="{0FF82564-249C-4F59-B5BF-D91F4B6DFDE0}"/>
              </a:ext>
            </a:extLst>
          </p:cNvPr>
          <p:cNvSpPr txBox="1"/>
          <p:nvPr/>
        </p:nvSpPr>
        <p:spPr>
          <a:xfrm>
            <a:off x="10193470" y="356497"/>
            <a:ext cx="956499" cy="313233"/>
          </a:xfrm>
          <a:prstGeom prst="rect">
            <a:avLst/>
          </a:prstGeom>
          <a:noFill/>
          <a:ln w="19050">
            <a:solidFill>
              <a:schemeClr val="accent6">
                <a:lumMod val="60000"/>
                <a:lumOff val="40000"/>
              </a:schemeClr>
            </a:solid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Vietnam NTWG</a:t>
            </a:r>
          </a:p>
        </p:txBody>
      </p:sp>
      <p:sp>
        <p:nvSpPr>
          <p:cNvPr id="52" name="TextBox 51">
            <a:extLst>
              <a:ext uri="{FF2B5EF4-FFF2-40B4-BE49-F238E27FC236}">
                <a16:creationId xmlns:a16="http://schemas.microsoft.com/office/drawing/2014/main" id="{962FA5AA-85F0-49A9-B5BB-A99DCB0F9AF4}"/>
              </a:ext>
            </a:extLst>
          </p:cNvPr>
          <p:cNvSpPr txBox="1"/>
          <p:nvPr/>
        </p:nvSpPr>
        <p:spPr>
          <a:xfrm>
            <a:off x="4791758" y="4198672"/>
            <a:ext cx="956499" cy="384902"/>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Other experts as required</a:t>
            </a:r>
          </a:p>
        </p:txBody>
      </p:sp>
      <p:sp>
        <p:nvSpPr>
          <p:cNvPr id="53" name="TextBox 52">
            <a:extLst>
              <a:ext uri="{FF2B5EF4-FFF2-40B4-BE49-F238E27FC236}">
                <a16:creationId xmlns:a16="http://schemas.microsoft.com/office/drawing/2014/main" id="{FADB018C-CB82-4D53-A5C9-64D75F2F72AA}"/>
              </a:ext>
            </a:extLst>
          </p:cNvPr>
          <p:cNvSpPr txBox="1"/>
          <p:nvPr/>
        </p:nvSpPr>
        <p:spPr>
          <a:xfrm>
            <a:off x="5865945" y="4208520"/>
            <a:ext cx="956499" cy="384902"/>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Other experts as required</a:t>
            </a:r>
          </a:p>
        </p:txBody>
      </p:sp>
      <p:sp>
        <p:nvSpPr>
          <p:cNvPr id="54" name="TextBox 53">
            <a:extLst>
              <a:ext uri="{FF2B5EF4-FFF2-40B4-BE49-F238E27FC236}">
                <a16:creationId xmlns:a16="http://schemas.microsoft.com/office/drawing/2014/main" id="{9ADB28C4-57D7-47B1-8FB9-FA737C3F899B}"/>
              </a:ext>
            </a:extLst>
          </p:cNvPr>
          <p:cNvSpPr txBox="1"/>
          <p:nvPr/>
        </p:nvSpPr>
        <p:spPr>
          <a:xfrm>
            <a:off x="6962148" y="4208519"/>
            <a:ext cx="956499" cy="384902"/>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Other experts as required</a:t>
            </a:r>
          </a:p>
        </p:txBody>
      </p:sp>
      <p:sp>
        <p:nvSpPr>
          <p:cNvPr id="55" name="TextBox 54">
            <a:extLst>
              <a:ext uri="{FF2B5EF4-FFF2-40B4-BE49-F238E27FC236}">
                <a16:creationId xmlns:a16="http://schemas.microsoft.com/office/drawing/2014/main" id="{6120E9FF-9BF7-4926-BD83-A1D6BE5B23E9}"/>
              </a:ext>
            </a:extLst>
          </p:cNvPr>
          <p:cNvSpPr txBox="1"/>
          <p:nvPr/>
        </p:nvSpPr>
        <p:spPr>
          <a:xfrm>
            <a:off x="8038170" y="4203013"/>
            <a:ext cx="956499" cy="384902"/>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Other experts as required</a:t>
            </a:r>
          </a:p>
        </p:txBody>
      </p:sp>
      <p:sp>
        <p:nvSpPr>
          <p:cNvPr id="56" name="TextBox 55">
            <a:extLst>
              <a:ext uri="{FF2B5EF4-FFF2-40B4-BE49-F238E27FC236}">
                <a16:creationId xmlns:a16="http://schemas.microsoft.com/office/drawing/2014/main" id="{AA2EE271-805D-4CAE-B09B-D4AF7ECC6087}"/>
              </a:ext>
            </a:extLst>
          </p:cNvPr>
          <p:cNvSpPr txBox="1"/>
          <p:nvPr/>
        </p:nvSpPr>
        <p:spPr>
          <a:xfrm>
            <a:off x="9134373" y="4198672"/>
            <a:ext cx="956499" cy="384902"/>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Other experts as required</a:t>
            </a:r>
          </a:p>
        </p:txBody>
      </p:sp>
      <p:sp>
        <p:nvSpPr>
          <p:cNvPr id="93" name="TextBox 92">
            <a:extLst>
              <a:ext uri="{FF2B5EF4-FFF2-40B4-BE49-F238E27FC236}">
                <a16:creationId xmlns:a16="http://schemas.microsoft.com/office/drawing/2014/main" id="{27E1EC45-5AF6-4E06-ADA0-BD69E0777021}"/>
              </a:ext>
            </a:extLst>
          </p:cNvPr>
          <p:cNvSpPr txBox="1"/>
          <p:nvPr/>
        </p:nvSpPr>
        <p:spPr>
          <a:xfrm>
            <a:off x="10219045" y="4208519"/>
            <a:ext cx="956499" cy="384902"/>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750" dirty="0"/>
              <a:t>Other experts as required</a:t>
            </a:r>
          </a:p>
        </p:txBody>
      </p:sp>
      <p:sp>
        <p:nvSpPr>
          <p:cNvPr id="130" name="TextBox 129">
            <a:extLst>
              <a:ext uri="{FF2B5EF4-FFF2-40B4-BE49-F238E27FC236}">
                <a16:creationId xmlns:a16="http://schemas.microsoft.com/office/drawing/2014/main" id="{BF22CFAB-0324-4E67-8A09-F9E39749DA11}"/>
              </a:ext>
            </a:extLst>
          </p:cNvPr>
          <p:cNvSpPr txBox="1"/>
          <p:nvPr/>
        </p:nvSpPr>
        <p:spPr>
          <a:xfrm>
            <a:off x="4775412" y="1217403"/>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Mangroves</a:t>
            </a:r>
          </a:p>
        </p:txBody>
      </p:sp>
      <p:sp>
        <p:nvSpPr>
          <p:cNvPr id="131" name="TextBox 130">
            <a:extLst>
              <a:ext uri="{FF2B5EF4-FFF2-40B4-BE49-F238E27FC236}">
                <a16:creationId xmlns:a16="http://schemas.microsoft.com/office/drawing/2014/main" id="{848EBE00-9F2F-40FC-87B3-051269FA68A3}"/>
              </a:ext>
            </a:extLst>
          </p:cNvPr>
          <p:cNvSpPr txBox="1"/>
          <p:nvPr/>
        </p:nvSpPr>
        <p:spPr>
          <a:xfrm>
            <a:off x="4768490" y="1702810"/>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Coral Reefs</a:t>
            </a:r>
          </a:p>
        </p:txBody>
      </p:sp>
      <p:sp>
        <p:nvSpPr>
          <p:cNvPr id="132" name="TextBox 131">
            <a:extLst>
              <a:ext uri="{FF2B5EF4-FFF2-40B4-BE49-F238E27FC236}">
                <a16:creationId xmlns:a16="http://schemas.microsoft.com/office/drawing/2014/main" id="{14912565-FC3B-4B7A-9C4F-85812B368260}"/>
              </a:ext>
            </a:extLst>
          </p:cNvPr>
          <p:cNvSpPr txBox="1"/>
          <p:nvPr/>
        </p:nvSpPr>
        <p:spPr>
          <a:xfrm>
            <a:off x="4783584" y="2186318"/>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a:t>
            </a:r>
            <a:r>
              <a:rPr lang="en-GB" sz="750" dirty="0" err="1">
                <a:solidFill>
                  <a:schemeClr val="bg1"/>
                </a:solidFill>
              </a:rPr>
              <a:t>Seagrass</a:t>
            </a:r>
            <a:endParaRPr lang="en-GB" sz="750" dirty="0">
              <a:solidFill>
                <a:schemeClr val="bg1"/>
              </a:solidFill>
            </a:endParaRPr>
          </a:p>
        </p:txBody>
      </p:sp>
      <p:sp>
        <p:nvSpPr>
          <p:cNvPr id="133" name="TextBox 132">
            <a:extLst>
              <a:ext uri="{FF2B5EF4-FFF2-40B4-BE49-F238E27FC236}">
                <a16:creationId xmlns:a16="http://schemas.microsoft.com/office/drawing/2014/main" id="{497E2189-0E81-4FA3-A01D-AFA0C9B8E5D1}"/>
              </a:ext>
            </a:extLst>
          </p:cNvPr>
          <p:cNvSpPr txBox="1"/>
          <p:nvPr/>
        </p:nvSpPr>
        <p:spPr>
          <a:xfrm>
            <a:off x="4791758" y="2669826"/>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Wetlands</a:t>
            </a:r>
          </a:p>
        </p:txBody>
      </p:sp>
      <p:sp>
        <p:nvSpPr>
          <p:cNvPr id="134" name="TextBox 133">
            <a:extLst>
              <a:ext uri="{FF2B5EF4-FFF2-40B4-BE49-F238E27FC236}">
                <a16:creationId xmlns:a16="http://schemas.microsoft.com/office/drawing/2014/main" id="{32CEC61E-0225-46DC-9B06-9517C7765F1D}"/>
              </a:ext>
            </a:extLst>
          </p:cNvPr>
          <p:cNvSpPr txBox="1"/>
          <p:nvPr/>
        </p:nvSpPr>
        <p:spPr>
          <a:xfrm>
            <a:off x="4783585" y="3182471"/>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Land-based pollution</a:t>
            </a:r>
          </a:p>
        </p:txBody>
      </p:sp>
      <p:sp>
        <p:nvSpPr>
          <p:cNvPr id="135" name="TextBox 134">
            <a:extLst>
              <a:ext uri="{FF2B5EF4-FFF2-40B4-BE49-F238E27FC236}">
                <a16:creationId xmlns:a16="http://schemas.microsoft.com/office/drawing/2014/main" id="{B99281F4-92BB-4D45-9EFD-4534BAF8A22A}"/>
              </a:ext>
            </a:extLst>
          </p:cNvPr>
          <p:cNvSpPr txBox="1"/>
          <p:nvPr/>
        </p:nvSpPr>
        <p:spPr>
          <a:xfrm>
            <a:off x="4791758" y="3706083"/>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Economic valuation</a:t>
            </a:r>
          </a:p>
        </p:txBody>
      </p:sp>
      <p:sp>
        <p:nvSpPr>
          <p:cNvPr id="136" name="TextBox 135">
            <a:extLst>
              <a:ext uri="{FF2B5EF4-FFF2-40B4-BE49-F238E27FC236}">
                <a16:creationId xmlns:a16="http://schemas.microsoft.com/office/drawing/2014/main" id="{38A84D0C-D5D8-414B-9EDE-A6DA6A10310B}"/>
              </a:ext>
            </a:extLst>
          </p:cNvPr>
          <p:cNvSpPr txBox="1"/>
          <p:nvPr/>
        </p:nvSpPr>
        <p:spPr>
          <a:xfrm>
            <a:off x="5872867" y="1217403"/>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Mangroves</a:t>
            </a:r>
          </a:p>
        </p:txBody>
      </p:sp>
      <p:sp>
        <p:nvSpPr>
          <p:cNvPr id="137" name="TextBox 136">
            <a:extLst>
              <a:ext uri="{FF2B5EF4-FFF2-40B4-BE49-F238E27FC236}">
                <a16:creationId xmlns:a16="http://schemas.microsoft.com/office/drawing/2014/main" id="{3D95D5CF-4D2F-4E38-803E-27C430EC5E21}"/>
              </a:ext>
            </a:extLst>
          </p:cNvPr>
          <p:cNvSpPr txBox="1"/>
          <p:nvPr/>
        </p:nvSpPr>
        <p:spPr>
          <a:xfrm>
            <a:off x="5865945" y="1702810"/>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Coral Reefs</a:t>
            </a:r>
          </a:p>
        </p:txBody>
      </p:sp>
      <p:sp>
        <p:nvSpPr>
          <p:cNvPr id="138" name="TextBox 137">
            <a:extLst>
              <a:ext uri="{FF2B5EF4-FFF2-40B4-BE49-F238E27FC236}">
                <a16:creationId xmlns:a16="http://schemas.microsoft.com/office/drawing/2014/main" id="{5832AE4E-4AF9-47CF-9D34-D05D736F9E04}"/>
              </a:ext>
            </a:extLst>
          </p:cNvPr>
          <p:cNvSpPr txBox="1"/>
          <p:nvPr/>
        </p:nvSpPr>
        <p:spPr>
          <a:xfrm>
            <a:off x="5881039" y="2186318"/>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a:t>
            </a:r>
            <a:r>
              <a:rPr lang="en-GB" sz="750" dirty="0" err="1">
                <a:solidFill>
                  <a:schemeClr val="bg1"/>
                </a:solidFill>
              </a:rPr>
              <a:t>Seagrass</a:t>
            </a:r>
            <a:endParaRPr lang="en-GB" sz="750" dirty="0">
              <a:solidFill>
                <a:schemeClr val="bg1"/>
              </a:solidFill>
            </a:endParaRPr>
          </a:p>
        </p:txBody>
      </p:sp>
      <p:sp>
        <p:nvSpPr>
          <p:cNvPr id="139" name="TextBox 138">
            <a:extLst>
              <a:ext uri="{FF2B5EF4-FFF2-40B4-BE49-F238E27FC236}">
                <a16:creationId xmlns:a16="http://schemas.microsoft.com/office/drawing/2014/main" id="{F1581124-5FC8-4668-9481-E208AF7FC630}"/>
              </a:ext>
            </a:extLst>
          </p:cNvPr>
          <p:cNvSpPr txBox="1"/>
          <p:nvPr/>
        </p:nvSpPr>
        <p:spPr>
          <a:xfrm>
            <a:off x="5889213" y="2669826"/>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Wetlands</a:t>
            </a:r>
          </a:p>
        </p:txBody>
      </p:sp>
      <p:sp>
        <p:nvSpPr>
          <p:cNvPr id="140" name="TextBox 139">
            <a:extLst>
              <a:ext uri="{FF2B5EF4-FFF2-40B4-BE49-F238E27FC236}">
                <a16:creationId xmlns:a16="http://schemas.microsoft.com/office/drawing/2014/main" id="{A2A2086F-4A9A-4390-8974-9F750FFC1F1C}"/>
              </a:ext>
            </a:extLst>
          </p:cNvPr>
          <p:cNvSpPr txBox="1"/>
          <p:nvPr/>
        </p:nvSpPr>
        <p:spPr>
          <a:xfrm>
            <a:off x="5881040" y="3182471"/>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Land-based pollution</a:t>
            </a:r>
          </a:p>
        </p:txBody>
      </p:sp>
      <p:sp>
        <p:nvSpPr>
          <p:cNvPr id="141" name="TextBox 140">
            <a:extLst>
              <a:ext uri="{FF2B5EF4-FFF2-40B4-BE49-F238E27FC236}">
                <a16:creationId xmlns:a16="http://schemas.microsoft.com/office/drawing/2014/main" id="{CD0FBD0F-3852-45A4-8519-A11033B38286}"/>
              </a:ext>
            </a:extLst>
          </p:cNvPr>
          <p:cNvSpPr txBox="1"/>
          <p:nvPr/>
        </p:nvSpPr>
        <p:spPr>
          <a:xfrm>
            <a:off x="5889213" y="3706083"/>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Economic valuation</a:t>
            </a:r>
          </a:p>
        </p:txBody>
      </p:sp>
      <p:sp>
        <p:nvSpPr>
          <p:cNvPr id="142" name="TextBox 141">
            <a:extLst>
              <a:ext uri="{FF2B5EF4-FFF2-40B4-BE49-F238E27FC236}">
                <a16:creationId xmlns:a16="http://schemas.microsoft.com/office/drawing/2014/main" id="{A65EFBC8-EEE4-4C8B-AEC7-AB574F9EE05B}"/>
              </a:ext>
            </a:extLst>
          </p:cNvPr>
          <p:cNvSpPr txBox="1"/>
          <p:nvPr/>
        </p:nvSpPr>
        <p:spPr>
          <a:xfrm>
            <a:off x="10200392" y="1217403"/>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Mangroves</a:t>
            </a:r>
          </a:p>
        </p:txBody>
      </p:sp>
      <p:sp>
        <p:nvSpPr>
          <p:cNvPr id="143" name="TextBox 142">
            <a:extLst>
              <a:ext uri="{FF2B5EF4-FFF2-40B4-BE49-F238E27FC236}">
                <a16:creationId xmlns:a16="http://schemas.microsoft.com/office/drawing/2014/main" id="{0F334C77-4652-4D2E-B577-2A8793396B97}"/>
              </a:ext>
            </a:extLst>
          </p:cNvPr>
          <p:cNvSpPr txBox="1"/>
          <p:nvPr/>
        </p:nvSpPr>
        <p:spPr>
          <a:xfrm>
            <a:off x="10193470" y="1702810"/>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Coral Reefs</a:t>
            </a:r>
          </a:p>
        </p:txBody>
      </p:sp>
      <p:sp>
        <p:nvSpPr>
          <p:cNvPr id="144" name="TextBox 143">
            <a:extLst>
              <a:ext uri="{FF2B5EF4-FFF2-40B4-BE49-F238E27FC236}">
                <a16:creationId xmlns:a16="http://schemas.microsoft.com/office/drawing/2014/main" id="{2E378C85-60C4-462E-925D-D6F8432D7900}"/>
              </a:ext>
            </a:extLst>
          </p:cNvPr>
          <p:cNvSpPr txBox="1"/>
          <p:nvPr/>
        </p:nvSpPr>
        <p:spPr>
          <a:xfrm>
            <a:off x="10208564" y="2186318"/>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a:t>
            </a:r>
            <a:r>
              <a:rPr lang="en-GB" sz="750" dirty="0" err="1">
                <a:solidFill>
                  <a:schemeClr val="bg1"/>
                </a:solidFill>
              </a:rPr>
              <a:t>Seagrass</a:t>
            </a:r>
            <a:endParaRPr lang="en-GB" sz="750" dirty="0">
              <a:solidFill>
                <a:schemeClr val="bg1"/>
              </a:solidFill>
            </a:endParaRPr>
          </a:p>
        </p:txBody>
      </p:sp>
      <p:sp>
        <p:nvSpPr>
          <p:cNvPr id="145" name="TextBox 144">
            <a:extLst>
              <a:ext uri="{FF2B5EF4-FFF2-40B4-BE49-F238E27FC236}">
                <a16:creationId xmlns:a16="http://schemas.microsoft.com/office/drawing/2014/main" id="{4D8FCEDA-2526-4AD1-9C9E-111A05C42A55}"/>
              </a:ext>
            </a:extLst>
          </p:cNvPr>
          <p:cNvSpPr txBox="1"/>
          <p:nvPr/>
        </p:nvSpPr>
        <p:spPr>
          <a:xfrm>
            <a:off x="10216738" y="2669826"/>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Wetlands</a:t>
            </a:r>
          </a:p>
        </p:txBody>
      </p:sp>
      <p:sp>
        <p:nvSpPr>
          <p:cNvPr id="146" name="TextBox 145">
            <a:extLst>
              <a:ext uri="{FF2B5EF4-FFF2-40B4-BE49-F238E27FC236}">
                <a16:creationId xmlns:a16="http://schemas.microsoft.com/office/drawing/2014/main" id="{2DD18E15-3FE8-4433-9F7A-6713CB0D6F85}"/>
              </a:ext>
            </a:extLst>
          </p:cNvPr>
          <p:cNvSpPr txBox="1"/>
          <p:nvPr/>
        </p:nvSpPr>
        <p:spPr>
          <a:xfrm>
            <a:off x="10208565" y="3182471"/>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Land-based pollution</a:t>
            </a:r>
          </a:p>
        </p:txBody>
      </p:sp>
      <p:sp>
        <p:nvSpPr>
          <p:cNvPr id="147" name="TextBox 146">
            <a:extLst>
              <a:ext uri="{FF2B5EF4-FFF2-40B4-BE49-F238E27FC236}">
                <a16:creationId xmlns:a16="http://schemas.microsoft.com/office/drawing/2014/main" id="{B7A0E6D1-7EE4-4E87-A8F8-F779DA517E88}"/>
              </a:ext>
            </a:extLst>
          </p:cNvPr>
          <p:cNvSpPr txBox="1"/>
          <p:nvPr/>
        </p:nvSpPr>
        <p:spPr>
          <a:xfrm>
            <a:off x="10216738" y="3706083"/>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Economic valuation</a:t>
            </a:r>
          </a:p>
        </p:txBody>
      </p:sp>
      <p:sp>
        <p:nvSpPr>
          <p:cNvPr id="148" name="TextBox 147">
            <a:extLst>
              <a:ext uri="{FF2B5EF4-FFF2-40B4-BE49-F238E27FC236}">
                <a16:creationId xmlns:a16="http://schemas.microsoft.com/office/drawing/2014/main" id="{9A03D3AC-3886-4B92-88EC-860BC6BF06F3}"/>
              </a:ext>
            </a:extLst>
          </p:cNvPr>
          <p:cNvSpPr txBox="1"/>
          <p:nvPr/>
        </p:nvSpPr>
        <p:spPr>
          <a:xfrm>
            <a:off x="9111109" y="1217403"/>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Mangroves</a:t>
            </a:r>
          </a:p>
        </p:txBody>
      </p:sp>
      <p:sp>
        <p:nvSpPr>
          <p:cNvPr id="149" name="TextBox 148">
            <a:extLst>
              <a:ext uri="{FF2B5EF4-FFF2-40B4-BE49-F238E27FC236}">
                <a16:creationId xmlns:a16="http://schemas.microsoft.com/office/drawing/2014/main" id="{CDC16431-C33E-4698-BCD5-220B2E856C73}"/>
              </a:ext>
            </a:extLst>
          </p:cNvPr>
          <p:cNvSpPr txBox="1"/>
          <p:nvPr/>
        </p:nvSpPr>
        <p:spPr>
          <a:xfrm>
            <a:off x="9104187" y="1702810"/>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Coral Reefs</a:t>
            </a:r>
          </a:p>
        </p:txBody>
      </p:sp>
      <p:sp>
        <p:nvSpPr>
          <p:cNvPr id="150" name="TextBox 149">
            <a:extLst>
              <a:ext uri="{FF2B5EF4-FFF2-40B4-BE49-F238E27FC236}">
                <a16:creationId xmlns:a16="http://schemas.microsoft.com/office/drawing/2014/main" id="{C8359709-DD19-4772-8410-4D32057AC421}"/>
              </a:ext>
            </a:extLst>
          </p:cNvPr>
          <p:cNvSpPr txBox="1"/>
          <p:nvPr/>
        </p:nvSpPr>
        <p:spPr>
          <a:xfrm>
            <a:off x="9119281" y="2186318"/>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a:t>
            </a:r>
            <a:r>
              <a:rPr lang="en-GB" sz="750" dirty="0" err="1">
                <a:solidFill>
                  <a:schemeClr val="bg1"/>
                </a:solidFill>
              </a:rPr>
              <a:t>Seagrass</a:t>
            </a:r>
            <a:endParaRPr lang="en-GB" sz="750" dirty="0">
              <a:solidFill>
                <a:schemeClr val="bg1"/>
              </a:solidFill>
            </a:endParaRPr>
          </a:p>
        </p:txBody>
      </p:sp>
      <p:sp>
        <p:nvSpPr>
          <p:cNvPr id="151" name="TextBox 150">
            <a:extLst>
              <a:ext uri="{FF2B5EF4-FFF2-40B4-BE49-F238E27FC236}">
                <a16:creationId xmlns:a16="http://schemas.microsoft.com/office/drawing/2014/main" id="{A51F36AA-A376-402A-97E5-CE312FE85692}"/>
              </a:ext>
            </a:extLst>
          </p:cNvPr>
          <p:cNvSpPr txBox="1"/>
          <p:nvPr/>
        </p:nvSpPr>
        <p:spPr>
          <a:xfrm>
            <a:off x="9127455" y="2669826"/>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Wetlands</a:t>
            </a:r>
          </a:p>
        </p:txBody>
      </p:sp>
      <p:sp>
        <p:nvSpPr>
          <p:cNvPr id="152" name="TextBox 151">
            <a:extLst>
              <a:ext uri="{FF2B5EF4-FFF2-40B4-BE49-F238E27FC236}">
                <a16:creationId xmlns:a16="http://schemas.microsoft.com/office/drawing/2014/main" id="{828DE5DB-51FD-4159-B288-70E67720F164}"/>
              </a:ext>
            </a:extLst>
          </p:cNvPr>
          <p:cNvSpPr txBox="1"/>
          <p:nvPr/>
        </p:nvSpPr>
        <p:spPr>
          <a:xfrm>
            <a:off x="9119282" y="3182471"/>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Land-based pollution</a:t>
            </a:r>
          </a:p>
        </p:txBody>
      </p:sp>
      <p:sp>
        <p:nvSpPr>
          <p:cNvPr id="153" name="TextBox 152">
            <a:extLst>
              <a:ext uri="{FF2B5EF4-FFF2-40B4-BE49-F238E27FC236}">
                <a16:creationId xmlns:a16="http://schemas.microsoft.com/office/drawing/2014/main" id="{72A74A8C-4C4A-4D14-B34A-31F06A0FE49F}"/>
              </a:ext>
            </a:extLst>
          </p:cNvPr>
          <p:cNvSpPr txBox="1"/>
          <p:nvPr/>
        </p:nvSpPr>
        <p:spPr>
          <a:xfrm>
            <a:off x="9127455" y="3706083"/>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Economic valuation</a:t>
            </a:r>
          </a:p>
        </p:txBody>
      </p:sp>
      <p:sp>
        <p:nvSpPr>
          <p:cNvPr id="154" name="TextBox 153">
            <a:extLst>
              <a:ext uri="{FF2B5EF4-FFF2-40B4-BE49-F238E27FC236}">
                <a16:creationId xmlns:a16="http://schemas.microsoft.com/office/drawing/2014/main" id="{1FA1DBD8-8BF8-4084-BDCE-0FFFEB3C055B}"/>
              </a:ext>
            </a:extLst>
          </p:cNvPr>
          <p:cNvSpPr txBox="1"/>
          <p:nvPr/>
        </p:nvSpPr>
        <p:spPr>
          <a:xfrm>
            <a:off x="8029998" y="1217403"/>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Mangroves</a:t>
            </a:r>
          </a:p>
        </p:txBody>
      </p:sp>
      <p:sp>
        <p:nvSpPr>
          <p:cNvPr id="155" name="TextBox 154">
            <a:extLst>
              <a:ext uri="{FF2B5EF4-FFF2-40B4-BE49-F238E27FC236}">
                <a16:creationId xmlns:a16="http://schemas.microsoft.com/office/drawing/2014/main" id="{9D29CB5C-1AF8-4641-A93F-E015D586D917}"/>
              </a:ext>
            </a:extLst>
          </p:cNvPr>
          <p:cNvSpPr txBox="1"/>
          <p:nvPr/>
        </p:nvSpPr>
        <p:spPr>
          <a:xfrm>
            <a:off x="8023076" y="1702810"/>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Coral Reefs</a:t>
            </a:r>
          </a:p>
        </p:txBody>
      </p:sp>
      <p:sp>
        <p:nvSpPr>
          <p:cNvPr id="156" name="TextBox 155">
            <a:extLst>
              <a:ext uri="{FF2B5EF4-FFF2-40B4-BE49-F238E27FC236}">
                <a16:creationId xmlns:a16="http://schemas.microsoft.com/office/drawing/2014/main" id="{664E444C-A629-4995-9D7B-38FD84076DBF}"/>
              </a:ext>
            </a:extLst>
          </p:cNvPr>
          <p:cNvSpPr txBox="1"/>
          <p:nvPr/>
        </p:nvSpPr>
        <p:spPr>
          <a:xfrm>
            <a:off x="8038170" y="2186318"/>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a:t>
            </a:r>
            <a:r>
              <a:rPr lang="en-GB" sz="750" dirty="0" err="1">
                <a:solidFill>
                  <a:schemeClr val="bg1"/>
                </a:solidFill>
              </a:rPr>
              <a:t>Seagrass</a:t>
            </a:r>
            <a:endParaRPr lang="en-GB" sz="750" dirty="0">
              <a:solidFill>
                <a:schemeClr val="bg1"/>
              </a:solidFill>
            </a:endParaRPr>
          </a:p>
        </p:txBody>
      </p:sp>
      <p:sp>
        <p:nvSpPr>
          <p:cNvPr id="157" name="TextBox 156">
            <a:extLst>
              <a:ext uri="{FF2B5EF4-FFF2-40B4-BE49-F238E27FC236}">
                <a16:creationId xmlns:a16="http://schemas.microsoft.com/office/drawing/2014/main" id="{9D4B5BC4-523C-4F88-8A09-C9F3DB7D6235}"/>
              </a:ext>
            </a:extLst>
          </p:cNvPr>
          <p:cNvSpPr txBox="1"/>
          <p:nvPr/>
        </p:nvSpPr>
        <p:spPr>
          <a:xfrm>
            <a:off x="8046344" y="2669826"/>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Wetlands</a:t>
            </a:r>
          </a:p>
        </p:txBody>
      </p:sp>
      <p:sp>
        <p:nvSpPr>
          <p:cNvPr id="158" name="TextBox 157">
            <a:extLst>
              <a:ext uri="{FF2B5EF4-FFF2-40B4-BE49-F238E27FC236}">
                <a16:creationId xmlns:a16="http://schemas.microsoft.com/office/drawing/2014/main" id="{22AD0845-C0AE-4B7C-BFC6-BC0F9237820D}"/>
              </a:ext>
            </a:extLst>
          </p:cNvPr>
          <p:cNvSpPr txBox="1"/>
          <p:nvPr/>
        </p:nvSpPr>
        <p:spPr>
          <a:xfrm>
            <a:off x="8038171" y="3182471"/>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Land-based pollution</a:t>
            </a:r>
          </a:p>
        </p:txBody>
      </p:sp>
      <p:sp>
        <p:nvSpPr>
          <p:cNvPr id="159" name="TextBox 158">
            <a:extLst>
              <a:ext uri="{FF2B5EF4-FFF2-40B4-BE49-F238E27FC236}">
                <a16:creationId xmlns:a16="http://schemas.microsoft.com/office/drawing/2014/main" id="{7DC6CCB1-6655-49EA-8C24-055D35A94145}"/>
              </a:ext>
            </a:extLst>
          </p:cNvPr>
          <p:cNvSpPr txBox="1"/>
          <p:nvPr/>
        </p:nvSpPr>
        <p:spPr>
          <a:xfrm>
            <a:off x="8046344" y="3706083"/>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Economic valuation</a:t>
            </a:r>
          </a:p>
        </p:txBody>
      </p:sp>
      <p:sp>
        <p:nvSpPr>
          <p:cNvPr id="160" name="TextBox 159">
            <a:extLst>
              <a:ext uri="{FF2B5EF4-FFF2-40B4-BE49-F238E27FC236}">
                <a16:creationId xmlns:a16="http://schemas.microsoft.com/office/drawing/2014/main" id="{CF96BDF3-874B-413F-8FBD-687CE790B23E}"/>
              </a:ext>
            </a:extLst>
          </p:cNvPr>
          <p:cNvSpPr txBox="1"/>
          <p:nvPr/>
        </p:nvSpPr>
        <p:spPr>
          <a:xfrm>
            <a:off x="6953976" y="1217403"/>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Mangroves</a:t>
            </a:r>
          </a:p>
        </p:txBody>
      </p:sp>
      <p:sp>
        <p:nvSpPr>
          <p:cNvPr id="161" name="TextBox 160">
            <a:extLst>
              <a:ext uri="{FF2B5EF4-FFF2-40B4-BE49-F238E27FC236}">
                <a16:creationId xmlns:a16="http://schemas.microsoft.com/office/drawing/2014/main" id="{814C4C54-FF3A-4554-9CDC-BBAC984C5633}"/>
              </a:ext>
            </a:extLst>
          </p:cNvPr>
          <p:cNvSpPr txBox="1"/>
          <p:nvPr/>
        </p:nvSpPr>
        <p:spPr>
          <a:xfrm>
            <a:off x="6947054" y="1702810"/>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Coral Reefs</a:t>
            </a:r>
          </a:p>
        </p:txBody>
      </p:sp>
      <p:sp>
        <p:nvSpPr>
          <p:cNvPr id="162" name="TextBox 161">
            <a:extLst>
              <a:ext uri="{FF2B5EF4-FFF2-40B4-BE49-F238E27FC236}">
                <a16:creationId xmlns:a16="http://schemas.microsoft.com/office/drawing/2014/main" id="{874CA3B7-65AF-4FE3-B4A3-735D973022AA}"/>
              </a:ext>
            </a:extLst>
          </p:cNvPr>
          <p:cNvSpPr txBox="1"/>
          <p:nvPr/>
        </p:nvSpPr>
        <p:spPr>
          <a:xfrm>
            <a:off x="6962148" y="2186318"/>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a:t>
            </a:r>
            <a:r>
              <a:rPr lang="en-GB" sz="750" dirty="0" err="1">
                <a:solidFill>
                  <a:schemeClr val="bg1"/>
                </a:solidFill>
              </a:rPr>
              <a:t>Seagrass</a:t>
            </a:r>
            <a:endParaRPr lang="en-GB" sz="750" dirty="0">
              <a:solidFill>
                <a:schemeClr val="bg1"/>
              </a:solidFill>
            </a:endParaRPr>
          </a:p>
        </p:txBody>
      </p:sp>
      <p:sp>
        <p:nvSpPr>
          <p:cNvPr id="163" name="TextBox 162">
            <a:extLst>
              <a:ext uri="{FF2B5EF4-FFF2-40B4-BE49-F238E27FC236}">
                <a16:creationId xmlns:a16="http://schemas.microsoft.com/office/drawing/2014/main" id="{3C74BB48-F7B2-43C0-B878-850869FBDF75}"/>
              </a:ext>
            </a:extLst>
          </p:cNvPr>
          <p:cNvSpPr txBox="1"/>
          <p:nvPr/>
        </p:nvSpPr>
        <p:spPr>
          <a:xfrm>
            <a:off x="6970322" y="2669826"/>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Wetlands</a:t>
            </a:r>
          </a:p>
        </p:txBody>
      </p:sp>
      <p:sp>
        <p:nvSpPr>
          <p:cNvPr id="164" name="TextBox 163">
            <a:extLst>
              <a:ext uri="{FF2B5EF4-FFF2-40B4-BE49-F238E27FC236}">
                <a16:creationId xmlns:a16="http://schemas.microsoft.com/office/drawing/2014/main" id="{65F26EFE-6888-4200-B4BC-E2A03FC5CE05}"/>
              </a:ext>
            </a:extLst>
          </p:cNvPr>
          <p:cNvSpPr txBox="1"/>
          <p:nvPr/>
        </p:nvSpPr>
        <p:spPr>
          <a:xfrm>
            <a:off x="6962149" y="3182471"/>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Land-based pollution</a:t>
            </a:r>
          </a:p>
        </p:txBody>
      </p:sp>
      <p:sp>
        <p:nvSpPr>
          <p:cNvPr id="165" name="TextBox 164">
            <a:extLst>
              <a:ext uri="{FF2B5EF4-FFF2-40B4-BE49-F238E27FC236}">
                <a16:creationId xmlns:a16="http://schemas.microsoft.com/office/drawing/2014/main" id="{C6F5BEC1-4516-4681-88C4-27FCB40A798F}"/>
              </a:ext>
            </a:extLst>
          </p:cNvPr>
          <p:cNvSpPr txBox="1"/>
          <p:nvPr/>
        </p:nvSpPr>
        <p:spPr>
          <a:xfrm>
            <a:off x="6970322" y="3706083"/>
            <a:ext cx="956499" cy="384902"/>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SEA National Focal Point - Economic valuation</a:t>
            </a:r>
          </a:p>
        </p:txBody>
      </p:sp>
    </p:spTree>
    <p:extLst>
      <p:ext uri="{BB962C8B-B14F-4D97-AF65-F5344CB8AC3E}">
        <p14:creationId xmlns:p14="http://schemas.microsoft.com/office/powerpoint/2010/main" val="3775753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FF3CA8C-B048-4A5C-9ADE-57B77EA98F80}"/>
              </a:ext>
            </a:extLst>
          </p:cNvPr>
          <p:cNvSpPr/>
          <p:nvPr/>
        </p:nvSpPr>
        <p:spPr>
          <a:xfrm>
            <a:off x="209427" y="288372"/>
            <a:ext cx="4908206" cy="5500587"/>
          </a:xfrm>
          <a:prstGeom prst="rect">
            <a:avLst/>
          </a:prstGeom>
          <a:noFill/>
          <a:ln w="28575">
            <a:solidFill>
              <a:srgbClr val="0E9A89"/>
            </a:solidFill>
          </a:ln>
        </p:spPr>
        <p:txBody>
          <a:bodyPr wrap="square">
            <a:noAutofit/>
          </a:bodyPr>
          <a:lstStyle/>
          <a:p>
            <a:pPr algn="ctr"/>
            <a:r>
              <a:rPr lang="en-GB" sz="1100" b="1" u="sng" dirty="0"/>
              <a:t>Specialized Executing Agencies (SEAs) for mangroves, coral reefs, seagrass, wetlands, land-based pollution and economic valuation</a:t>
            </a:r>
            <a:endParaRPr lang="en-US" sz="1100" dirty="0"/>
          </a:p>
          <a:p>
            <a:endParaRPr lang="en-GB" sz="1000" dirty="0"/>
          </a:p>
          <a:p>
            <a:r>
              <a:rPr lang="en-GB" sz="1000" dirty="0"/>
              <a:t>36 SEA’s each responsible for execution of the national activities and coordination of the national Committees</a:t>
            </a:r>
          </a:p>
          <a:p>
            <a:endParaRPr lang="en-GB" sz="800" dirty="0"/>
          </a:p>
          <a:p>
            <a:pPr marL="228600" indent="-228600">
              <a:buFont typeface="+mj-lt"/>
              <a:buAutoNum type="arabicPeriod"/>
            </a:pPr>
            <a:r>
              <a:rPr lang="en-GB" sz="800" dirty="0"/>
              <a:t>Assume overall responsibility for the execution of the national-level activities in their respective areas of expertise for the UNEP/GEF project entitled ‘Implementing the Strategic Action Programme for the South China Sea’ in accordance with the results framework contained in the regional UNEP Project Document;</a:t>
            </a:r>
          </a:p>
          <a:p>
            <a:pPr marL="228600" indent="-228600">
              <a:buFont typeface="+mj-lt"/>
              <a:buAutoNum type="arabicPeriod"/>
            </a:pPr>
            <a:r>
              <a:rPr lang="en-GB" sz="800" dirty="0"/>
              <a:t>Provide Secretariat support to the operation of the National Committees for mangroves, coral reefs, seagrass, wetlands, land-based pollution, and economic valuation and convene quarterly meetings of these bodies, respectively;</a:t>
            </a:r>
          </a:p>
          <a:p>
            <a:pPr marL="228600" indent="-228600">
              <a:buFont typeface="+mj-lt"/>
              <a:buAutoNum type="arabicPeriod"/>
            </a:pPr>
            <a:r>
              <a:rPr lang="en-GB" sz="800" dirty="0"/>
              <a:t>Nominate a National Focal Point to (a) act as the main point of contact with the SCS SAP Implementation Unit and UNEP; (b) act as Chair of the his/her respective National Committee; (c) act as a member of NTWG; and (d) act as a member of the respective Regional Working Group or Task Force;</a:t>
            </a:r>
          </a:p>
          <a:p>
            <a:pPr marL="228600" indent="-228600">
              <a:buFont typeface="+mj-lt"/>
              <a:buAutoNum type="arabicPeriod"/>
            </a:pPr>
            <a:r>
              <a:rPr lang="en-GB" sz="800" dirty="0"/>
              <a:t>Plan and implement activities based on the results framework, work plan and timetable contained in the UNEP Project Document aimed at achieving the national-level goals and targets of the project and the Strategic Action Programme for the South China Sea;</a:t>
            </a:r>
          </a:p>
          <a:p>
            <a:pPr marL="228600" indent="-228600">
              <a:buFont typeface="+mj-lt"/>
              <a:buAutoNum type="arabicPeriod"/>
            </a:pPr>
            <a:r>
              <a:rPr lang="en-GB" sz="800" dirty="0"/>
              <a:t>Prepare and facilitate endorsement, by the National Inter-Ministry Committee (IMC), quarterly costed work plans to guide the execution of national and site-based activities of the project;</a:t>
            </a:r>
          </a:p>
          <a:p>
            <a:pPr marL="228600" indent="-228600">
              <a:buFont typeface="+mj-lt"/>
              <a:buAutoNum type="arabicPeriod"/>
            </a:pPr>
            <a:r>
              <a:rPr lang="en-GB" sz="800" dirty="0"/>
              <a:t>Submit endorsed quarterly national costed work plans to the Project Coordinator of the SCS-SAP Implementation Unit within five (5) working days before the end of each quarter (i.e. Quarter 1 is January-March, Quarter 2 is April-June, Quarter 3 is July-September, Quarter 4 is October-December).</a:t>
            </a:r>
          </a:p>
          <a:p>
            <a:pPr marL="228600" indent="-228600">
              <a:buFont typeface="+mj-lt"/>
              <a:buAutoNum type="arabicPeriod"/>
            </a:pPr>
            <a:r>
              <a:rPr lang="en-GB" sz="800" dirty="0"/>
              <a:t>Prepare and submit quarterly progress reports, expenditure reports, and cash advance requests for endorsement by the National Inter-Ministry Committee and subsequent submission to the Project Coordinator of the SCS-SAP Implementation Unit within five (5) working days before the end of each quarter;</a:t>
            </a:r>
          </a:p>
          <a:p>
            <a:pPr marL="228600" indent="-228600">
              <a:buFont typeface="+mj-lt"/>
              <a:buAutoNum type="arabicPeriod"/>
            </a:pPr>
            <a:r>
              <a:rPr lang="en-GB" sz="800" dirty="0"/>
              <a:t>Prepare annual progress reports on national-level activities and results of efforts to meet SAP targets;</a:t>
            </a:r>
          </a:p>
          <a:p>
            <a:pPr marL="228600" indent="-228600">
              <a:buFont typeface="+mj-lt"/>
              <a:buAutoNum type="arabicPeriod"/>
            </a:pPr>
            <a:r>
              <a:rPr lang="en-GB" sz="800" dirty="0"/>
              <a:t>Maintain accurate and up-to-date records and documents in respect of all expenditures incurred with the funds made available to ensure that all expenditures are in conformity with the provisions of the endorsed costed work plans. For each disbursement, proper supporting documentation shall be maintained, including original invoices, bills, and receipts pertinent to the transaction.</a:t>
            </a:r>
          </a:p>
          <a:p>
            <a:pPr marL="228600" indent="-228600">
              <a:buFont typeface="+mj-lt"/>
              <a:buAutoNum type="arabicPeriod"/>
            </a:pPr>
            <a:r>
              <a:rPr lang="en-GB" sz="800" dirty="0"/>
              <a:t>Provide the SCS-SAP Implementation Unit with certified periodic financial statements, and with an annual audit of the financial statements relating to the status of project funds advanced to the Specialized Executing Agency;</a:t>
            </a:r>
          </a:p>
          <a:p>
            <a:pPr marL="228600" indent="-228600">
              <a:buFont typeface="+mj-lt"/>
              <a:buAutoNum type="arabicPeriod"/>
            </a:pPr>
            <a:r>
              <a:rPr lang="en-GB" sz="800" dirty="0"/>
              <a:t>Be responsible for the proper custody, maintenance and care of all equipment purchased for use at the national level; </a:t>
            </a:r>
          </a:p>
          <a:p>
            <a:pPr marL="228600" indent="-228600">
              <a:buFont typeface="+mj-lt"/>
              <a:buAutoNum type="arabicPeriod"/>
            </a:pPr>
            <a:r>
              <a:rPr lang="en-GB" sz="800" dirty="0"/>
              <a:t>Lead national-level efforts to secure co-financing committed to this project and to leverage additional funding required to replicate and scale-up best practices in coastal and marine environmental management generated through this project; and</a:t>
            </a:r>
          </a:p>
          <a:p>
            <a:pPr marL="228600" indent="-228600">
              <a:buFont typeface="+mj-lt"/>
              <a:buAutoNum type="arabicPeriod"/>
            </a:pPr>
            <a:r>
              <a:rPr lang="en-GB" sz="800" dirty="0"/>
              <a:t>Ensure that the work of the parties under this agreement is suitably promoted as part of the UNEP/GEF project entitled ‘Implementing the Strategic Action Programme for the South China Sea’, including labelling of outputs with agreed logos.</a:t>
            </a:r>
          </a:p>
          <a:p>
            <a:pPr marL="228600" indent="-228600">
              <a:buFont typeface="+mj-lt"/>
              <a:buAutoNum type="arabicPeriod"/>
            </a:pPr>
            <a:endParaRPr lang="en-GB" sz="800" dirty="0"/>
          </a:p>
          <a:p>
            <a:endParaRPr lang="en-GB" sz="800" dirty="0"/>
          </a:p>
          <a:p>
            <a:endParaRPr lang="en-GB" sz="800" dirty="0"/>
          </a:p>
        </p:txBody>
      </p:sp>
      <p:sp>
        <p:nvSpPr>
          <p:cNvPr id="6" name="Rectangle 5">
            <a:extLst>
              <a:ext uri="{FF2B5EF4-FFF2-40B4-BE49-F238E27FC236}">
                <a16:creationId xmlns:a16="http://schemas.microsoft.com/office/drawing/2014/main" id="{40760B47-7E52-4433-87A4-C311F595D510}"/>
              </a:ext>
            </a:extLst>
          </p:cNvPr>
          <p:cNvSpPr/>
          <p:nvPr/>
        </p:nvSpPr>
        <p:spPr>
          <a:xfrm>
            <a:off x="0" y="5975132"/>
            <a:ext cx="12192000" cy="882868"/>
          </a:xfrm>
          <a:prstGeom prst="rect">
            <a:avLst/>
          </a:prstGeom>
          <a:solidFill>
            <a:srgbClr val="268D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400" b="1" dirty="0">
                <a:solidFill>
                  <a:schemeClr val="bg1"/>
                </a:solidFill>
                <a:latin typeface="Calibri Light" panose="020F0302020204030204"/>
                <a:ea typeface="+mj-ea"/>
                <a:cs typeface="+mj-cs"/>
              </a:rPr>
              <a:t>National Level – Specialized Executing </a:t>
            </a:r>
            <a:r>
              <a:rPr lang="en-GB" sz="4400" b="1">
                <a:solidFill>
                  <a:schemeClr val="bg1"/>
                </a:solidFill>
                <a:latin typeface="Calibri Light" panose="020F0302020204030204"/>
                <a:ea typeface="+mj-ea"/>
                <a:cs typeface="+mj-cs"/>
              </a:rPr>
              <a:t>Agencies (SEAs</a:t>
            </a:r>
            <a:r>
              <a:rPr lang="en-GB" sz="4400" b="1" dirty="0">
                <a:solidFill>
                  <a:schemeClr val="bg1"/>
                </a:solidFill>
                <a:latin typeface="Calibri Light" panose="020F0302020204030204"/>
                <a:ea typeface="+mj-ea"/>
                <a:cs typeface="+mj-cs"/>
              </a:rPr>
              <a:t>) </a:t>
            </a:r>
            <a:endParaRPr lang="en-GB" dirty="0">
              <a:solidFill>
                <a:schemeClr val="bg1"/>
              </a:solidFill>
            </a:endParaRPr>
          </a:p>
        </p:txBody>
      </p:sp>
      <p:sp>
        <p:nvSpPr>
          <p:cNvPr id="13" name="TextBox 12">
            <a:extLst>
              <a:ext uri="{FF2B5EF4-FFF2-40B4-BE49-F238E27FC236}">
                <a16:creationId xmlns:a16="http://schemas.microsoft.com/office/drawing/2014/main" id="{A5032BFF-5A5E-4112-BDED-A20694CBAC5B}"/>
              </a:ext>
            </a:extLst>
          </p:cNvPr>
          <p:cNvSpPr txBox="1"/>
          <p:nvPr/>
        </p:nvSpPr>
        <p:spPr>
          <a:xfrm>
            <a:off x="5258591" y="509024"/>
            <a:ext cx="956499" cy="316814"/>
          </a:xfrm>
          <a:prstGeom prst="rect">
            <a:avLst/>
          </a:prstGeom>
          <a:noFill/>
          <a:ln w="19050">
            <a:no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Cambodia</a:t>
            </a:r>
          </a:p>
        </p:txBody>
      </p:sp>
      <p:sp>
        <p:nvSpPr>
          <p:cNvPr id="14" name="TextBox 13">
            <a:extLst>
              <a:ext uri="{FF2B5EF4-FFF2-40B4-BE49-F238E27FC236}">
                <a16:creationId xmlns:a16="http://schemas.microsoft.com/office/drawing/2014/main" id="{BF3563C5-E85B-4C21-B763-9AE59ECD0E97}"/>
              </a:ext>
            </a:extLst>
          </p:cNvPr>
          <p:cNvSpPr txBox="1"/>
          <p:nvPr/>
        </p:nvSpPr>
        <p:spPr>
          <a:xfrm>
            <a:off x="6356046" y="509024"/>
            <a:ext cx="956499" cy="316814"/>
          </a:xfrm>
          <a:prstGeom prst="rect">
            <a:avLst/>
          </a:prstGeom>
          <a:noFill/>
          <a:ln w="19050">
            <a:no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China</a:t>
            </a:r>
          </a:p>
        </p:txBody>
      </p:sp>
      <p:sp>
        <p:nvSpPr>
          <p:cNvPr id="15" name="TextBox 14">
            <a:extLst>
              <a:ext uri="{FF2B5EF4-FFF2-40B4-BE49-F238E27FC236}">
                <a16:creationId xmlns:a16="http://schemas.microsoft.com/office/drawing/2014/main" id="{80B3D052-0D2C-4AB0-AC9A-AA770E1788BB}"/>
              </a:ext>
            </a:extLst>
          </p:cNvPr>
          <p:cNvSpPr txBox="1"/>
          <p:nvPr/>
        </p:nvSpPr>
        <p:spPr>
          <a:xfrm>
            <a:off x="7432736" y="510540"/>
            <a:ext cx="956499" cy="316814"/>
          </a:xfrm>
          <a:prstGeom prst="rect">
            <a:avLst/>
          </a:prstGeom>
          <a:noFill/>
          <a:ln w="19050">
            <a:no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Indonesia</a:t>
            </a:r>
          </a:p>
        </p:txBody>
      </p:sp>
      <p:sp>
        <p:nvSpPr>
          <p:cNvPr id="16" name="TextBox 15">
            <a:extLst>
              <a:ext uri="{FF2B5EF4-FFF2-40B4-BE49-F238E27FC236}">
                <a16:creationId xmlns:a16="http://schemas.microsoft.com/office/drawing/2014/main" id="{ACA6A328-C629-4352-AE2D-1FD6BF656241}"/>
              </a:ext>
            </a:extLst>
          </p:cNvPr>
          <p:cNvSpPr txBox="1"/>
          <p:nvPr/>
        </p:nvSpPr>
        <p:spPr>
          <a:xfrm>
            <a:off x="8509426" y="499824"/>
            <a:ext cx="956499" cy="316814"/>
          </a:xfrm>
          <a:prstGeom prst="rect">
            <a:avLst/>
          </a:prstGeom>
          <a:noFill/>
          <a:ln w="19050">
            <a:no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Philippines</a:t>
            </a:r>
          </a:p>
        </p:txBody>
      </p:sp>
      <p:sp>
        <p:nvSpPr>
          <p:cNvPr id="17" name="TextBox 16">
            <a:extLst>
              <a:ext uri="{FF2B5EF4-FFF2-40B4-BE49-F238E27FC236}">
                <a16:creationId xmlns:a16="http://schemas.microsoft.com/office/drawing/2014/main" id="{365425BC-81C0-4277-BE2A-162B40DC9CC2}"/>
              </a:ext>
            </a:extLst>
          </p:cNvPr>
          <p:cNvSpPr txBox="1"/>
          <p:nvPr/>
        </p:nvSpPr>
        <p:spPr>
          <a:xfrm>
            <a:off x="9606881" y="499824"/>
            <a:ext cx="956499" cy="316814"/>
          </a:xfrm>
          <a:prstGeom prst="rect">
            <a:avLst/>
          </a:prstGeom>
          <a:noFill/>
          <a:ln w="19050">
            <a:no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Thailand</a:t>
            </a:r>
          </a:p>
        </p:txBody>
      </p:sp>
      <p:sp>
        <p:nvSpPr>
          <p:cNvPr id="18" name="TextBox 17">
            <a:extLst>
              <a:ext uri="{FF2B5EF4-FFF2-40B4-BE49-F238E27FC236}">
                <a16:creationId xmlns:a16="http://schemas.microsoft.com/office/drawing/2014/main" id="{702EDD14-E3C1-4AF0-BA50-4C4EFAB85FAF}"/>
              </a:ext>
            </a:extLst>
          </p:cNvPr>
          <p:cNvSpPr txBox="1"/>
          <p:nvPr/>
        </p:nvSpPr>
        <p:spPr>
          <a:xfrm>
            <a:off x="10683571" y="509024"/>
            <a:ext cx="956499" cy="316814"/>
          </a:xfrm>
          <a:prstGeom prst="rect">
            <a:avLst/>
          </a:prstGeom>
          <a:noFill/>
          <a:ln w="19050">
            <a:no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Vietnam</a:t>
            </a:r>
          </a:p>
        </p:txBody>
      </p:sp>
      <p:sp>
        <p:nvSpPr>
          <p:cNvPr id="46" name="TextBox 45">
            <a:extLst>
              <a:ext uri="{FF2B5EF4-FFF2-40B4-BE49-F238E27FC236}">
                <a16:creationId xmlns:a16="http://schemas.microsoft.com/office/drawing/2014/main" id="{0E7D53F2-A796-4808-9BF7-BB50DB62FE16}"/>
              </a:ext>
            </a:extLst>
          </p:cNvPr>
          <p:cNvSpPr txBox="1"/>
          <p:nvPr/>
        </p:nvSpPr>
        <p:spPr>
          <a:xfrm>
            <a:off x="5258591" y="95082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Mangroves</a:t>
            </a:r>
          </a:p>
        </p:txBody>
      </p:sp>
      <p:sp>
        <p:nvSpPr>
          <p:cNvPr id="47" name="TextBox 46">
            <a:extLst>
              <a:ext uri="{FF2B5EF4-FFF2-40B4-BE49-F238E27FC236}">
                <a16:creationId xmlns:a16="http://schemas.microsoft.com/office/drawing/2014/main" id="{A2C6F1E3-D155-497F-9EFC-EC1E32A49DDD}"/>
              </a:ext>
            </a:extLst>
          </p:cNvPr>
          <p:cNvSpPr txBox="1"/>
          <p:nvPr/>
        </p:nvSpPr>
        <p:spPr>
          <a:xfrm>
            <a:off x="5266765" y="1619484"/>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Coral Reefs</a:t>
            </a:r>
          </a:p>
        </p:txBody>
      </p:sp>
      <p:sp>
        <p:nvSpPr>
          <p:cNvPr id="48" name="TextBox 47">
            <a:extLst>
              <a:ext uri="{FF2B5EF4-FFF2-40B4-BE49-F238E27FC236}">
                <a16:creationId xmlns:a16="http://schemas.microsoft.com/office/drawing/2014/main" id="{52842BA8-18DA-4D36-96A9-968A0408E724}"/>
              </a:ext>
            </a:extLst>
          </p:cNvPr>
          <p:cNvSpPr txBox="1"/>
          <p:nvPr/>
        </p:nvSpPr>
        <p:spPr>
          <a:xfrm>
            <a:off x="5266764" y="227763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a:t>
            </a:r>
            <a:r>
              <a:rPr lang="en-GB" sz="750" dirty="0" err="1">
                <a:solidFill>
                  <a:schemeClr val="bg1"/>
                </a:solidFill>
              </a:rPr>
              <a:t>Seagrass</a:t>
            </a:r>
            <a:endParaRPr lang="en-GB" sz="750" dirty="0">
              <a:solidFill>
                <a:schemeClr val="bg1"/>
              </a:solidFill>
            </a:endParaRPr>
          </a:p>
        </p:txBody>
      </p:sp>
      <p:sp>
        <p:nvSpPr>
          <p:cNvPr id="49" name="TextBox 48">
            <a:extLst>
              <a:ext uri="{FF2B5EF4-FFF2-40B4-BE49-F238E27FC236}">
                <a16:creationId xmlns:a16="http://schemas.microsoft.com/office/drawing/2014/main" id="{82BA70BD-2602-4923-8650-FA64044F85EA}"/>
              </a:ext>
            </a:extLst>
          </p:cNvPr>
          <p:cNvSpPr txBox="1"/>
          <p:nvPr/>
        </p:nvSpPr>
        <p:spPr>
          <a:xfrm>
            <a:off x="5266763" y="2946294"/>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Wetlands</a:t>
            </a:r>
          </a:p>
        </p:txBody>
      </p:sp>
      <p:sp>
        <p:nvSpPr>
          <p:cNvPr id="74" name="TextBox 73">
            <a:extLst>
              <a:ext uri="{FF2B5EF4-FFF2-40B4-BE49-F238E27FC236}">
                <a16:creationId xmlns:a16="http://schemas.microsoft.com/office/drawing/2014/main" id="{3485A250-5E8A-41D7-8944-92C73B5939AD}"/>
              </a:ext>
            </a:extLst>
          </p:cNvPr>
          <p:cNvSpPr txBox="1"/>
          <p:nvPr/>
        </p:nvSpPr>
        <p:spPr>
          <a:xfrm>
            <a:off x="5258590" y="3614951"/>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Land-based pollution</a:t>
            </a:r>
          </a:p>
        </p:txBody>
      </p:sp>
      <p:sp>
        <p:nvSpPr>
          <p:cNvPr id="75" name="TextBox 74">
            <a:extLst>
              <a:ext uri="{FF2B5EF4-FFF2-40B4-BE49-F238E27FC236}">
                <a16:creationId xmlns:a16="http://schemas.microsoft.com/office/drawing/2014/main" id="{E8DEEAF6-62E0-4369-BD6C-0A65C6D0E87F}"/>
              </a:ext>
            </a:extLst>
          </p:cNvPr>
          <p:cNvSpPr txBox="1"/>
          <p:nvPr/>
        </p:nvSpPr>
        <p:spPr>
          <a:xfrm>
            <a:off x="5258589" y="427082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Economic valuation</a:t>
            </a:r>
          </a:p>
        </p:txBody>
      </p:sp>
      <p:sp>
        <p:nvSpPr>
          <p:cNvPr id="76" name="TextBox 75">
            <a:extLst>
              <a:ext uri="{FF2B5EF4-FFF2-40B4-BE49-F238E27FC236}">
                <a16:creationId xmlns:a16="http://schemas.microsoft.com/office/drawing/2014/main" id="{DD74D08B-60FE-4039-AB4B-10762C862ABE}"/>
              </a:ext>
            </a:extLst>
          </p:cNvPr>
          <p:cNvSpPr txBox="1"/>
          <p:nvPr/>
        </p:nvSpPr>
        <p:spPr>
          <a:xfrm>
            <a:off x="6356046" y="95082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Mangroves</a:t>
            </a:r>
          </a:p>
        </p:txBody>
      </p:sp>
      <p:sp>
        <p:nvSpPr>
          <p:cNvPr id="77" name="TextBox 76">
            <a:extLst>
              <a:ext uri="{FF2B5EF4-FFF2-40B4-BE49-F238E27FC236}">
                <a16:creationId xmlns:a16="http://schemas.microsoft.com/office/drawing/2014/main" id="{15EE857E-AA74-4A75-B596-A6C72AA5FC10}"/>
              </a:ext>
            </a:extLst>
          </p:cNvPr>
          <p:cNvSpPr txBox="1"/>
          <p:nvPr/>
        </p:nvSpPr>
        <p:spPr>
          <a:xfrm>
            <a:off x="6364220" y="1619484"/>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Coral Reefs</a:t>
            </a:r>
          </a:p>
        </p:txBody>
      </p:sp>
      <p:sp>
        <p:nvSpPr>
          <p:cNvPr id="78" name="TextBox 77">
            <a:extLst>
              <a:ext uri="{FF2B5EF4-FFF2-40B4-BE49-F238E27FC236}">
                <a16:creationId xmlns:a16="http://schemas.microsoft.com/office/drawing/2014/main" id="{59F58E8C-E1C4-4397-A2A0-0B83E560F408}"/>
              </a:ext>
            </a:extLst>
          </p:cNvPr>
          <p:cNvSpPr txBox="1"/>
          <p:nvPr/>
        </p:nvSpPr>
        <p:spPr>
          <a:xfrm>
            <a:off x="6364219" y="227763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a:t>
            </a:r>
            <a:r>
              <a:rPr lang="en-GB" sz="750" dirty="0" err="1">
                <a:solidFill>
                  <a:schemeClr val="bg1"/>
                </a:solidFill>
              </a:rPr>
              <a:t>Seagrass</a:t>
            </a:r>
            <a:endParaRPr lang="en-GB" sz="750" dirty="0">
              <a:solidFill>
                <a:schemeClr val="bg1"/>
              </a:solidFill>
            </a:endParaRPr>
          </a:p>
        </p:txBody>
      </p:sp>
      <p:sp>
        <p:nvSpPr>
          <p:cNvPr id="79" name="TextBox 78">
            <a:extLst>
              <a:ext uri="{FF2B5EF4-FFF2-40B4-BE49-F238E27FC236}">
                <a16:creationId xmlns:a16="http://schemas.microsoft.com/office/drawing/2014/main" id="{8CE1F2F8-DA2C-45AD-85A1-AC8F408D5B4B}"/>
              </a:ext>
            </a:extLst>
          </p:cNvPr>
          <p:cNvSpPr txBox="1"/>
          <p:nvPr/>
        </p:nvSpPr>
        <p:spPr>
          <a:xfrm>
            <a:off x="6364218" y="2946294"/>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Wetlands</a:t>
            </a:r>
          </a:p>
        </p:txBody>
      </p:sp>
      <p:sp>
        <p:nvSpPr>
          <p:cNvPr id="80" name="TextBox 79">
            <a:extLst>
              <a:ext uri="{FF2B5EF4-FFF2-40B4-BE49-F238E27FC236}">
                <a16:creationId xmlns:a16="http://schemas.microsoft.com/office/drawing/2014/main" id="{6E84327F-053B-4162-8E92-4EB80A49D29F}"/>
              </a:ext>
            </a:extLst>
          </p:cNvPr>
          <p:cNvSpPr txBox="1"/>
          <p:nvPr/>
        </p:nvSpPr>
        <p:spPr>
          <a:xfrm>
            <a:off x="6356045" y="3614951"/>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Land-based pollution</a:t>
            </a:r>
          </a:p>
        </p:txBody>
      </p:sp>
      <p:sp>
        <p:nvSpPr>
          <p:cNvPr id="81" name="TextBox 80">
            <a:extLst>
              <a:ext uri="{FF2B5EF4-FFF2-40B4-BE49-F238E27FC236}">
                <a16:creationId xmlns:a16="http://schemas.microsoft.com/office/drawing/2014/main" id="{3E01EE7D-CE43-49F7-B661-4AAC06D54F76}"/>
              </a:ext>
            </a:extLst>
          </p:cNvPr>
          <p:cNvSpPr txBox="1"/>
          <p:nvPr/>
        </p:nvSpPr>
        <p:spPr>
          <a:xfrm>
            <a:off x="6356044" y="427082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Economic valuation</a:t>
            </a:r>
          </a:p>
        </p:txBody>
      </p:sp>
      <p:sp>
        <p:nvSpPr>
          <p:cNvPr id="82" name="TextBox 81">
            <a:extLst>
              <a:ext uri="{FF2B5EF4-FFF2-40B4-BE49-F238E27FC236}">
                <a16:creationId xmlns:a16="http://schemas.microsoft.com/office/drawing/2014/main" id="{44C48289-B96B-4A89-BD41-B93EDEF82855}"/>
              </a:ext>
            </a:extLst>
          </p:cNvPr>
          <p:cNvSpPr txBox="1"/>
          <p:nvPr/>
        </p:nvSpPr>
        <p:spPr>
          <a:xfrm>
            <a:off x="10683571" y="95082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Mangroves</a:t>
            </a:r>
          </a:p>
        </p:txBody>
      </p:sp>
      <p:sp>
        <p:nvSpPr>
          <p:cNvPr id="83" name="TextBox 82">
            <a:extLst>
              <a:ext uri="{FF2B5EF4-FFF2-40B4-BE49-F238E27FC236}">
                <a16:creationId xmlns:a16="http://schemas.microsoft.com/office/drawing/2014/main" id="{43ABDCD7-70D8-454B-9B95-92DE13D6B34F}"/>
              </a:ext>
            </a:extLst>
          </p:cNvPr>
          <p:cNvSpPr txBox="1"/>
          <p:nvPr/>
        </p:nvSpPr>
        <p:spPr>
          <a:xfrm>
            <a:off x="10691745" y="1619484"/>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Coral Reefs</a:t>
            </a:r>
          </a:p>
        </p:txBody>
      </p:sp>
      <p:sp>
        <p:nvSpPr>
          <p:cNvPr id="84" name="TextBox 83">
            <a:extLst>
              <a:ext uri="{FF2B5EF4-FFF2-40B4-BE49-F238E27FC236}">
                <a16:creationId xmlns:a16="http://schemas.microsoft.com/office/drawing/2014/main" id="{B21C43D1-A44A-4DFA-8E4E-8C78A7E0D834}"/>
              </a:ext>
            </a:extLst>
          </p:cNvPr>
          <p:cNvSpPr txBox="1"/>
          <p:nvPr/>
        </p:nvSpPr>
        <p:spPr>
          <a:xfrm>
            <a:off x="10691744" y="227763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a:t>
            </a:r>
            <a:r>
              <a:rPr lang="en-GB" sz="750" dirty="0" err="1">
                <a:solidFill>
                  <a:schemeClr val="bg1"/>
                </a:solidFill>
              </a:rPr>
              <a:t>Seagrass</a:t>
            </a:r>
            <a:endParaRPr lang="en-GB" sz="750" dirty="0">
              <a:solidFill>
                <a:schemeClr val="bg1"/>
              </a:solidFill>
            </a:endParaRPr>
          </a:p>
        </p:txBody>
      </p:sp>
      <p:sp>
        <p:nvSpPr>
          <p:cNvPr id="85" name="TextBox 84">
            <a:extLst>
              <a:ext uri="{FF2B5EF4-FFF2-40B4-BE49-F238E27FC236}">
                <a16:creationId xmlns:a16="http://schemas.microsoft.com/office/drawing/2014/main" id="{C1429307-191B-48E7-8AF0-7B5B18FEBD4E}"/>
              </a:ext>
            </a:extLst>
          </p:cNvPr>
          <p:cNvSpPr txBox="1"/>
          <p:nvPr/>
        </p:nvSpPr>
        <p:spPr>
          <a:xfrm>
            <a:off x="10691743" y="2946294"/>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Wetlands</a:t>
            </a:r>
          </a:p>
        </p:txBody>
      </p:sp>
      <p:sp>
        <p:nvSpPr>
          <p:cNvPr id="86" name="TextBox 85">
            <a:extLst>
              <a:ext uri="{FF2B5EF4-FFF2-40B4-BE49-F238E27FC236}">
                <a16:creationId xmlns:a16="http://schemas.microsoft.com/office/drawing/2014/main" id="{7EC1519C-E4A1-4012-95A5-A39E32F6426E}"/>
              </a:ext>
            </a:extLst>
          </p:cNvPr>
          <p:cNvSpPr txBox="1"/>
          <p:nvPr/>
        </p:nvSpPr>
        <p:spPr>
          <a:xfrm>
            <a:off x="10683570" y="3614951"/>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Land-based pollution</a:t>
            </a:r>
          </a:p>
        </p:txBody>
      </p:sp>
      <p:sp>
        <p:nvSpPr>
          <p:cNvPr id="87" name="TextBox 86">
            <a:extLst>
              <a:ext uri="{FF2B5EF4-FFF2-40B4-BE49-F238E27FC236}">
                <a16:creationId xmlns:a16="http://schemas.microsoft.com/office/drawing/2014/main" id="{8D3E4C18-6442-48D5-9E8A-E809C335B761}"/>
              </a:ext>
            </a:extLst>
          </p:cNvPr>
          <p:cNvSpPr txBox="1"/>
          <p:nvPr/>
        </p:nvSpPr>
        <p:spPr>
          <a:xfrm>
            <a:off x="10683569" y="427082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Economic valuation</a:t>
            </a:r>
          </a:p>
        </p:txBody>
      </p:sp>
      <p:sp>
        <p:nvSpPr>
          <p:cNvPr id="88" name="TextBox 87">
            <a:extLst>
              <a:ext uri="{FF2B5EF4-FFF2-40B4-BE49-F238E27FC236}">
                <a16:creationId xmlns:a16="http://schemas.microsoft.com/office/drawing/2014/main" id="{E1F8EEE1-7DE9-453A-86B4-569055C80F8B}"/>
              </a:ext>
            </a:extLst>
          </p:cNvPr>
          <p:cNvSpPr txBox="1"/>
          <p:nvPr/>
        </p:nvSpPr>
        <p:spPr>
          <a:xfrm>
            <a:off x="9594288" y="95082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Mangroves</a:t>
            </a:r>
          </a:p>
        </p:txBody>
      </p:sp>
      <p:sp>
        <p:nvSpPr>
          <p:cNvPr id="89" name="TextBox 88">
            <a:extLst>
              <a:ext uri="{FF2B5EF4-FFF2-40B4-BE49-F238E27FC236}">
                <a16:creationId xmlns:a16="http://schemas.microsoft.com/office/drawing/2014/main" id="{42710E61-A719-4A27-B738-A18587DC84EB}"/>
              </a:ext>
            </a:extLst>
          </p:cNvPr>
          <p:cNvSpPr txBox="1"/>
          <p:nvPr/>
        </p:nvSpPr>
        <p:spPr>
          <a:xfrm>
            <a:off x="9602462" y="1619484"/>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Coral Reefs</a:t>
            </a:r>
          </a:p>
        </p:txBody>
      </p:sp>
      <p:sp>
        <p:nvSpPr>
          <p:cNvPr id="90" name="TextBox 89">
            <a:extLst>
              <a:ext uri="{FF2B5EF4-FFF2-40B4-BE49-F238E27FC236}">
                <a16:creationId xmlns:a16="http://schemas.microsoft.com/office/drawing/2014/main" id="{33C7521C-1E36-4C18-90CF-B995E0C3AA0F}"/>
              </a:ext>
            </a:extLst>
          </p:cNvPr>
          <p:cNvSpPr txBox="1"/>
          <p:nvPr/>
        </p:nvSpPr>
        <p:spPr>
          <a:xfrm>
            <a:off x="9602461" y="227763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a:t>
            </a:r>
            <a:r>
              <a:rPr lang="en-GB" sz="750" dirty="0" err="1">
                <a:solidFill>
                  <a:schemeClr val="bg1"/>
                </a:solidFill>
              </a:rPr>
              <a:t>Seagrass</a:t>
            </a:r>
            <a:endParaRPr lang="en-GB" sz="750" dirty="0">
              <a:solidFill>
                <a:schemeClr val="bg1"/>
              </a:solidFill>
            </a:endParaRPr>
          </a:p>
        </p:txBody>
      </p:sp>
      <p:sp>
        <p:nvSpPr>
          <p:cNvPr id="91" name="TextBox 90">
            <a:extLst>
              <a:ext uri="{FF2B5EF4-FFF2-40B4-BE49-F238E27FC236}">
                <a16:creationId xmlns:a16="http://schemas.microsoft.com/office/drawing/2014/main" id="{B1C7811E-EA21-45EB-A172-B16EC5EF0099}"/>
              </a:ext>
            </a:extLst>
          </p:cNvPr>
          <p:cNvSpPr txBox="1"/>
          <p:nvPr/>
        </p:nvSpPr>
        <p:spPr>
          <a:xfrm>
            <a:off x="9602460" y="2946294"/>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Wetlands</a:t>
            </a:r>
          </a:p>
        </p:txBody>
      </p:sp>
      <p:sp>
        <p:nvSpPr>
          <p:cNvPr id="92" name="TextBox 91">
            <a:extLst>
              <a:ext uri="{FF2B5EF4-FFF2-40B4-BE49-F238E27FC236}">
                <a16:creationId xmlns:a16="http://schemas.microsoft.com/office/drawing/2014/main" id="{001D1484-6E03-4968-A51B-C9E0900DCC72}"/>
              </a:ext>
            </a:extLst>
          </p:cNvPr>
          <p:cNvSpPr txBox="1"/>
          <p:nvPr/>
        </p:nvSpPr>
        <p:spPr>
          <a:xfrm>
            <a:off x="9594287" y="3614951"/>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Land-based pollution</a:t>
            </a:r>
          </a:p>
        </p:txBody>
      </p:sp>
      <p:sp>
        <p:nvSpPr>
          <p:cNvPr id="93" name="TextBox 92">
            <a:extLst>
              <a:ext uri="{FF2B5EF4-FFF2-40B4-BE49-F238E27FC236}">
                <a16:creationId xmlns:a16="http://schemas.microsoft.com/office/drawing/2014/main" id="{FC3B5C5B-51F8-4AC2-959C-68AA0CAD2734}"/>
              </a:ext>
            </a:extLst>
          </p:cNvPr>
          <p:cNvSpPr txBox="1"/>
          <p:nvPr/>
        </p:nvSpPr>
        <p:spPr>
          <a:xfrm>
            <a:off x="9594286" y="427082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Economic valuation</a:t>
            </a:r>
          </a:p>
        </p:txBody>
      </p:sp>
      <p:sp>
        <p:nvSpPr>
          <p:cNvPr id="94" name="TextBox 93">
            <a:extLst>
              <a:ext uri="{FF2B5EF4-FFF2-40B4-BE49-F238E27FC236}">
                <a16:creationId xmlns:a16="http://schemas.microsoft.com/office/drawing/2014/main" id="{F16F5765-CE53-40EE-9434-83E4D3CEDC83}"/>
              </a:ext>
            </a:extLst>
          </p:cNvPr>
          <p:cNvSpPr txBox="1"/>
          <p:nvPr/>
        </p:nvSpPr>
        <p:spPr>
          <a:xfrm>
            <a:off x="8513177" y="95082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Mangroves</a:t>
            </a:r>
          </a:p>
        </p:txBody>
      </p:sp>
      <p:sp>
        <p:nvSpPr>
          <p:cNvPr id="95" name="TextBox 94">
            <a:extLst>
              <a:ext uri="{FF2B5EF4-FFF2-40B4-BE49-F238E27FC236}">
                <a16:creationId xmlns:a16="http://schemas.microsoft.com/office/drawing/2014/main" id="{80C91BF8-1557-4B17-BFF0-F6CDE9AE05E7}"/>
              </a:ext>
            </a:extLst>
          </p:cNvPr>
          <p:cNvSpPr txBox="1"/>
          <p:nvPr/>
        </p:nvSpPr>
        <p:spPr>
          <a:xfrm>
            <a:off x="8521351" y="1619484"/>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Coral Reefs</a:t>
            </a:r>
          </a:p>
        </p:txBody>
      </p:sp>
      <p:sp>
        <p:nvSpPr>
          <p:cNvPr id="96" name="TextBox 95">
            <a:extLst>
              <a:ext uri="{FF2B5EF4-FFF2-40B4-BE49-F238E27FC236}">
                <a16:creationId xmlns:a16="http://schemas.microsoft.com/office/drawing/2014/main" id="{ADF9089A-F0BC-4979-88AA-D8125FEB9DFC}"/>
              </a:ext>
            </a:extLst>
          </p:cNvPr>
          <p:cNvSpPr txBox="1"/>
          <p:nvPr/>
        </p:nvSpPr>
        <p:spPr>
          <a:xfrm>
            <a:off x="8521350" y="227763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a:t>
            </a:r>
            <a:r>
              <a:rPr lang="en-GB" sz="750" dirty="0" err="1">
                <a:solidFill>
                  <a:schemeClr val="bg1"/>
                </a:solidFill>
              </a:rPr>
              <a:t>Seagrass</a:t>
            </a:r>
            <a:endParaRPr lang="en-GB" sz="750" dirty="0">
              <a:solidFill>
                <a:schemeClr val="bg1"/>
              </a:solidFill>
            </a:endParaRPr>
          </a:p>
        </p:txBody>
      </p:sp>
      <p:sp>
        <p:nvSpPr>
          <p:cNvPr id="97" name="TextBox 96">
            <a:extLst>
              <a:ext uri="{FF2B5EF4-FFF2-40B4-BE49-F238E27FC236}">
                <a16:creationId xmlns:a16="http://schemas.microsoft.com/office/drawing/2014/main" id="{AAE1C4B8-DE47-433E-8E16-2A569CFC8896}"/>
              </a:ext>
            </a:extLst>
          </p:cNvPr>
          <p:cNvSpPr txBox="1"/>
          <p:nvPr/>
        </p:nvSpPr>
        <p:spPr>
          <a:xfrm>
            <a:off x="8521349" y="2946294"/>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Wetlands</a:t>
            </a:r>
          </a:p>
        </p:txBody>
      </p:sp>
      <p:sp>
        <p:nvSpPr>
          <p:cNvPr id="98" name="TextBox 97">
            <a:extLst>
              <a:ext uri="{FF2B5EF4-FFF2-40B4-BE49-F238E27FC236}">
                <a16:creationId xmlns:a16="http://schemas.microsoft.com/office/drawing/2014/main" id="{3BD329A8-9F6C-4B64-A363-404BB1E7BBE0}"/>
              </a:ext>
            </a:extLst>
          </p:cNvPr>
          <p:cNvSpPr txBox="1"/>
          <p:nvPr/>
        </p:nvSpPr>
        <p:spPr>
          <a:xfrm>
            <a:off x="8513176" y="3614951"/>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Land-based pollution</a:t>
            </a:r>
          </a:p>
        </p:txBody>
      </p:sp>
      <p:sp>
        <p:nvSpPr>
          <p:cNvPr id="99" name="TextBox 98">
            <a:extLst>
              <a:ext uri="{FF2B5EF4-FFF2-40B4-BE49-F238E27FC236}">
                <a16:creationId xmlns:a16="http://schemas.microsoft.com/office/drawing/2014/main" id="{9F33918C-DE6D-4825-A342-B872FABDD164}"/>
              </a:ext>
            </a:extLst>
          </p:cNvPr>
          <p:cNvSpPr txBox="1"/>
          <p:nvPr/>
        </p:nvSpPr>
        <p:spPr>
          <a:xfrm>
            <a:off x="8513175" y="427082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Economic valuation</a:t>
            </a:r>
          </a:p>
        </p:txBody>
      </p:sp>
      <p:sp>
        <p:nvSpPr>
          <p:cNvPr id="100" name="TextBox 99">
            <a:extLst>
              <a:ext uri="{FF2B5EF4-FFF2-40B4-BE49-F238E27FC236}">
                <a16:creationId xmlns:a16="http://schemas.microsoft.com/office/drawing/2014/main" id="{0A8E9F97-BA10-458E-B01A-025FC0090994}"/>
              </a:ext>
            </a:extLst>
          </p:cNvPr>
          <p:cNvSpPr txBox="1"/>
          <p:nvPr/>
        </p:nvSpPr>
        <p:spPr>
          <a:xfrm>
            <a:off x="7437155" y="95082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Mangroves</a:t>
            </a:r>
          </a:p>
        </p:txBody>
      </p:sp>
      <p:sp>
        <p:nvSpPr>
          <p:cNvPr id="101" name="TextBox 100">
            <a:extLst>
              <a:ext uri="{FF2B5EF4-FFF2-40B4-BE49-F238E27FC236}">
                <a16:creationId xmlns:a16="http://schemas.microsoft.com/office/drawing/2014/main" id="{F868FB30-0E40-423A-AF2D-32B7AC58BB7C}"/>
              </a:ext>
            </a:extLst>
          </p:cNvPr>
          <p:cNvSpPr txBox="1"/>
          <p:nvPr/>
        </p:nvSpPr>
        <p:spPr>
          <a:xfrm>
            <a:off x="7445329" y="1619484"/>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Coral Reefs</a:t>
            </a:r>
          </a:p>
        </p:txBody>
      </p:sp>
      <p:sp>
        <p:nvSpPr>
          <p:cNvPr id="102" name="TextBox 101">
            <a:extLst>
              <a:ext uri="{FF2B5EF4-FFF2-40B4-BE49-F238E27FC236}">
                <a16:creationId xmlns:a16="http://schemas.microsoft.com/office/drawing/2014/main" id="{1FFDED9D-A9E7-4334-AA50-5E2A6AA8C801}"/>
              </a:ext>
            </a:extLst>
          </p:cNvPr>
          <p:cNvSpPr txBox="1"/>
          <p:nvPr/>
        </p:nvSpPr>
        <p:spPr>
          <a:xfrm>
            <a:off x="7445328" y="227763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a:t>
            </a:r>
            <a:r>
              <a:rPr lang="en-GB" sz="750" dirty="0" err="1">
                <a:solidFill>
                  <a:schemeClr val="bg1"/>
                </a:solidFill>
              </a:rPr>
              <a:t>Seagrass</a:t>
            </a:r>
            <a:endParaRPr lang="en-GB" sz="750" dirty="0">
              <a:solidFill>
                <a:schemeClr val="bg1"/>
              </a:solidFill>
            </a:endParaRPr>
          </a:p>
        </p:txBody>
      </p:sp>
      <p:sp>
        <p:nvSpPr>
          <p:cNvPr id="103" name="TextBox 102">
            <a:extLst>
              <a:ext uri="{FF2B5EF4-FFF2-40B4-BE49-F238E27FC236}">
                <a16:creationId xmlns:a16="http://schemas.microsoft.com/office/drawing/2014/main" id="{6B16251D-43DD-47C6-A42F-8980C41B91CB}"/>
              </a:ext>
            </a:extLst>
          </p:cNvPr>
          <p:cNvSpPr txBox="1"/>
          <p:nvPr/>
        </p:nvSpPr>
        <p:spPr>
          <a:xfrm>
            <a:off x="7445327" y="2946294"/>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Wetlands</a:t>
            </a:r>
          </a:p>
        </p:txBody>
      </p:sp>
      <p:sp>
        <p:nvSpPr>
          <p:cNvPr id="104" name="TextBox 103">
            <a:extLst>
              <a:ext uri="{FF2B5EF4-FFF2-40B4-BE49-F238E27FC236}">
                <a16:creationId xmlns:a16="http://schemas.microsoft.com/office/drawing/2014/main" id="{D20AD231-2249-4425-8348-BBBA05BD943F}"/>
              </a:ext>
            </a:extLst>
          </p:cNvPr>
          <p:cNvSpPr txBox="1"/>
          <p:nvPr/>
        </p:nvSpPr>
        <p:spPr>
          <a:xfrm>
            <a:off x="7437154" y="3614951"/>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Land-based pollution</a:t>
            </a:r>
          </a:p>
        </p:txBody>
      </p:sp>
      <p:sp>
        <p:nvSpPr>
          <p:cNvPr id="105" name="TextBox 104">
            <a:extLst>
              <a:ext uri="{FF2B5EF4-FFF2-40B4-BE49-F238E27FC236}">
                <a16:creationId xmlns:a16="http://schemas.microsoft.com/office/drawing/2014/main" id="{B0EC1F37-9D44-4C23-9AFB-1C978ED8BBB7}"/>
              </a:ext>
            </a:extLst>
          </p:cNvPr>
          <p:cNvSpPr txBox="1"/>
          <p:nvPr/>
        </p:nvSpPr>
        <p:spPr>
          <a:xfrm>
            <a:off x="7437153" y="427082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Specialized Executing Agency for Economic valuation</a:t>
            </a:r>
          </a:p>
        </p:txBody>
      </p:sp>
    </p:spTree>
    <p:extLst>
      <p:ext uri="{BB962C8B-B14F-4D97-AF65-F5344CB8AC3E}">
        <p14:creationId xmlns:p14="http://schemas.microsoft.com/office/powerpoint/2010/main" val="688253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750B873-CCE7-4EC8-B888-155343CCB26A}"/>
              </a:ext>
            </a:extLst>
          </p:cNvPr>
          <p:cNvSpPr/>
          <p:nvPr/>
        </p:nvSpPr>
        <p:spPr>
          <a:xfrm>
            <a:off x="2099691" y="723900"/>
            <a:ext cx="2547063" cy="4183901"/>
          </a:xfrm>
          <a:prstGeom prst="rect">
            <a:avLst/>
          </a:prstGeom>
          <a:noFill/>
          <a:ln w="28575">
            <a:solidFill>
              <a:srgbClr val="0E9A89"/>
            </a:solidFill>
          </a:ln>
        </p:spPr>
        <p:txBody>
          <a:bodyPr wrap="square">
            <a:noAutofit/>
          </a:bodyPr>
          <a:lstStyle/>
          <a:p>
            <a:pPr algn="ctr"/>
            <a:r>
              <a:rPr lang="en-GB" sz="1100" b="1" u="sng" dirty="0"/>
              <a:t>National Committees for mangroves, coral reefs, seagrass, wetlands, land-based pollution and economic valuation</a:t>
            </a:r>
          </a:p>
          <a:p>
            <a:pPr algn="ctr"/>
            <a:endParaRPr lang="en-GB" sz="1100" b="1" u="sng" dirty="0"/>
          </a:p>
          <a:p>
            <a:r>
              <a:rPr lang="en-GB" sz="1000" dirty="0"/>
              <a:t>Six Committees established for each country (total of  36 committees) chaired by the relevant SEA Focal Point and including technical experts, (10-20), and all relevant stakeholders including community organizations, non-governmental organizations etc.</a:t>
            </a:r>
          </a:p>
          <a:p>
            <a:endParaRPr lang="en-GB" sz="1000" dirty="0"/>
          </a:p>
          <a:p>
            <a:pPr marL="228600" indent="-228600">
              <a:buFont typeface="+mj-lt"/>
              <a:buAutoNum type="arabicPeriod"/>
            </a:pPr>
            <a:r>
              <a:rPr lang="en-GB" sz="900" dirty="0"/>
              <a:t>Provides guidance to the National Committee to ensure that national activities are executed in full partnership with all relevant stakeholders;</a:t>
            </a:r>
          </a:p>
          <a:p>
            <a:pPr marL="228600" indent="-228600">
              <a:buFont typeface="+mj-lt"/>
              <a:buAutoNum type="arabicPeriod"/>
            </a:pPr>
            <a:r>
              <a:rPr lang="en-GB" sz="900" dirty="0"/>
              <a:t>Meets every six months minimum to discuss progress and obstacles and agree on support to be provided to the National Committee to ensure successful execution of activities and long term sustainability of activities;</a:t>
            </a:r>
          </a:p>
          <a:p>
            <a:pPr marL="228600" indent="-228600">
              <a:buFont typeface="+mj-lt"/>
              <a:buAutoNum type="arabicPeriod"/>
            </a:pPr>
            <a:r>
              <a:rPr lang="en-GB" sz="900" dirty="0"/>
              <a:t>Ensure that national activities are supported by local government, key institutions, local communities and private sector if appropriate to ensure continuation and sustainability beyond the projects lifespan</a:t>
            </a:r>
          </a:p>
          <a:p>
            <a:endParaRPr lang="en-US" sz="1100" dirty="0"/>
          </a:p>
          <a:p>
            <a:endParaRPr lang="en-GB" sz="1000" dirty="0"/>
          </a:p>
        </p:txBody>
      </p:sp>
      <p:sp>
        <p:nvSpPr>
          <p:cNvPr id="6" name="Rectangle 5">
            <a:extLst>
              <a:ext uri="{FF2B5EF4-FFF2-40B4-BE49-F238E27FC236}">
                <a16:creationId xmlns:a16="http://schemas.microsoft.com/office/drawing/2014/main" id="{40760B47-7E52-4433-87A4-C311F595D510}"/>
              </a:ext>
            </a:extLst>
          </p:cNvPr>
          <p:cNvSpPr/>
          <p:nvPr/>
        </p:nvSpPr>
        <p:spPr>
          <a:xfrm>
            <a:off x="0" y="5975132"/>
            <a:ext cx="12192000" cy="882868"/>
          </a:xfrm>
          <a:prstGeom prst="rect">
            <a:avLst/>
          </a:prstGeom>
          <a:solidFill>
            <a:srgbClr val="268D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400" b="1" dirty="0">
                <a:solidFill>
                  <a:schemeClr val="bg1"/>
                </a:solidFill>
                <a:latin typeface="Calibri Light" panose="020F0302020204030204"/>
                <a:ea typeface="+mj-ea"/>
                <a:cs typeface="+mj-cs"/>
              </a:rPr>
              <a:t>National Level –National Committees</a:t>
            </a:r>
            <a:endParaRPr lang="en-GB" dirty="0">
              <a:solidFill>
                <a:schemeClr val="bg1"/>
              </a:solidFill>
            </a:endParaRPr>
          </a:p>
        </p:txBody>
      </p:sp>
      <p:sp>
        <p:nvSpPr>
          <p:cNvPr id="4" name="TextBox 3">
            <a:extLst>
              <a:ext uri="{FF2B5EF4-FFF2-40B4-BE49-F238E27FC236}">
                <a16:creationId xmlns:a16="http://schemas.microsoft.com/office/drawing/2014/main" id="{C434E4AD-7800-45AE-84FC-A7A95D29EA35}"/>
              </a:ext>
            </a:extLst>
          </p:cNvPr>
          <p:cNvSpPr txBox="1"/>
          <p:nvPr/>
        </p:nvSpPr>
        <p:spPr>
          <a:xfrm>
            <a:off x="4904027" y="1044133"/>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Cambodia</a:t>
            </a:r>
          </a:p>
          <a:p>
            <a:pPr algn="ctr"/>
            <a:r>
              <a:rPr lang="en-GB" sz="750">
                <a:solidFill>
                  <a:schemeClr val="bg1"/>
                </a:solidFill>
              </a:rPr>
              <a:t>National Committee </a:t>
            </a:r>
            <a:r>
              <a:rPr lang="en-GB" sz="750" dirty="0">
                <a:solidFill>
                  <a:schemeClr val="bg1"/>
                </a:solidFill>
              </a:rPr>
              <a:t>Mangroves</a:t>
            </a:r>
          </a:p>
        </p:txBody>
      </p:sp>
      <p:sp>
        <p:nvSpPr>
          <p:cNvPr id="7" name="TextBox 6">
            <a:extLst>
              <a:ext uri="{FF2B5EF4-FFF2-40B4-BE49-F238E27FC236}">
                <a16:creationId xmlns:a16="http://schemas.microsoft.com/office/drawing/2014/main" id="{9DB31A7A-177C-462B-816C-A9BC92D2CE76}"/>
              </a:ext>
            </a:extLst>
          </p:cNvPr>
          <p:cNvSpPr txBox="1"/>
          <p:nvPr/>
        </p:nvSpPr>
        <p:spPr>
          <a:xfrm>
            <a:off x="4904027" y="602330"/>
            <a:ext cx="956499" cy="316814"/>
          </a:xfrm>
          <a:prstGeom prst="rect">
            <a:avLst/>
          </a:prstGeom>
          <a:noFill/>
          <a:ln w="19050">
            <a:no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Cambodia</a:t>
            </a:r>
          </a:p>
        </p:txBody>
      </p:sp>
      <p:sp>
        <p:nvSpPr>
          <p:cNvPr id="8" name="TextBox 7">
            <a:extLst>
              <a:ext uri="{FF2B5EF4-FFF2-40B4-BE49-F238E27FC236}">
                <a16:creationId xmlns:a16="http://schemas.microsoft.com/office/drawing/2014/main" id="{3F1311E0-C389-4C95-BF65-D7454242E272}"/>
              </a:ext>
            </a:extLst>
          </p:cNvPr>
          <p:cNvSpPr txBox="1"/>
          <p:nvPr/>
        </p:nvSpPr>
        <p:spPr>
          <a:xfrm>
            <a:off x="6001482" y="602330"/>
            <a:ext cx="956499" cy="316814"/>
          </a:xfrm>
          <a:prstGeom prst="rect">
            <a:avLst/>
          </a:prstGeom>
          <a:noFill/>
          <a:ln w="19050">
            <a:no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China</a:t>
            </a:r>
          </a:p>
        </p:txBody>
      </p:sp>
      <p:sp>
        <p:nvSpPr>
          <p:cNvPr id="9" name="TextBox 8">
            <a:extLst>
              <a:ext uri="{FF2B5EF4-FFF2-40B4-BE49-F238E27FC236}">
                <a16:creationId xmlns:a16="http://schemas.microsoft.com/office/drawing/2014/main" id="{2D6AA882-8704-47B6-9154-63D3FB53D335}"/>
              </a:ext>
            </a:extLst>
          </p:cNvPr>
          <p:cNvSpPr txBox="1"/>
          <p:nvPr/>
        </p:nvSpPr>
        <p:spPr>
          <a:xfrm>
            <a:off x="7078172" y="603846"/>
            <a:ext cx="956499" cy="316814"/>
          </a:xfrm>
          <a:prstGeom prst="rect">
            <a:avLst/>
          </a:prstGeom>
          <a:noFill/>
          <a:ln w="19050">
            <a:no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Indonesia</a:t>
            </a:r>
          </a:p>
        </p:txBody>
      </p:sp>
      <p:sp>
        <p:nvSpPr>
          <p:cNvPr id="10" name="TextBox 9">
            <a:extLst>
              <a:ext uri="{FF2B5EF4-FFF2-40B4-BE49-F238E27FC236}">
                <a16:creationId xmlns:a16="http://schemas.microsoft.com/office/drawing/2014/main" id="{F9E3DD53-1E1F-4AAE-A0F6-2F4D092710F9}"/>
              </a:ext>
            </a:extLst>
          </p:cNvPr>
          <p:cNvSpPr txBox="1"/>
          <p:nvPr/>
        </p:nvSpPr>
        <p:spPr>
          <a:xfrm>
            <a:off x="8154862" y="593130"/>
            <a:ext cx="956499" cy="316814"/>
          </a:xfrm>
          <a:prstGeom prst="rect">
            <a:avLst/>
          </a:prstGeom>
          <a:noFill/>
          <a:ln w="19050">
            <a:no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Philippines</a:t>
            </a:r>
          </a:p>
        </p:txBody>
      </p:sp>
      <p:sp>
        <p:nvSpPr>
          <p:cNvPr id="11" name="TextBox 10">
            <a:extLst>
              <a:ext uri="{FF2B5EF4-FFF2-40B4-BE49-F238E27FC236}">
                <a16:creationId xmlns:a16="http://schemas.microsoft.com/office/drawing/2014/main" id="{DE828088-4551-426F-AC69-242491FBD3D8}"/>
              </a:ext>
            </a:extLst>
          </p:cNvPr>
          <p:cNvSpPr txBox="1"/>
          <p:nvPr/>
        </p:nvSpPr>
        <p:spPr>
          <a:xfrm>
            <a:off x="9252317" y="593130"/>
            <a:ext cx="956499" cy="316814"/>
          </a:xfrm>
          <a:prstGeom prst="rect">
            <a:avLst/>
          </a:prstGeom>
          <a:noFill/>
          <a:ln w="19050">
            <a:no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Thailand</a:t>
            </a:r>
          </a:p>
        </p:txBody>
      </p:sp>
      <p:sp>
        <p:nvSpPr>
          <p:cNvPr id="12" name="TextBox 11">
            <a:extLst>
              <a:ext uri="{FF2B5EF4-FFF2-40B4-BE49-F238E27FC236}">
                <a16:creationId xmlns:a16="http://schemas.microsoft.com/office/drawing/2014/main" id="{F766406C-87C7-4CCB-B192-4DE3687D0C38}"/>
              </a:ext>
            </a:extLst>
          </p:cNvPr>
          <p:cNvSpPr txBox="1"/>
          <p:nvPr/>
        </p:nvSpPr>
        <p:spPr>
          <a:xfrm>
            <a:off x="10329007" y="602330"/>
            <a:ext cx="956499" cy="316814"/>
          </a:xfrm>
          <a:prstGeom prst="rect">
            <a:avLst/>
          </a:prstGeom>
          <a:noFill/>
          <a:ln w="19050">
            <a:noFill/>
          </a:ln>
          <a:effectLst>
            <a:outerShdw blurRad="50800" dist="38100" dir="2700000" algn="tl" rotWithShape="0">
              <a:prstClr val="black">
                <a:alpha val="40000"/>
              </a:prstClr>
            </a:outerShdw>
          </a:effectLst>
        </p:spPr>
        <p:txBody>
          <a:bodyPr wrap="square" rtlCol="0" anchor="ctr">
            <a:noAutofit/>
          </a:bodyPr>
          <a:lstStyle/>
          <a:p>
            <a:pPr algn="ctr"/>
            <a:r>
              <a:rPr lang="en-GB" sz="750" b="1" i="1" dirty="0"/>
              <a:t>Vietnam</a:t>
            </a:r>
          </a:p>
        </p:txBody>
      </p:sp>
      <p:sp>
        <p:nvSpPr>
          <p:cNvPr id="13" name="TextBox 12">
            <a:extLst>
              <a:ext uri="{FF2B5EF4-FFF2-40B4-BE49-F238E27FC236}">
                <a16:creationId xmlns:a16="http://schemas.microsoft.com/office/drawing/2014/main" id="{1F75B933-C621-4E33-8053-71202E9192D3}"/>
              </a:ext>
            </a:extLst>
          </p:cNvPr>
          <p:cNvSpPr txBox="1"/>
          <p:nvPr/>
        </p:nvSpPr>
        <p:spPr>
          <a:xfrm>
            <a:off x="4912201" y="1712790"/>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Cambodia</a:t>
            </a:r>
          </a:p>
          <a:p>
            <a:pPr algn="ctr"/>
            <a:r>
              <a:rPr lang="en-GB" sz="750" dirty="0">
                <a:solidFill>
                  <a:schemeClr val="bg1"/>
                </a:solidFill>
              </a:rPr>
              <a:t>National Committee Coral Reefs</a:t>
            </a:r>
          </a:p>
        </p:txBody>
      </p:sp>
      <p:sp>
        <p:nvSpPr>
          <p:cNvPr id="14" name="TextBox 13">
            <a:extLst>
              <a:ext uri="{FF2B5EF4-FFF2-40B4-BE49-F238E27FC236}">
                <a16:creationId xmlns:a16="http://schemas.microsoft.com/office/drawing/2014/main" id="{1AF67D80-202A-4CEC-8A0F-423E74E117B7}"/>
              </a:ext>
            </a:extLst>
          </p:cNvPr>
          <p:cNvSpPr txBox="1"/>
          <p:nvPr/>
        </p:nvSpPr>
        <p:spPr>
          <a:xfrm>
            <a:off x="4912200" y="2370943"/>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Cambodia</a:t>
            </a:r>
          </a:p>
          <a:p>
            <a:pPr algn="ctr"/>
            <a:r>
              <a:rPr lang="en-GB" sz="750">
                <a:solidFill>
                  <a:schemeClr val="bg1"/>
                </a:solidFill>
              </a:rPr>
              <a:t>National Committee </a:t>
            </a:r>
            <a:r>
              <a:rPr lang="en-GB" sz="750" dirty="0">
                <a:solidFill>
                  <a:schemeClr val="bg1"/>
                </a:solidFill>
              </a:rPr>
              <a:t>Seagrass</a:t>
            </a:r>
          </a:p>
        </p:txBody>
      </p:sp>
      <p:sp>
        <p:nvSpPr>
          <p:cNvPr id="15" name="TextBox 14">
            <a:extLst>
              <a:ext uri="{FF2B5EF4-FFF2-40B4-BE49-F238E27FC236}">
                <a16:creationId xmlns:a16="http://schemas.microsoft.com/office/drawing/2014/main" id="{C148DFF2-EB1A-4D10-9871-19F95FA316F8}"/>
              </a:ext>
            </a:extLst>
          </p:cNvPr>
          <p:cNvSpPr txBox="1"/>
          <p:nvPr/>
        </p:nvSpPr>
        <p:spPr>
          <a:xfrm>
            <a:off x="4912199" y="3039600"/>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Cambodia</a:t>
            </a:r>
          </a:p>
          <a:p>
            <a:pPr algn="ctr"/>
            <a:r>
              <a:rPr lang="en-GB" sz="750">
                <a:solidFill>
                  <a:schemeClr val="bg1"/>
                </a:solidFill>
              </a:rPr>
              <a:t>National Committee </a:t>
            </a:r>
            <a:r>
              <a:rPr lang="en-GB" sz="750" dirty="0">
                <a:solidFill>
                  <a:schemeClr val="bg1"/>
                </a:solidFill>
              </a:rPr>
              <a:t>Wetlands</a:t>
            </a:r>
          </a:p>
        </p:txBody>
      </p:sp>
      <p:sp>
        <p:nvSpPr>
          <p:cNvPr id="16" name="TextBox 15">
            <a:extLst>
              <a:ext uri="{FF2B5EF4-FFF2-40B4-BE49-F238E27FC236}">
                <a16:creationId xmlns:a16="http://schemas.microsoft.com/office/drawing/2014/main" id="{985DFBCA-2B73-4A47-A81B-3AFCCB6A1F10}"/>
              </a:ext>
            </a:extLst>
          </p:cNvPr>
          <p:cNvSpPr txBox="1"/>
          <p:nvPr/>
        </p:nvSpPr>
        <p:spPr>
          <a:xfrm>
            <a:off x="4904026" y="370825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Cambodia</a:t>
            </a:r>
          </a:p>
          <a:p>
            <a:pPr algn="ctr"/>
            <a:r>
              <a:rPr lang="en-GB" sz="750">
                <a:solidFill>
                  <a:schemeClr val="bg1"/>
                </a:solidFill>
              </a:rPr>
              <a:t>National Committee </a:t>
            </a:r>
            <a:r>
              <a:rPr lang="en-GB" sz="750" dirty="0">
                <a:solidFill>
                  <a:schemeClr val="bg1"/>
                </a:solidFill>
              </a:rPr>
              <a:t>land-based pollution</a:t>
            </a:r>
          </a:p>
        </p:txBody>
      </p:sp>
      <p:sp>
        <p:nvSpPr>
          <p:cNvPr id="17" name="TextBox 16">
            <a:extLst>
              <a:ext uri="{FF2B5EF4-FFF2-40B4-BE49-F238E27FC236}">
                <a16:creationId xmlns:a16="http://schemas.microsoft.com/office/drawing/2014/main" id="{B8AAD7D2-B5AE-4CF5-BB29-5161680D1BB2}"/>
              </a:ext>
            </a:extLst>
          </p:cNvPr>
          <p:cNvSpPr txBox="1"/>
          <p:nvPr/>
        </p:nvSpPr>
        <p:spPr>
          <a:xfrm>
            <a:off x="4904025" y="4364133"/>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Cambodia</a:t>
            </a:r>
          </a:p>
          <a:p>
            <a:pPr algn="ctr"/>
            <a:r>
              <a:rPr lang="en-GB" sz="750">
                <a:solidFill>
                  <a:schemeClr val="bg1"/>
                </a:solidFill>
              </a:rPr>
              <a:t>National Committee </a:t>
            </a:r>
            <a:r>
              <a:rPr lang="en-GB" sz="750" dirty="0">
                <a:solidFill>
                  <a:schemeClr val="bg1"/>
                </a:solidFill>
              </a:rPr>
              <a:t>Economic valuation</a:t>
            </a:r>
          </a:p>
        </p:txBody>
      </p:sp>
      <p:sp>
        <p:nvSpPr>
          <p:cNvPr id="18" name="TextBox 17">
            <a:extLst>
              <a:ext uri="{FF2B5EF4-FFF2-40B4-BE49-F238E27FC236}">
                <a16:creationId xmlns:a16="http://schemas.microsoft.com/office/drawing/2014/main" id="{603C361C-2D3F-4BF5-976B-7A80681CAF38}"/>
              </a:ext>
            </a:extLst>
          </p:cNvPr>
          <p:cNvSpPr txBox="1"/>
          <p:nvPr/>
        </p:nvSpPr>
        <p:spPr>
          <a:xfrm>
            <a:off x="6001482" y="1044133"/>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China</a:t>
            </a:r>
          </a:p>
          <a:p>
            <a:pPr algn="ctr"/>
            <a:r>
              <a:rPr lang="en-GB" sz="750">
                <a:solidFill>
                  <a:schemeClr val="bg1"/>
                </a:solidFill>
              </a:rPr>
              <a:t>National Committee </a:t>
            </a:r>
            <a:r>
              <a:rPr lang="en-GB" sz="750" dirty="0">
                <a:solidFill>
                  <a:schemeClr val="bg1"/>
                </a:solidFill>
              </a:rPr>
              <a:t>Mangroves</a:t>
            </a:r>
          </a:p>
        </p:txBody>
      </p:sp>
      <p:sp>
        <p:nvSpPr>
          <p:cNvPr id="19" name="TextBox 18">
            <a:extLst>
              <a:ext uri="{FF2B5EF4-FFF2-40B4-BE49-F238E27FC236}">
                <a16:creationId xmlns:a16="http://schemas.microsoft.com/office/drawing/2014/main" id="{51285C49-9341-466D-83C1-3E1376B755C0}"/>
              </a:ext>
            </a:extLst>
          </p:cNvPr>
          <p:cNvSpPr txBox="1"/>
          <p:nvPr/>
        </p:nvSpPr>
        <p:spPr>
          <a:xfrm>
            <a:off x="6009656" y="1712790"/>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China</a:t>
            </a:r>
          </a:p>
          <a:p>
            <a:pPr algn="ctr"/>
            <a:r>
              <a:rPr lang="en-GB" sz="750">
                <a:solidFill>
                  <a:schemeClr val="bg1"/>
                </a:solidFill>
              </a:rPr>
              <a:t>National Committee </a:t>
            </a:r>
            <a:r>
              <a:rPr lang="en-GB" sz="750" dirty="0">
                <a:solidFill>
                  <a:schemeClr val="bg1"/>
                </a:solidFill>
              </a:rPr>
              <a:t>Coral Reefs</a:t>
            </a:r>
          </a:p>
        </p:txBody>
      </p:sp>
      <p:sp>
        <p:nvSpPr>
          <p:cNvPr id="20" name="TextBox 19">
            <a:extLst>
              <a:ext uri="{FF2B5EF4-FFF2-40B4-BE49-F238E27FC236}">
                <a16:creationId xmlns:a16="http://schemas.microsoft.com/office/drawing/2014/main" id="{DD03CCC4-57D4-418D-BAF0-465F7F75B5ED}"/>
              </a:ext>
            </a:extLst>
          </p:cNvPr>
          <p:cNvSpPr txBox="1"/>
          <p:nvPr/>
        </p:nvSpPr>
        <p:spPr>
          <a:xfrm>
            <a:off x="6009655" y="2370943"/>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China</a:t>
            </a:r>
          </a:p>
          <a:p>
            <a:pPr algn="ctr"/>
            <a:r>
              <a:rPr lang="en-GB" sz="750">
                <a:solidFill>
                  <a:schemeClr val="bg1"/>
                </a:solidFill>
              </a:rPr>
              <a:t>National Committee </a:t>
            </a:r>
            <a:r>
              <a:rPr lang="en-GB" sz="750" dirty="0">
                <a:solidFill>
                  <a:schemeClr val="bg1"/>
                </a:solidFill>
              </a:rPr>
              <a:t>Seagrass</a:t>
            </a:r>
          </a:p>
        </p:txBody>
      </p:sp>
      <p:sp>
        <p:nvSpPr>
          <p:cNvPr id="21" name="TextBox 20">
            <a:extLst>
              <a:ext uri="{FF2B5EF4-FFF2-40B4-BE49-F238E27FC236}">
                <a16:creationId xmlns:a16="http://schemas.microsoft.com/office/drawing/2014/main" id="{CF245DDA-8E9D-47CF-B447-9F00BA59B96E}"/>
              </a:ext>
            </a:extLst>
          </p:cNvPr>
          <p:cNvSpPr txBox="1"/>
          <p:nvPr/>
        </p:nvSpPr>
        <p:spPr>
          <a:xfrm>
            <a:off x="6009654" y="3039600"/>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China</a:t>
            </a:r>
          </a:p>
          <a:p>
            <a:pPr algn="ctr"/>
            <a:r>
              <a:rPr lang="en-GB" sz="750">
                <a:solidFill>
                  <a:schemeClr val="bg1"/>
                </a:solidFill>
              </a:rPr>
              <a:t>National Committee </a:t>
            </a:r>
            <a:r>
              <a:rPr lang="en-GB" sz="750" dirty="0">
                <a:solidFill>
                  <a:schemeClr val="bg1"/>
                </a:solidFill>
              </a:rPr>
              <a:t>Wetlands</a:t>
            </a:r>
          </a:p>
        </p:txBody>
      </p:sp>
      <p:sp>
        <p:nvSpPr>
          <p:cNvPr id="22" name="TextBox 21">
            <a:extLst>
              <a:ext uri="{FF2B5EF4-FFF2-40B4-BE49-F238E27FC236}">
                <a16:creationId xmlns:a16="http://schemas.microsoft.com/office/drawing/2014/main" id="{87EFEB74-ADD7-46C9-9C92-E7B0B1518B56}"/>
              </a:ext>
            </a:extLst>
          </p:cNvPr>
          <p:cNvSpPr txBox="1"/>
          <p:nvPr/>
        </p:nvSpPr>
        <p:spPr>
          <a:xfrm>
            <a:off x="6001481" y="370825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China</a:t>
            </a:r>
          </a:p>
          <a:p>
            <a:pPr algn="ctr"/>
            <a:r>
              <a:rPr lang="en-GB" sz="750">
                <a:solidFill>
                  <a:schemeClr val="bg1"/>
                </a:solidFill>
              </a:rPr>
              <a:t>National Committee </a:t>
            </a:r>
            <a:r>
              <a:rPr lang="en-GB" sz="750" dirty="0">
                <a:solidFill>
                  <a:schemeClr val="bg1"/>
                </a:solidFill>
              </a:rPr>
              <a:t>land-based pollution</a:t>
            </a:r>
          </a:p>
        </p:txBody>
      </p:sp>
      <p:sp>
        <p:nvSpPr>
          <p:cNvPr id="23" name="TextBox 22">
            <a:extLst>
              <a:ext uri="{FF2B5EF4-FFF2-40B4-BE49-F238E27FC236}">
                <a16:creationId xmlns:a16="http://schemas.microsoft.com/office/drawing/2014/main" id="{09ABF29C-3BA4-44ED-8D85-8F8B62554590}"/>
              </a:ext>
            </a:extLst>
          </p:cNvPr>
          <p:cNvSpPr txBox="1"/>
          <p:nvPr/>
        </p:nvSpPr>
        <p:spPr>
          <a:xfrm>
            <a:off x="6001480" y="4364133"/>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China</a:t>
            </a:r>
          </a:p>
          <a:p>
            <a:pPr algn="ctr"/>
            <a:r>
              <a:rPr lang="en-GB" sz="750">
                <a:solidFill>
                  <a:schemeClr val="bg1"/>
                </a:solidFill>
              </a:rPr>
              <a:t>National Committee </a:t>
            </a:r>
            <a:r>
              <a:rPr lang="en-GB" sz="750" dirty="0">
                <a:solidFill>
                  <a:schemeClr val="bg1"/>
                </a:solidFill>
              </a:rPr>
              <a:t>Economic valuation</a:t>
            </a:r>
          </a:p>
        </p:txBody>
      </p:sp>
      <p:sp>
        <p:nvSpPr>
          <p:cNvPr id="24" name="TextBox 23">
            <a:extLst>
              <a:ext uri="{FF2B5EF4-FFF2-40B4-BE49-F238E27FC236}">
                <a16:creationId xmlns:a16="http://schemas.microsoft.com/office/drawing/2014/main" id="{C8480B27-33FD-4D1D-AAD3-A41247A8BB6E}"/>
              </a:ext>
            </a:extLst>
          </p:cNvPr>
          <p:cNvSpPr txBox="1"/>
          <p:nvPr/>
        </p:nvSpPr>
        <p:spPr>
          <a:xfrm>
            <a:off x="10329007" y="1044133"/>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Vietnam</a:t>
            </a:r>
          </a:p>
          <a:p>
            <a:pPr algn="ctr"/>
            <a:r>
              <a:rPr lang="en-GB" sz="750">
                <a:solidFill>
                  <a:schemeClr val="bg1"/>
                </a:solidFill>
              </a:rPr>
              <a:t>National Committee </a:t>
            </a:r>
            <a:r>
              <a:rPr lang="en-GB" sz="750" dirty="0">
                <a:solidFill>
                  <a:schemeClr val="bg1"/>
                </a:solidFill>
              </a:rPr>
              <a:t>Mangroves</a:t>
            </a:r>
          </a:p>
        </p:txBody>
      </p:sp>
      <p:sp>
        <p:nvSpPr>
          <p:cNvPr id="25" name="TextBox 24">
            <a:extLst>
              <a:ext uri="{FF2B5EF4-FFF2-40B4-BE49-F238E27FC236}">
                <a16:creationId xmlns:a16="http://schemas.microsoft.com/office/drawing/2014/main" id="{17CC596F-3D13-4EEC-830A-551FD29C263B}"/>
              </a:ext>
            </a:extLst>
          </p:cNvPr>
          <p:cNvSpPr txBox="1"/>
          <p:nvPr/>
        </p:nvSpPr>
        <p:spPr>
          <a:xfrm>
            <a:off x="10337181" y="1712790"/>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Vietnam</a:t>
            </a:r>
          </a:p>
          <a:p>
            <a:pPr algn="ctr"/>
            <a:r>
              <a:rPr lang="en-GB" sz="750">
                <a:solidFill>
                  <a:schemeClr val="bg1"/>
                </a:solidFill>
              </a:rPr>
              <a:t>National Committee </a:t>
            </a:r>
            <a:r>
              <a:rPr lang="en-GB" sz="750" dirty="0">
                <a:solidFill>
                  <a:schemeClr val="bg1"/>
                </a:solidFill>
              </a:rPr>
              <a:t>Coral Reefs</a:t>
            </a:r>
          </a:p>
        </p:txBody>
      </p:sp>
      <p:sp>
        <p:nvSpPr>
          <p:cNvPr id="26" name="TextBox 25">
            <a:extLst>
              <a:ext uri="{FF2B5EF4-FFF2-40B4-BE49-F238E27FC236}">
                <a16:creationId xmlns:a16="http://schemas.microsoft.com/office/drawing/2014/main" id="{A7DB220D-6B13-40D1-8A95-E28360929A31}"/>
              </a:ext>
            </a:extLst>
          </p:cNvPr>
          <p:cNvSpPr txBox="1"/>
          <p:nvPr/>
        </p:nvSpPr>
        <p:spPr>
          <a:xfrm>
            <a:off x="10337180" y="2370943"/>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Vietnam</a:t>
            </a:r>
          </a:p>
          <a:p>
            <a:pPr algn="ctr"/>
            <a:r>
              <a:rPr lang="en-GB" sz="750">
                <a:solidFill>
                  <a:schemeClr val="bg1"/>
                </a:solidFill>
              </a:rPr>
              <a:t>National Committee </a:t>
            </a:r>
            <a:r>
              <a:rPr lang="en-GB" sz="750" dirty="0">
                <a:solidFill>
                  <a:schemeClr val="bg1"/>
                </a:solidFill>
              </a:rPr>
              <a:t>Seagrass</a:t>
            </a:r>
          </a:p>
        </p:txBody>
      </p:sp>
      <p:sp>
        <p:nvSpPr>
          <p:cNvPr id="27" name="TextBox 26">
            <a:extLst>
              <a:ext uri="{FF2B5EF4-FFF2-40B4-BE49-F238E27FC236}">
                <a16:creationId xmlns:a16="http://schemas.microsoft.com/office/drawing/2014/main" id="{5EA94059-F593-449E-BD5B-12F7F673B14F}"/>
              </a:ext>
            </a:extLst>
          </p:cNvPr>
          <p:cNvSpPr txBox="1"/>
          <p:nvPr/>
        </p:nvSpPr>
        <p:spPr>
          <a:xfrm>
            <a:off x="10337179" y="3039600"/>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Vietnam</a:t>
            </a:r>
          </a:p>
          <a:p>
            <a:pPr algn="ctr"/>
            <a:r>
              <a:rPr lang="en-GB" sz="750">
                <a:solidFill>
                  <a:schemeClr val="bg1"/>
                </a:solidFill>
              </a:rPr>
              <a:t>National Committee </a:t>
            </a:r>
            <a:r>
              <a:rPr lang="en-GB" sz="750" dirty="0">
                <a:solidFill>
                  <a:schemeClr val="bg1"/>
                </a:solidFill>
              </a:rPr>
              <a:t>Wetlands</a:t>
            </a:r>
          </a:p>
        </p:txBody>
      </p:sp>
      <p:sp>
        <p:nvSpPr>
          <p:cNvPr id="28" name="TextBox 27">
            <a:extLst>
              <a:ext uri="{FF2B5EF4-FFF2-40B4-BE49-F238E27FC236}">
                <a16:creationId xmlns:a16="http://schemas.microsoft.com/office/drawing/2014/main" id="{CD8B383D-E92F-4DB5-B4FC-FA05223A50EF}"/>
              </a:ext>
            </a:extLst>
          </p:cNvPr>
          <p:cNvSpPr txBox="1"/>
          <p:nvPr/>
        </p:nvSpPr>
        <p:spPr>
          <a:xfrm>
            <a:off x="10329006" y="370825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Vietnam</a:t>
            </a:r>
          </a:p>
          <a:p>
            <a:pPr algn="ctr"/>
            <a:r>
              <a:rPr lang="en-GB" sz="750">
                <a:solidFill>
                  <a:schemeClr val="bg1"/>
                </a:solidFill>
              </a:rPr>
              <a:t>National Committee </a:t>
            </a:r>
            <a:r>
              <a:rPr lang="en-GB" sz="750" dirty="0">
                <a:solidFill>
                  <a:schemeClr val="bg1"/>
                </a:solidFill>
              </a:rPr>
              <a:t>land-based pollution</a:t>
            </a:r>
          </a:p>
        </p:txBody>
      </p:sp>
      <p:sp>
        <p:nvSpPr>
          <p:cNvPr id="29" name="TextBox 28">
            <a:extLst>
              <a:ext uri="{FF2B5EF4-FFF2-40B4-BE49-F238E27FC236}">
                <a16:creationId xmlns:a16="http://schemas.microsoft.com/office/drawing/2014/main" id="{28EF9DD9-EECA-4A58-A41C-3EB727C10953}"/>
              </a:ext>
            </a:extLst>
          </p:cNvPr>
          <p:cNvSpPr txBox="1"/>
          <p:nvPr/>
        </p:nvSpPr>
        <p:spPr>
          <a:xfrm>
            <a:off x="10329005" y="4364133"/>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Vietnam</a:t>
            </a:r>
          </a:p>
          <a:p>
            <a:pPr algn="ctr"/>
            <a:r>
              <a:rPr lang="en-GB" sz="750">
                <a:solidFill>
                  <a:schemeClr val="bg1"/>
                </a:solidFill>
              </a:rPr>
              <a:t>National Committee </a:t>
            </a:r>
            <a:r>
              <a:rPr lang="en-GB" sz="750" dirty="0">
                <a:solidFill>
                  <a:schemeClr val="bg1"/>
                </a:solidFill>
              </a:rPr>
              <a:t>Economic valuation</a:t>
            </a:r>
          </a:p>
        </p:txBody>
      </p:sp>
      <p:sp>
        <p:nvSpPr>
          <p:cNvPr id="30" name="TextBox 29">
            <a:extLst>
              <a:ext uri="{FF2B5EF4-FFF2-40B4-BE49-F238E27FC236}">
                <a16:creationId xmlns:a16="http://schemas.microsoft.com/office/drawing/2014/main" id="{DE3E7C2B-D3C5-46FD-860D-5F385A5A744B}"/>
              </a:ext>
            </a:extLst>
          </p:cNvPr>
          <p:cNvSpPr txBox="1"/>
          <p:nvPr/>
        </p:nvSpPr>
        <p:spPr>
          <a:xfrm>
            <a:off x="9239724" y="1044133"/>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Thailand</a:t>
            </a:r>
          </a:p>
          <a:p>
            <a:pPr algn="ctr"/>
            <a:r>
              <a:rPr lang="en-GB" sz="750">
                <a:solidFill>
                  <a:schemeClr val="bg1"/>
                </a:solidFill>
              </a:rPr>
              <a:t>National Committee </a:t>
            </a:r>
            <a:r>
              <a:rPr lang="en-GB" sz="750" dirty="0">
                <a:solidFill>
                  <a:schemeClr val="bg1"/>
                </a:solidFill>
              </a:rPr>
              <a:t>Mangroves</a:t>
            </a:r>
          </a:p>
        </p:txBody>
      </p:sp>
      <p:sp>
        <p:nvSpPr>
          <p:cNvPr id="31" name="TextBox 30">
            <a:extLst>
              <a:ext uri="{FF2B5EF4-FFF2-40B4-BE49-F238E27FC236}">
                <a16:creationId xmlns:a16="http://schemas.microsoft.com/office/drawing/2014/main" id="{DED00A31-68E6-48DD-9560-D615A441E70E}"/>
              </a:ext>
            </a:extLst>
          </p:cNvPr>
          <p:cNvSpPr txBox="1"/>
          <p:nvPr/>
        </p:nvSpPr>
        <p:spPr>
          <a:xfrm>
            <a:off x="9247898" y="1712790"/>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Thailand</a:t>
            </a:r>
          </a:p>
          <a:p>
            <a:pPr algn="ctr"/>
            <a:r>
              <a:rPr lang="en-GB" sz="750">
                <a:solidFill>
                  <a:schemeClr val="bg1"/>
                </a:solidFill>
              </a:rPr>
              <a:t>National Committee </a:t>
            </a:r>
            <a:r>
              <a:rPr lang="en-GB" sz="750" dirty="0">
                <a:solidFill>
                  <a:schemeClr val="bg1"/>
                </a:solidFill>
              </a:rPr>
              <a:t>Coral Reefs</a:t>
            </a:r>
          </a:p>
        </p:txBody>
      </p:sp>
      <p:sp>
        <p:nvSpPr>
          <p:cNvPr id="32" name="TextBox 31">
            <a:extLst>
              <a:ext uri="{FF2B5EF4-FFF2-40B4-BE49-F238E27FC236}">
                <a16:creationId xmlns:a16="http://schemas.microsoft.com/office/drawing/2014/main" id="{51D3D140-AECA-425F-90BA-61877EC733D7}"/>
              </a:ext>
            </a:extLst>
          </p:cNvPr>
          <p:cNvSpPr txBox="1"/>
          <p:nvPr/>
        </p:nvSpPr>
        <p:spPr>
          <a:xfrm>
            <a:off x="9247897" y="2370943"/>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Thailand</a:t>
            </a:r>
          </a:p>
          <a:p>
            <a:pPr algn="ctr"/>
            <a:r>
              <a:rPr lang="en-GB" sz="750">
                <a:solidFill>
                  <a:schemeClr val="bg1"/>
                </a:solidFill>
              </a:rPr>
              <a:t>National Committee </a:t>
            </a:r>
            <a:r>
              <a:rPr lang="en-GB" sz="750" dirty="0">
                <a:solidFill>
                  <a:schemeClr val="bg1"/>
                </a:solidFill>
              </a:rPr>
              <a:t>Seagrass</a:t>
            </a:r>
          </a:p>
        </p:txBody>
      </p:sp>
      <p:sp>
        <p:nvSpPr>
          <p:cNvPr id="33" name="TextBox 32">
            <a:extLst>
              <a:ext uri="{FF2B5EF4-FFF2-40B4-BE49-F238E27FC236}">
                <a16:creationId xmlns:a16="http://schemas.microsoft.com/office/drawing/2014/main" id="{BABE2E23-47D5-4763-B9BE-AB8860937FA2}"/>
              </a:ext>
            </a:extLst>
          </p:cNvPr>
          <p:cNvSpPr txBox="1"/>
          <p:nvPr/>
        </p:nvSpPr>
        <p:spPr>
          <a:xfrm>
            <a:off x="9247896" y="3039600"/>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Thailand</a:t>
            </a:r>
          </a:p>
          <a:p>
            <a:pPr algn="ctr"/>
            <a:r>
              <a:rPr lang="en-GB" sz="750">
                <a:solidFill>
                  <a:schemeClr val="bg1"/>
                </a:solidFill>
              </a:rPr>
              <a:t>National Committee </a:t>
            </a:r>
            <a:r>
              <a:rPr lang="en-GB" sz="750" dirty="0">
                <a:solidFill>
                  <a:schemeClr val="bg1"/>
                </a:solidFill>
              </a:rPr>
              <a:t>Wetlands</a:t>
            </a:r>
          </a:p>
        </p:txBody>
      </p:sp>
      <p:sp>
        <p:nvSpPr>
          <p:cNvPr id="34" name="TextBox 33">
            <a:extLst>
              <a:ext uri="{FF2B5EF4-FFF2-40B4-BE49-F238E27FC236}">
                <a16:creationId xmlns:a16="http://schemas.microsoft.com/office/drawing/2014/main" id="{6F886308-B94A-4C07-AA90-660D810383AE}"/>
              </a:ext>
            </a:extLst>
          </p:cNvPr>
          <p:cNvSpPr txBox="1"/>
          <p:nvPr/>
        </p:nvSpPr>
        <p:spPr>
          <a:xfrm>
            <a:off x="9239723" y="370825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Thailand</a:t>
            </a:r>
          </a:p>
          <a:p>
            <a:pPr algn="ctr"/>
            <a:r>
              <a:rPr lang="en-GB" sz="750">
                <a:solidFill>
                  <a:schemeClr val="bg1"/>
                </a:solidFill>
              </a:rPr>
              <a:t>National Committee </a:t>
            </a:r>
            <a:r>
              <a:rPr lang="en-GB" sz="750" dirty="0">
                <a:solidFill>
                  <a:schemeClr val="bg1"/>
                </a:solidFill>
              </a:rPr>
              <a:t>land-based pollution</a:t>
            </a:r>
          </a:p>
        </p:txBody>
      </p:sp>
      <p:sp>
        <p:nvSpPr>
          <p:cNvPr id="35" name="TextBox 34">
            <a:extLst>
              <a:ext uri="{FF2B5EF4-FFF2-40B4-BE49-F238E27FC236}">
                <a16:creationId xmlns:a16="http://schemas.microsoft.com/office/drawing/2014/main" id="{0FB2F45D-5DAC-4E98-BFF9-90E9F2BBBC88}"/>
              </a:ext>
            </a:extLst>
          </p:cNvPr>
          <p:cNvSpPr txBox="1"/>
          <p:nvPr/>
        </p:nvSpPr>
        <p:spPr>
          <a:xfrm>
            <a:off x="9239722" y="4364133"/>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a:solidFill>
                  <a:schemeClr val="bg1"/>
                </a:solidFill>
              </a:rPr>
              <a:t>National Committee </a:t>
            </a:r>
            <a:r>
              <a:rPr lang="en-GB" sz="750" dirty="0">
                <a:solidFill>
                  <a:schemeClr val="bg1"/>
                </a:solidFill>
              </a:rPr>
              <a:t>Economic valuation</a:t>
            </a:r>
          </a:p>
        </p:txBody>
      </p:sp>
      <p:sp>
        <p:nvSpPr>
          <p:cNvPr id="36" name="TextBox 35">
            <a:extLst>
              <a:ext uri="{FF2B5EF4-FFF2-40B4-BE49-F238E27FC236}">
                <a16:creationId xmlns:a16="http://schemas.microsoft.com/office/drawing/2014/main" id="{3B9819E1-1490-4498-A78F-466A366726C4}"/>
              </a:ext>
            </a:extLst>
          </p:cNvPr>
          <p:cNvSpPr txBox="1"/>
          <p:nvPr/>
        </p:nvSpPr>
        <p:spPr>
          <a:xfrm>
            <a:off x="8158613" y="1044133"/>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Philippines</a:t>
            </a:r>
          </a:p>
          <a:p>
            <a:pPr algn="ctr"/>
            <a:r>
              <a:rPr lang="en-GB" sz="750">
                <a:solidFill>
                  <a:schemeClr val="bg1"/>
                </a:solidFill>
              </a:rPr>
              <a:t>National Committee </a:t>
            </a:r>
            <a:r>
              <a:rPr lang="en-GB" sz="750" dirty="0">
                <a:solidFill>
                  <a:schemeClr val="bg1"/>
                </a:solidFill>
              </a:rPr>
              <a:t>Mangroves</a:t>
            </a:r>
          </a:p>
        </p:txBody>
      </p:sp>
      <p:sp>
        <p:nvSpPr>
          <p:cNvPr id="37" name="TextBox 36">
            <a:extLst>
              <a:ext uri="{FF2B5EF4-FFF2-40B4-BE49-F238E27FC236}">
                <a16:creationId xmlns:a16="http://schemas.microsoft.com/office/drawing/2014/main" id="{A1BDCDE8-603F-4652-92F8-C05767788758}"/>
              </a:ext>
            </a:extLst>
          </p:cNvPr>
          <p:cNvSpPr txBox="1"/>
          <p:nvPr/>
        </p:nvSpPr>
        <p:spPr>
          <a:xfrm>
            <a:off x="8166787" y="1712790"/>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Philippines</a:t>
            </a:r>
          </a:p>
          <a:p>
            <a:pPr algn="ctr"/>
            <a:r>
              <a:rPr lang="en-GB" sz="750">
                <a:solidFill>
                  <a:schemeClr val="bg1"/>
                </a:solidFill>
              </a:rPr>
              <a:t>National Committee </a:t>
            </a:r>
            <a:r>
              <a:rPr lang="en-GB" sz="750" dirty="0">
                <a:solidFill>
                  <a:schemeClr val="bg1"/>
                </a:solidFill>
              </a:rPr>
              <a:t>Coral Reefs</a:t>
            </a:r>
          </a:p>
        </p:txBody>
      </p:sp>
      <p:sp>
        <p:nvSpPr>
          <p:cNvPr id="38" name="TextBox 37">
            <a:extLst>
              <a:ext uri="{FF2B5EF4-FFF2-40B4-BE49-F238E27FC236}">
                <a16:creationId xmlns:a16="http://schemas.microsoft.com/office/drawing/2014/main" id="{2E2EF431-9682-4758-98D8-6EDC2CC5D0F1}"/>
              </a:ext>
            </a:extLst>
          </p:cNvPr>
          <p:cNvSpPr txBox="1"/>
          <p:nvPr/>
        </p:nvSpPr>
        <p:spPr>
          <a:xfrm>
            <a:off x="8166786" y="2370943"/>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Philippines</a:t>
            </a:r>
          </a:p>
          <a:p>
            <a:pPr algn="ctr"/>
            <a:r>
              <a:rPr lang="en-GB" sz="750">
                <a:solidFill>
                  <a:schemeClr val="bg1"/>
                </a:solidFill>
              </a:rPr>
              <a:t>National Committee </a:t>
            </a:r>
            <a:r>
              <a:rPr lang="en-GB" sz="750" dirty="0">
                <a:solidFill>
                  <a:schemeClr val="bg1"/>
                </a:solidFill>
              </a:rPr>
              <a:t>Seagrass</a:t>
            </a:r>
          </a:p>
        </p:txBody>
      </p:sp>
      <p:sp>
        <p:nvSpPr>
          <p:cNvPr id="39" name="TextBox 38">
            <a:extLst>
              <a:ext uri="{FF2B5EF4-FFF2-40B4-BE49-F238E27FC236}">
                <a16:creationId xmlns:a16="http://schemas.microsoft.com/office/drawing/2014/main" id="{9CDAF208-8072-4E3A-ADFA-24C8D7208DFE}"/>
              </a:ext>
            </a:extLst>
          </p:cNvPr>
          <p:cNvSpPr txBox="1"/>
          <p:nvPr/>
        </p:nvSpPr>
        <p:spPr>
          <a:xfrm>
            <a:off x="8166785" y="3039600"/>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Philippines</a:t>
            </a:r>
          </a:p>
          <a:p>
            <a:pPr algn="ctr"/>
            <a:r>
              <a:rPr lang="en-GB" sz="750">
                <a:solidFill>
                  <a:schemeClr val="bg1"/>
                </a:solidFill>
              </a:rPr>
              <a:t>National Committee </a:t>
            </a:r>
            <a:r>
              <a:rPr lang="en-GB" sz="750" dirty="0">
                <a:solidFill>
                  <a:schemeClr val="bg1"/>
                </a:solidFill>
              </a:rPr>
              <a:t>Wetlands</a:t>
            </a:r>
          </a:p>
        </p:txBody>
      </p:sp>
      <p:sp>
        <p:nvSpPr>
          <p:cNvPr id="40" name="TextBox 39">
            <a:extLst>
              <a:ext uri="{FF2B5EF4-FFF2-40B4-BE49-F238E27FC236}">
                <a16:creationId xmlns:a16="http://schemas.microsoft.com/office/drawing/2014/main" id="{2160780C-7B4E-4C9F-9888-FDD93F992083}"/>
              </a:ext>
            </a:extLst>
          </p:cNvPr>
          <p:cNvSpPr txBox="1"/>
          <p:nvPr/>
        </p:nvSpPr>
        <p:spPr>
          <a:xfrm>
            <a:off x="8158612" y="370825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Philippines</a:t>
            </a:r>
          </a:p>
          <a:p>
            <a:pPr algn="ctr"/>
            <a:r>
              <a:rPr lang="en-GB" sz="750">
                <a:solidFill>
                  <a:schemeClr val="bg1"/>
                </a:solidFill>
              </a:rPr>
              <a:t>National Committee </a:t>
            </a:r>
            <a:r>
              <a:rPr lang="en-GB" sz="750" dirty="0">
                <a:solidFill>
                  <a:schemeClr val="bg1"/>
                </a:solidFill>
              </a:rPr>
              <a:t>land-based pollution</a:t>
            </a:r>
          </a:p>
        </p:txBody>
      </p:sp>
      <p:sp>
        <p:nvSpPr>
          <p:cNvPr id="41" name="TextBox 40">
            <a:extLst>
              <a:ext uri="{FF2B5EF4-FFF2-40B4-BE49-F238E27FC236}">
                <a16:creationId xmlns:a16="http://schemas.microsoft.com/office/drawing/2014/main" id="{E78A4312-29F8-45D1-B866-E312375C04CA}"/>
              </a:ext>
            </a:extLst>
          </p:cNvPr>
          <p:cNvSpPr txBox="1"/>
          <p:nvPr/>
        </p:nvSpPr>
        <p:spPr>
          <a:xfrm>
            <a:off x="8158611" y="4364133"/>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Philippines</a:t>
            </a:r>
          </a:p>
          <a:p>
            <a:pPr algn="ctr"/>
            <a:r>
              <a:rPr lang="en-GB" sz="750">
                <a:solidFill>
                  <a:schemeClr val="bg1"/>
                </a:solidFill>
              </a:rPr>
              <a:t>National Committee </a:t>
            </a:r>
            <a:r>
              <a:rPr lang="en-GB" sz="750" dirty="0">
                <a:solidFill>
                  <a:schemeClr val="bg1"/>
                </a:solidFill>
              </a:rPr>
              <a:t>Economic valuation</a:t>
            </a:r>
          </a:p>
        </p:txBody>
      </p:sp>
      <p:sp>
        <p:nvSpPr>
          <p:cNvPr id="42" name="TextBox 41">
            <a:extLst>
              <a:ext uri="{FF2B5EF4-FFF2-40B4-BE49-F238E27FC236}">
                <a16:creationId xmlns:a16="http://schemas.microsoft.com/office/drawing/2014/main" id="{D1E6A366-27D7-4867-8193-9017D5A6E0A4}"/>
              </a:ext>
            </a:extLst>
          </p:cNvPr>
          <p:cNvSpPr txBox="1"/>
          <p:nvPr/>
        </p:nvSpPr>
        <p:spPr>
          <a:xfrm>
            <a:off x="7082591" y="1044133"/>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Indonesia</a:t>
            </a:r>
          </a:p>
          <a:p>
            <a:pPr algn="ctr"/>
            <a:r>
              <a:rPr lang="en-GB" sz="750">
                <a:solidFill>
                  <a:schemeClr val="bg1"/>
                </a:solidFill>
              </a:rPr>
              <a:t>National Committee </a:t>
            </a:r>
            <a:r>
              <a:rPr lang="en-GB" sz="750" dirty="0">
                <a:solidFill>
                  <a:schemeClr val="bg1"/>
                </a:solidFill>
              </a:rPr>
              <a:t>Mangroves</a:t>
            </a:r>
          </a:p>
        </p:txBody>
      </p:sp>
      <p:sp>
        <p:nvSpPr>
          <p:cNvPr id="43" name="TextBox 42">
            <a:extLst>
              <a:ext uri="{FF2B5EF4-FFF2-40B4-BE49-F238E27FC236}">
                <a16:creationId xmlns:a16="http://schemas.microsoft.com/office/drawing/2014/main" id="{48A4130A-D859-419D-A143-D65999EE1159}"/>
              </a:ext>
            </a:extLst>
          </p:cNvPr>
          <p:cNvSpPr txBox="1"/>
          <p:nvPr/>
        </p:nvSpPr>
        <p:spPr>
          <a:xfrm>
            <a:off x="7090765" y="1712790"/>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Indonesia</a:t>
            </a:r>
          </a:p>
          <a:p>
            <a:pPr algn="ctr"/>
            <a:r>
              <a:rPr lang="en-GB" sz="750" dirty="0">
                <a:solidFill>
                  <a:schemeClr val="bg1"/>
                </a:solidFill>
              </a:rPr>
              <a:t>EA Coral Reefs</a:t>
            </a:r>
          </a:p>
        </p:txBody>
      </p:sp>
      <p:sp>
        <p:nvSpPr>
          <p:cNvPr id="44" name="TextBox 43">
            <a:extLst>
              <a:ext uri="{FF2B5EF4-FFF2-40B4-BE49-F238E27FC236}">
                <a16:creationId xmlns:a16="http://schemas.microsoft.com/office/drawing/2014/main" id="{D43BD7B9-4755-458D-A6B7-5116671F46B3}"/>
              </a:ext>
            </a:extLst>
          </p:cNvPr>
          <p:cNvSpPr txBox="1"/>
          <p:nvPr/>
        </p:nvSpPr>
        <p:spPr>
          <a:xfrm>
            <a:off x="7090764" y="2370943"/>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Indonesia</a:t>
            </a:r>
          </a:p>
          <a:p>
            <a:pPr algn="ctr"/>
            <a:r>
              <a:rPr lang="en-GB" sz="750">
                <a:solidFill>
                  <a:schemeClr val="bg1"/>
                </a:solidFill>
              </a:rPr>
              <a:t>National Committee </a:t>
            </a:r>
            <a:r>
              <a:rPr lang="en-GB" sz="750" dirty="0">
                <a:solidFill>
                  <a:schemeClr val="bg1"/>
                </a:solidFill>
              </a:rPr>
              <a:t>Seagrass</a:t>
            </a:r>
          </a:p>
        </p:txBody>
      </p:sp>
      <p:sp>
        <p:nvSpPr>
          <p:cNvPr id="45" name="TextBox 44">
            <a:extLst>
              <a:ext uri="{FF2B5EF4-FFF2-40B4-BE49-F238E27FC236}">
                <a16:creationId xmlns:a16="http://schemas.microsoft.com/office/drawing/2014/main" id="{A1179FB8-C8D3-4CB1-9A00-906151CF9C23}"/>
              </a:ext>
            </a:extLst>
          </p:cNvPr>
          <p:cNvSpPr txBox="1"/>
          <p:nvPr/>
        </p:nvSpPr>
        <p:spPr>
          <a:xfrm>
            <a:off x="7090763" y="3039600"/>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Indonesia</a:t>
            </a:r>
          </a:p>
          <a:p>
            <a:pPr algn="ctr"/>
            <a:r>
              <a:rPr lang="en-GB" sz="750">
                <a:solidFill>
                  <a:schemeClr val="bg1"/>
                </a:solidFill>
              </a:rPr>
              <a:t>National Committee </a:t>
            </a:r>
            <a:r>
              <a:rPr lang="en-GB" sz="750" dirty="0">
                <a:solidFill>
                  <a:schemeClr val="bg1"/>
                </a:solidFill>
              </a:rPr>
              <a:t>Wetlands</a:t>
            </a:r>
          </a:p>
        </p:txBody>
      </p:sp>
      <p:sp>
        <p:nvSpPr>
          <p:cNvPr id="46" name="TextBox 45">
            <a:extLst>
              <a:ext uri="{FF2B5EF4-FFF2-40B4-BE49-F238E27FC236}">
                <a16:creationId xmlns:a16="http://schemas.microsoft.com/office/drawing/2014/main" id="{0D9A725E-AF24-4BD1-8457-F0E08153DF00}"/>
              </a:ext>
            </a:extLst>
          </p:cNvPr>
          <p:cNvSpPr txBox="1"/>
          <p:nvPr/>
        </p:nvSpPr>
        <p:spPr>
          <a:xfrm>
            <a:off x="7082590" y="3708257"/>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Indonesia</a:t>
            </a:r>
          </a:p>
          <a:p>
            <a:pPr algn="ctr"/>
            <a:r>
              <a:rPr lang="en-GB" sz="750">
                <a:solidFill>
                  <a:schemeClr val="bg1"/>
                </a:solidFill>
              </a:rPr>
              <a:t>National Committee </a:t>
            </a:r>
            <a:r>
              <a:rPr lang="en-GB" sz="750" dirty="0">
                <a:solidFill>
                  <a:schemeClr val="bg1"/>
                </a:solidFill>
              </a:rPr>
              <a:t>land-based pollution</a:t>
            </a:r>
          </a:p>
        </p:txBody>
      </p:sp>
      <p:sp>
        <p:nvSpPr>
          <p:cNvPr id="47" name="TextBox 46">
            <a:extLst>
              <a:ext uri="{FF2B5EF4-FFF2-40B4-BE49-F238E27FC236}">
                <a16:creationId xmlns:a16="http://schemas.microsoft.com/office/drawing/2014/main" id="{AB4E6B58-1EE6-4DB9-89F5-C7FC83C1D2CA}"/>
              </a:ext>
            </a:extLst>
          </p:cNvPr>
          <p:cNvSpPr txBox="1"/>
          <p:nvPr/>
        </p:nvSpPr>
        <p:spPr>
          <a:xfrm>
            <a:off x="7082589" y="4364133"/>
            <a:ext cx="956499" cy="543668"/>
          </a:xfrm>
          <a:prstGeom prst="rect">
            <a:avLst/>
          </a:prstGeom>
          <a:solidFill>
            <a:srgbClr val="0E9A89"/>
          </a:solidFill>
          <a:ln>
            <a:noFill/>
          </a:ln>
          <a:effectLst>
            <a:outerShdw blurRad="50800" dist="38100" dir="2700000" algn="tl" rotWithShape="0">
              <a:prstClr val="black">
                <a:alpha val="40000"/>
              </a:prstClr>
            </a:outerShdw>
          </a:effectLst>
        </p:spPr>
        <p:txBody>
          <a:bodyPr wrap="square" rtlCol="0" anchor="ctr">
            <a:noAutofit/>
          </a:bodyPr>
          <a:lstStyle/>
          <a:p>
            <a:pPr algn="ctr"/>
            <a:r>
              <a:rPr lang="en-GB" sz="750" dirty="0">
                <a:solidFill>
                  <a:schemeClr val="bg1"/>
                </a:solidFill>
              </a:rPr>
              <a:t>Indonesia</a:t>
            </a:r>
          </a:p>
          <a:p>
            <a:pPr algn="ctr"/>
            <a:r>
              <a:rPr lang="en-GB" sz="750">
                <a:solidFill>
                  <a:schemeClr val="bg1"/>
                </a:solidFill>
              </a:rPr>
              <a:t>National Committee </a:t>
            </a:r>
            <a:r>
              <a:rPr lang="en-GB" sz="750" dirty="0">
                <a:solidFill>
                  <a:schemeClr val="bg1"/>
                </a:solidFill>
              </a:rPr>
              <a:t>Economic valuation</a:t>
            </a:r>
          </a:p>
        </p:txBody>
      </p:sp>
    </p:spTree>
    <p:extLst>
      <p:ext uri="{BB962C8B-B14F-4D97-AF65-F5344CB8AC3E}">
        <p14:creationId xmlns:p14="http://schemas.microsoft.com/office/powerpoint/2010/main" val="31387106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D4665EB-A247-473E-A05E-20B4A3EB9D20}"/>
              </a:ext>
            </a:extLst>
          </p:cNvPr>
          <p:cNvSpPr/>
          <p:nvPr/>
        </p:nvSpPr>
        <p:spPr>
          <a:xfrm>
            <a:off x="1462005" y="668016"/>
            <a:ext cx="5342835" cy="4862870"/>
          </a:xfrm>
          <a:prstGeom prst="rect">
            <a:avLst/>
          </a:prstGeom>
          <a:noFill/>
          <a:ln w="28575">
            <a:solidFill>
              <a:srgbClr val="00B0F0"/>
            </a:solidFill>
          </a:ln>
        </p:spPr>
        <p:txBody>
          <a:bodyPr wrap="square">
            <a:spAutoFit/>
          </a:bodyPr>
          <a:lstStyle/>
          <a:p>
            <a:pPr algn="ctr"/>
            <a:r>
              <a:rPr lang="en-GB" sz="1100" b="1" u="sng" dirty="0"/>
              <a:t>SCS SAP Steering Committee (SAP-SC)</a:t>
            </a:r>
            <a:endParaRPr lang="en-US" sz="1100" dirty="0"/>
          </a:p>
          <a:p>
            <a:endParaRPr lang="en-US" sz="1000" dirty="0"/>
          </a:p>
          <a:p>
            <a:r>
              <a:rPr lang="en-US" sz="1000" dirty="0"/>
              <a:t>Will be a permanent sub-committee  which shall meet annually and provide overall guidance to the implementation of the SAP and decisions regarding project work plans, timetables, budgets and expenditure. As the </a:t>
            </a:r>
            <a:r>
              <a:rPr lang="en-US" sz="1000" b="1" dirty="0"/>
              <a:t>Project Steering Committee</a:t>
            </a:r>
            <a:r>
              <a:rPr lang="en-US" sz="1000" dirty="0"/>
              <a:t> or </a:t>
            </a:r>
            <a:r>
              <a:rPr lang="en-US" sz="1000" b="1" dirty="0"/>
              <a:t>Project Board</a:t>
            </a:r>
            <a:r>
              <a:rPr lang="en-US" sz="1000" dirty="0"/>
              <a:t>, its role is to:</a:t>
            </a:r>
            <a:endParaRPr lang="en-GB" sz="1000" dirty="0"/>
          </a:p>
          <a:p>
            <a:pPr marL="171450" indent="-171450">
              <a:buFont typeface="Arial" panose="020B0604020202020204" pitchFamily="34" charset="0"/>
              <a:buChar char="•"/>
            </a:pPr>
            <a:r>
              <a:rPr lang="en-US" sz="1000" dirty="0"/>
              <a:t>provide managerial and governance advice to the project, and to guide the SAP-Implementation Unit (SAP-PCU) in the implementation and monitoring of the overall regional project</a:t>
            </a:r>
            <a:endParaRPr lang="en-GB" sz="1000" dirty="0"/>
          </a:p>
          <a:p>
            <a:pPr marL="171450" indent="-171450">
              <a:buFont typeface="Arial" panose="020B0604020202020204" pitchFamily="34" charset="0"/>
              <a:buChar char="•"/>
            </a:pPr>
            <a:r>
              <a:rPr lang="en-US" sz="1000" dirty="0"/>
              <a:t>provide a regional forum for reviewing and resolving national concerns, reviewing and approving annual work plans and budgets, and provide a regional forum for stakeholder participation</a:t>
            </a:r>
            <a:endParaRPr lang="en-GB" sz="1000" dirty="0"/>
          </a:p>
          <a:p>
            <a:pPr marL="171450" indent="-171450">
              <a:buFont typeface="Arial" panose="020B0604020202020204" pitchFamily="34" charset="0"/>
              <a:buChar char="•"/>
            </a:pPr>
            <a:r>
              <a:rPr lang="en-US" sz="1000" dirty="0"/>
              <a:t>review and approval of reports from the SAP-PCU regarding the outputs and outcomes of project activities</a:t>
            </a:r>
            <a:endParaRPr lang="en-GB" sz="1000" dirty="0"/>
          </a:p>
          <a:p>
            <a:pPr marL="171450" indent="-171450">
              <a:buFont typeface="Arial" panose="020B0604020202020204" pitchFamily="34" charset="0"/>
              <a:buChar char="•"/>
            </a:pPr>
            <a:r>
              <a:rPr lang="en-US" sz="1000" dirty="0"/>
              <a:t>assist the SAP-PCU in ensuring co-ordination among national site-based activities and other national level activities to further enhance national capacity to achieve the targets</a:t>
            </a:r>
            <a:endParaRPr lang="en-GB" sz="1000" dirty="0"/>
          </a:p>
          <a:p>
            <a:pPr marL="171450" indent="-171450">
              <a:buFont typeface="Arial" panose="020B0604020202020204" pitchFamily="34" charset="0"/>
              <a:buChar char="•"/>
            </a:pPr>
            <a:r>
              <a:rPr lang="en-US" sz="1000" dirty="0"/>
              <a:t>review stakeholder involvement in project activities and take action where necessary to ensure appropriate levels of engagement</a:t>
            </a:r>
            <a:endParaRPr lang="en-GB" sz="1000" dirty="0"/>
          </a:p>
          <a:p>
            <a:pPr marL="171450" indent="-171450">
              <a:buFont typeface="Arial" panose="020B0604020202020204" pitchFamily="34" charset="0"/>
              <a:buChar char="•"/>
            </a:pPr>
            <a:r>
              <a:rPr lang="en-US" sz="1000" dirty="0"/>
              <a:t>assist the SAP-PCU in leveraging required project co-financing and additional funds that may be required from time to time; and work with the SAP-PCU and National Lead Agencies in mainstreaming best practices and the replication of project successes at the national level</a:t>
            </a:r>
            <a:endParaRPr lang="en-GB" sz="1000" dirty="0"/>
          </a:p>
          <a:p>
            <a:pPr lvl="0"/>
            <a:endParaRPr lang="en-US" sz="1000" b="1" dirty="0"/>
          </a:p>
          <a:p>
            <a:pPr lvl="0"/>
            <a:r>
              <a:rPr lang="en-US" sz="1000" b="1" dirty="0"/>
              <a:t>Membership</a:t>
            </a:r>
            <a:r>
              <a:rPr lang="en-US" sz="1000" dirty="0"/>
              <a:t>: members of the SC shall consist of two representatives from each of the participating countries in the project, i.e. </a:t>
            </a:r>
            <a:r>
              <a:rPr lang="en-US" sz="1000" b="1" u="sng" dirty="0"/>
              <a:t>Chairperson of the policy-level IMC, and Chairperson of the NTWG</a:t>
            </a:r>
            <a:r>
              <a:rPr lang="en-US" sz="1000" dirty="0"/>
              <a:t>. UNEP Task Manager will participate in the meetings, the Project Coordinator of SAP-PCU shall act as the Secretary to the meetings, and UNOPS will be an ex-officio member. </a:t>
            </a:r>
          </a:p>
          <a:p>
            <a:pPr lvl="0"/>
            <a:endParaRPr lang="en-US" sz="1000" dirty="0"/>
          </a:p>
          <a:p>
            <a:pPr lvl="0"/>
            <a:r>
              <a:rPr lang="en-GB" sz="1000" dirty="0"/>
              <a:t>Supported by UNEP, UNOPS, SEADFEC. SAP-PCU as Secretariat, </a:t>
            </a:r>
          </a:p>
          <a:p>
            <a:pPr lvl="0"/>
            <a:endParaRPr lang="en-GB" sz="1000" dirty="0"/>
          </a:p>
          <a:p>
            <a:pPr lvl="0"/>
            <a:r>
              <a:rPr lang="en-GB" sz="1000" dirty="0"/>
              <a:t>Non-voting members: To be agreed at first meeting of the SAP-SC </a:t>
            </a:r>
          </a:p>
          <a:p>
            <a:pPr lvl="0"/>
            <a:endParaRPr lang="en-US" sz="1000" dirty="0"/>
          </a:p>
          <a:p>
            <a:pPr lvl="0"/>
            <a:endParaRPr lang="en-US" sz="1000" dirty="0"/>
          </a:p>
          <a:p>
            <a:pPr algn="ctr"/>
            <a:endParaRPr lang="en-GB" sz="1000" b="1" u="sng" dirty="0"/>
          </a:p>
        </p:txBody>
      </p:sp>
      <p:sp>
        <p:nvSpPr>
          <p:cNvPr id="6" name="TextBox 5">
            <a:extLst>
              <a:ext uri="{FF2B5EF4-FFF2-40B4-BE49-F238E27FC236}">
                <a16:creationId xmlns:a16="http://schemas.microsoft.com/office/drawing/2014/main" id="{2EE534C3-4772-4891-AF07-BD999055AD8A}"/>
              </a:ext>
            </a:extLst>
          </p:cNvPr>
          <p:cNvSpPr txBox="1"/>
          <p:nvPr/>
        </p:nvSpPr>
        <p:spPr>
          <a:xfrm>
            <a:off x="7209536" y="1128617"/>
            <a:ext cx="947541" cy="535406"/>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1000" dirty="0"/>
              <a:t>Cambodia</a:t>
            </a:r>
          </a:p>
          <a:p>
            <a:pPr algn="ctr"/>
            <a:r>
              <a:rPr lang="en-GB" sz="1000" dirty="0"/>
              <a:t>Chair-IMC</a:t>
            </a:r>
          </a:p>
        </p:txBody>
      </p:sp>
      <p:sp>
        <p:nvSpPr>
          <p:cNvPr id="7" name="TextBox 6">
            <a:extLst>
              <a:ext uri="{FF2B5EF4-FFF2-40B4-BE49-F238E27FC236}">
                <a16:creationId xmlns:a16="http://schemas.microsoft.com/office/drawing/2014/main" id="{0E3241D4-E088-4E34-B992-AFCA446C932E}"/>
              </a:ext>
            </a:extLst>
          </p:cNvPr>
          <p:cNvSpPr txBox="1"/>
          <p:nvPr/>
        </p:nvSpPr>
        <p:spPr>
          <a:xfrm>
            <a:off x="8277704" y="1128617"/>
            <a:ext cx="947541" cy="535406"/>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1000" dirty="0"/>
              <a:t>Cambodia</a:t>
            </a:r>
          </a:p>
          <a:p>
            <a:pPr algn="ctr"/>
            <a:r>
              <a:rPr lang="en-GB" sz="1000" dirty="0"/>
              <a:t>Chair-NTWG</a:t>
            </a:r>
          </a:p>
        </p:txBody>
      </p:sp>
      <p:sp>
        <p:nvSpPr>
          <p:cNvPr id="8" name="TextBox 7">
            <a:extLst>
              <a:ext uri="{FF2B5EF4-FFF2-40B4-BE49-F238E27FC236}">
                <a16:creationId xmlns:a16="http://schemas.microsoft.com/office/drawing/2014/main" id="{6DB7E1F6-C19E-4C12-8C9B-3585D9910B45}"/>
              </a:ext>
            </a:extLst>
          </p:cNvPr>
          <p:cNvSpPr txBox="1"/>
          <p:nvPr/>
        </p:nvSpPr>
        <p:spPr>
          <a:xfrm>
            <a:off x="7199143" y="4669844"/>
            <a:ext cx="947541" cy="535406"/>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1000" dirty="0"/>
              <a:t>Vietnam</a:t>
            </a:r>
          </a:p>
          <a:p>
            <a:pPr algn="ctr"/>
            <a:r>
              <a:rPr lang="en-GB" sz="1000" dirty="0"/>
              <a:t>Chair-IMC</a:t>
            </a:r>
          </a:p>
        </p:txBody>
      </p:sp>
      <p:sp>
        <p:nvSpPr>
          <p:cNvPr id="9" name="TextBox 8">
            <a:extLst>
              <a:ext uri="{FF2B5EF4-FFF2-40B4-BE49-F238E27FC236}">
                <a16:creationId xmlns:a16="http://schemas.microsoft.com/office/drawing/2014/main" id="{FFE6D717-B8E1-4095-A107-63BE3FCF3AD5}"/>
              </a:ext>
            </a:extLst>
          </p:cNvPr>
          <p:cNvSpPr txBox="1"/>
          <p:nvPr/>
        </p:nvSpPr>
        <p:spPr>
          <a:xfrm>
            <a:off x="8267311" y="4669844"/>
            <a:ext cx="947541" cy="535406"/>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1000" dirty="0"/>
              <a:t>Vietnam</a:t>
            </a:r>
          </a:p>
          <a:p>
            <a:pPr algn="ctr"/>
            <a:r>
              <a:rPr lang="en-GB" sz="1000" dirty="0"/>
              <a:t>Chair-NTWG</a:t>
            </a:r>
          </a:p>
        </p:txBody>
      </p:sp>
      <p:sp>
        <p:nvSpPr>
          <p:cNvPr id="10" name="TextBox 9">
            <a:extLst>
              <a:ext uri="{FF2B5EF4-FFF2-40B4-BE49-F238E27FC236}">
                <a16:creationId xmlns:a16="http://schemas.microsoft.com/office/drawing/2014/main" id="{87A83FC4-3ED3-4C57-A271-985AFF6BFD00}"/>
              </a:ext>
            </a:extLst>
          </p:cNvPr>
          <p:cNvSpPr txBox="1"/>
          <p:nvPr/>
        </p:nvSpPr>
        <p:spPr>
          <a:xfrm>
            <a:off x="7199143" y="3947911"/>
            <a:ext cx="947541" cy="535406"/>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1000" dirty="0"/>
              <a:t>Thailand</a:t>
            </a:r>
          </a:p>
          <a:p>
            <a:pPr algn="ctr"/>
            <a:r>
              <a:rPr lang="en-GB" sz="1000" dirty="0"/>
              <a:t>Chair-IMC</a:t>
            </a:r>
          </a:p>
        </p:txBody>
      </p:sp>
      <p:sp>
        <p:nvSpPr>
          <p:cNvPr id="11" name="TextBox 10">
            <a:extLst>
              <a:ext uri="{FF2B5EF4-FFF2-40B4-BE49-F238E27FC236}">
                <a16:creationId xmlns:a16="http://schemas.microsoft.com/office/drawing/2014/main" id="{240A2FB0-AEF1-442C-8018-221D4EE2559D}"/>
              </a:ext>
            </a:extLst>
          </p:cNvPr>
          <p:cNvSpPr txBox="1"/>
          <p:nvPr/>
        </p:nvSpPr>
        <p:spPr>
          <a:xfrm>
            <a:off x="8267311" y="3947911"/>
            <a:ext cx="947541" cy="535406"/>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1000" dirty="0"/>
              <a:t>Thailand</a:t>
            </a:r>
          </a:p>
          <a:p>
            <a:pPr algn="ctr"/>
            <a:r>
              <a:rPr lang="en-GB" sz="1000" dirty="0"/>
              <a:t>Chair-NTWG</a:t>
            </a:r>
          </a:p>
        </p:txBody>
      </p:sp>
      <p:sp>
        <p:nvSpPr>
          <p:cNvPr id="12" name="TextBox 11">
            <a:extLst>
              <a:ext uri="{FF2B5EF4-FFF2-40B4-BE49-F238E27FC236}">
                <a16:creationId xmlns:a16="http://schemas.microsoft.com/office/drawing/2014/main" id="{47B1FBA5-E7E4-409A-B8A9-8B4AEB14F3DF}"/>
              </a:ext>
            </a:extLst>
          </p:cNvPr>
          <p:cNvSpPr txBox="1"/>
          <p:nvPr/>
        </p:nvSpPr>
        <p:spPr>
          <a:xfrm>
            <a:off x="7209536" y="1826843"/>
            <a:ext cx="947541" cy="535406"/>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1000" dirty="0"/>
              <a:t>China</a:t>
            </a:r>
          </a:p>
          <a:p>
            <a:pPr algn="ctr"/>
            <a:r>
              <a:rPr lang="en-GB" sz="1000" dirty="0"/>
              <a:t>Chair-IMC</a:t>
            </a:r>
          </a:p>
        </p:txBody>
      </p:sp>
      <p:sp>
        <p:nvSpPr>
          <p:cNvPr id="13" name="TextBox 12">
            <a:extLst>
              <a:ext uri="{FF2B5EF4-FFF2-40B4-BE49-F238E27FC236}">
                <a16:creationId xmlns:a16="http://schemas.microsoft.com/office/drawing/2014/main" id="{55894667-A145-4612-BCFA-39FA47EDE4BD}"/>
              </a:ext>
            </a:extLst>
          </p:cNvPr>
          <p:cNvSpPr txBox="1"/>
          <p:nvPr/>
        </p:nvSpPr>
        <p:spPr>
          <a:xfrm>
            <a:off x="8277704" y="1826843"/>
            <a:ext cx="947541" cy="535406"/>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1000" dirty="0"/>
              <a:t>China</a:t>
            </a:r>
          </a:p>
          <a:p>
            <a:pPr algn="ctr"/>
            <a:r>
              <a:rPr lang="en-GB" sz="1000" dirty="0"/>
              <a:t>Chair-NTWG</a:t>
            </a:r>
          </a:p>
        </p:txBody>
      </p:sp>
      <p:sp>
        <p:nvSpPr>
          <p:cNvPr id="14" name="TextBox 13">
            <a:extLst>
              <a:ext uri="{FF2B5EF4-FFF2-40B4-BE49-F238E27FC236}">
                <a16:creationId xmlns:a16="http://schemas.microsoft.com/office/drawing/2014/main" id="{1B1745E9-2DAA-444A-8A01-708821BA09FF}"/>
              </a:ext>
            </a:extLst>
          </p:cNvPr>
          <p:cNvSpPr txBox="1"/>
          <p:nvPr/>
        </p:nvSpPr>
        <p:spPr>
          <a:xfrm>
            <a:off x="7199143" y="2525069"/>
            <a:ext cx="947541" cy="535406"/>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1000" dirty="0"/>
              <a:t>Indonesia</a:t>
            </a:r>
          </a:p>
          <a:p>
            <a:pPr algn="ctr"/>
            <a:r>
              <a:rPr lang="en-GB" sz="1000" dirty="0"/>
              <a:t>Chair-IMC</a:t>
            </a:r>
          </a:p>
        </p:txBody>
      </p:sp>
      <p:sp>
        <p:nvSpPr>
          <p:cNvPr id="15" name="TextBox 14">
            <a:extLst>
              <a:ext uri="{FF2B5EF4-FFF2-40B4-BE49-F238E27FC236}">
                <a16:creationId xmlns:a16="http://schemas.microsoft.com/office/drawing/2014/main" id="{36282431-6018-4679-94C6-F4932499241C}"/>
              </a:ext>
            </a:extLst>
          </p:cNvPr>
          <p:cNvSpPr txBox="1"/>
          <p:nvPr/>
        </p:nvSpPr>
        <p:spPr>
          <a:xfrm>
            <a:off x="8267311" y="2525069"/>
            <a:ext cx="947541" cy="535406"/>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1000" dirty="0"/>
              <a:t>Indonesia</a:t>
            </a:r>
          </a:p>
          <a:p>
            <a:pPr algn="ctr"/>
            <a:r>
              <a:rPr lang="en-GB" sz="1000" dirty="0"/>
              <a:t>Chair-NTWG</a:t>
            </a:r>
          </a:p>
        </p:txBody>
      </p:sp>
      <p:sp>
        <p:nvSpPr>
          <p:cNvPr id="16" name="TextBox 15">
            <a:extLst>
              <a:ext uri="{FF2B5EF4-FFF2-40B4-BE49-F238E27FC236}">
                <a16:creationId xmlns:a16="http://schemas.microsoft.com/office/drawing/2014/main" id="{1DBEBDAB-06D8-42B5-B1DB-80A347A04112}"/>
              </a:ext>
            </a:extLst>
          </p:cNvPr>
          <p:cNvSpPr txBox="1"/>
          <p:nvPr/>
        </p:nvSpPr>
        <p:spPr>
          <a:xfrm>
            <a:off x="7209536" y="3223295"/>
            <a:ext cx="947541" cy="535406"/>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1000" dirty="0"/>
              <a:t>Philippines</a:t>
            </a:r>
          </a:p>
          <a:p>
            <a:pPr algn="ctr"/>
            <a:r>
              <a:rPr lang="en-GB" sz="1000" dirty="0"/>
              <a:t>Chair-IMC</a:t>
            </a:r>
          </a:p>
        </p:txBody>
      </p:sp>
      <p:sp>
        <p:nvSpPr>
          <p:cNvPr id="17" name="TextBox 16">
            <a:extLst>
              <a:ext uri="{FF2B5EF4-FFF2-40B4-BE49-F238E27FC236}">
                <a16:creationId xmlns:a16="http://schemas.microsoft.com/office/drawing/2014/main" id="{32599C6D-5639-407E-9745-E26D3F4B36EE}"/>
              </a:ext>
            </a:extLst>
          </p:cNvPr>
          <p:cNvSpPr txBox="1"/>
          <p:nvPr/>
        </p:nvSpPr>
        <p:spPr>
          <a:xfrm>
            <a:off x="8277704" y="3223295"/>
            <a:ext cx="947541" cy="535406"/>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1000" dirty="0"/>
              <a:t>Philippines</a:t>
            </a:r>
          </a:p>
          <a:p>
            <a:pPr algn="ctr"/>
            <a:r>
              <a:rPr lang="en-GB" sz="1000" dirty="0"/>
              <a:t>Chair-NTWG</a:t>
            </a:r>
          </a:p>
        </p:txBody>
      </p:sp>
      <p:sp>
        <p:nvSpPr>
          <p:cNvPr id="18" name="TextBox 17">
            <a:extLst>
              <a:ext uri="{FF2B5EF4-FFF2-40B4-BE49-F238E27FC236}">
                <a16:creationId xmlns:a16="http://schemas.microsoft.com/office/drawing/2014/main" id="{85497EB5-45B6-4625-A8A6-7BF217DFB663}"/>
              </a:ext>
            </a:extLst>
          </p:cNvPr>
          <p:cNvSpPr txBox="1"/>
          <p:nvPr/>
        </p:nvSpPr>
        <p:spPr>
          <a:xfrm>
            <a:off x="9412853" y="1142320"/>
            <a:ext cx="1028893" cy="535406"/>
          </a:xfrm>
          <a:prstGeom prst="rect">
            <a:avLst/>
          </a:prstGeom>
          <a:solidFill>
            <a:schemeClr val="accent3">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1000" dirty="0"/>
              <a:t>UNEP Task Manager</a:t>
            </a:r>
          </a:p>
        </p:txBody>
      </p:sp>
      <p:sp>
        <p:nvSpPr>
          <p:cNvPr id="19" name="TextBox 18">
            <a:extLst>
              <a:ext uri="{FF2B5EF4-FFF2-40B4-BE49-F238E27FC236}">
                <a16:creationId xmlns:a16="http://schemas.microsoft.com/office/drawing/2014/main" id="{13F4B13D-3016-4FFC-866B-4491AD8DC2D1}"/>
              </a:ext>
            </a:extLst>
          </p:cNvPr>
          <p:cNvSpPr txBox="1"/>
          <p:nvPr/>
        </p:nvSpPr>
        <p:spPr>
          <a:xfrm>
            <a:off x="9423246" y="1840546"/>
            <a:ext cx="1028893" cy="535406"/>
          </a:xfrm>
          <a:prstGeom prst="rect">
            <a:avLst/>
          </a:prstGeom>
          <a:solidFill>
            <a:schemeClr val="accent3">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1000" dirty="0"/>
              <a:t>SCS SAP PCU Coordinator </a:t>
            </a:r>
          </a:p>
          <a:p>
            <a:pPr algn="ctr"/>
            <a:r>
              <a:rPr lang="en-GB" sz="1000" dirty="0"/>
              <a:t>(as Secretary)</a:t>
            </a:r>
          </a:p>
        </p:txBody>
      </p:sp>
      <p:sp>
        <p:nvSpPr>
          <p:cNvPr id="20" name="Rectangle 19">
            <a:extLst>
              <a:ext uri="{FF2B5EF4-FFF2-40B4-BE49-F238E27FC236}">
                <a16:creationId xmlns:a16="http://schemas.microsoft.com/office/drawing/2014/main" id="{7C60109C-451D-4C8B-BAC3-5AEDD5037D92}"/>
              </a:ext>
            </a:extLst>
          </p:cNvPr>
          <p:cNvSpPr/>
          <p:nvPr/>
        </p:nvSpPr>
        <p:spPr>
          <a:xfrm>
            <a:off x="7199143" y="668017"/>
            <a:ext cx="2015709" cy="365996"/>
          </a:xfrm>
          <a:prstGeom prst="rect">
            <a:avLst/>
          </a:prstGeom>
          <a:noFill/>
          <a:ln w="19050">
            <a:solidFill>
              <a:schemeClr val="accent6">
                <a:lumMod val="60000"/>
                <a:lumOff val="40000"/>
              </a:schemeClr>
            </a:solidFill>
          </a:ln>
        </p:spPr>
        <p:txBody>
          <a:bodyPr wrap="square">
            <a:noAutofit/>
          </a:bodyPr>
          <a:lstStyle/>
          <a:p>
            <a:pPr algn="ctr"/>
            <a:r>
              <a:rPr lang="en-GB" sz="1000" b="1" i="1" dirty="0"/>
              <a:t>Members</a:t>
            </a:r>
          </a:p>
        </p:txBody>
      </p:sp>
      <p:sp>
        <p:nvSpPr>
          <p:cNvPr id="21" name="Rectangle 20">
            <a:extLst>
              <a:ext uri="{FF2B5EF4-FFF2-40B4-BE49-F238E27FC236}">
                <a16:creationId xmlns:a16="http://schemas.microsoft.com/office/drawing/2014/main" id="{565C0BD8-5AA7-4DE3-AD4D-8BC2211E6392}"/>
              </a:ext>
            </a:extLst>
          </p:cNvPr>
          <p:cNvSpPr/>
          <p:nvPr/>
        </p:nvSpPr>
        <p:spPr>
          <a:xfrm>
            <a:off x="9412852" y="668016"/>
            <a:ext cx="1039286" cy="400110"/>
          </a:xfrm>
          <a:prstGeom prst="rect">
            <a:avLst/>
          </a:prstGeom>
          <a:noFill/>
          <a:ln w="19050">
            <a:solidFill>
              <a:schemeClr val="bg1">
                <a:lumMod val="75000"/>
              </a:schemeClr>
            </a:solidFill>
          </a:ln>
        </p:spPr>
        <p:txBody>
          <a:bodyPr wrap="square">
            <a:spAutoFit/>
          </a:bodyPr>
          <a:lstStyle/>
          <a:p>
            <a:pPr algn="ctr"/>
            <a:r>
              <a:rPr lang="en-GB" sz="1000" b="1" i="1" dirty="0"/>
              <a:t>Observers/</a:t>
            </a:r>
          </a:p>
          <a:p>
            <a:pPr algn="ctr"/>
            <a:r>
              <a:rPr lang="en-GB" sz="1000" b="1" i="1" dirty="0"/>
              <a:t>Support</a:t>
            </a:r>
          </a:p>
        </p:txBody>
      </p:sp>
      <p:sp>
        <p:nvSpPr>
          <p:cNvPr id="22" name="TextBox 21">
            <a:extLst>
              <a:ext uri="{FF2B5EF4-FFF2-40B4-BE49-F238E27FC236}">
                <a16:creationId xmlns:a16="http://schemas.microsoft.com/office/drawing/2014/main" id="{30E189CC-0F40-49A2-9C99-F388EB3988F7}"/>
              </a:ext>
            </a:extLst>
          </p:cNvPr>
          <p:cNvSpPr txBox="1"/>
          <p:nvPr/>
        </p:nvSpPr>
        <p:spPr>
          <a:xfrm>
            <a:off x="9412853" y="2538772"/>
            <a:ext cx="1028893" cy="535406"/>
          </a:xfrm>
          <a:prstGeom prst="rect">
            <a:avLst/>
          </a:prstGeom>
          <a:solidFill>
            <a:schemeClr val="accent3">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1000" dirty="0"/>
              <a:t>UNOPS</a:t>
            </a:r>
          </a:p>
        </p:txBody>
      </p:sp>
      <p:sp>
        <p:nvSpPr>
          <p:cNvPr id="23" name="TextBox 22">
            <a:extLst>
              <a:ext uri="{FF2B5EF4-FFF2-40B4-BE49-F238E27FC236}">
                <a16:creationId xmlns:a16="http://schemas.microsoft.com/office/drawing/2014/main" id="{007596B0-348F-4AC7-A4C3-33AD5588B8FA}"/>
              </a:ext>
            </a:extLst>
          </p:cNvPr>
          <p:cNvSpPr txBox="1"/>
          <p:nvPr/>
        </p:nvSpPr>
        <p:spPr>
          <a:xfrm>
            <a:off x="9412853" y="3225744"/>
            <a:ext cx="1028893" cy="535406"/>
          </a:xfrm>
          <a:prstGeom prst="rect">
            <a:avLst/>
          </a:prstGeom>
          <a:solidFill>
            <a:schemeClr val="accent3">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1000"/>
              <a:t>SEAFDEC</a:t>
            </a:r>
            <a:endParaRPr lang="en-GB" sz="1000" dirty="0"/>
          </a:p>
        </p:txBody>
      </p:sp>
      <p:sp>
        <p:nvSpPr>
          <p:cNvPr id="24" name="TextBox 23">
            <a:extLst>
              <a:ext uri="{FF2B5EF4-FFF2-40B4-BE49-F238E27FC236}">
                <a16:creationId xmlns:a16="http://schemas.microsoft.com/office/drawing/2014/main" id="{C3E65CD3-ACA7-4659-BAD6-A3FC21678FDD}"/>
              </a:ext>
            </a:extLst>
          </p:cNvPr>
          <p:cNvSpPr txBox="1"/>
          <p:nvPr/>
        </p:nvSpPr>
        <p:spPr>
          <a:xfrm>
            <a:off x="9412853" y="3921520"/>
            <a:ext cx="1028893" cy="1283729"/>
          </a:xfrm>
          <a:prstGeom prst="rect">
            <a:avLst/>
          </a:prstGeom>
          <a:solidFill>
            <a:schemeClr val="accent3">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1000" dirty="0"/>
              <a:t>Others as appropriate to be agreed</a:t>
            </a:r>
          </a:p>
        </p:txBody>
      </p:sp>
      <p:sp>
        <p:nvSpPr>
          <p:cNvPr id="26" name="Rectangle 25">
            <a:extLst>
              <a:ext uri="{FF2B5EF4-FFF2-40B4-BE49-F238E27FC236}">
                <a16:creationId xmlns:a16="http://schemas.microsoft.com/office/drawing/2014/main" id="{3A2B766F-2D08-497C-AB42-F3BBEDA50753}"/>
              </a:ext>
            </a:extLst>
          </p:cNvPr>
          <p:cNvSpPr/>
          <p:nvPr/>
        </p:nvSpPr>
        <p:spPr>
          <a:xfrm>
            <a:off x="0" y="5975132"/>
            <a:ext cx="12192000" cy="882868"/>
          </a:xfrm>
          <a:prstGeom prst="rect">
            <a:avLst/>
          </a:prstGeom>
          <a:solidFill>
            <a:srgbClr val="92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400" b="1" dirty="0">
                <a:solidFill>
                  <a:schemeClr val="bg1"/>
                </a:solidFill>
                <a:latin typeface="Calibri Light" panose="020F0302020204030204"/>
                <a:ea typeface="+mj-ea"/>
                <a:cs typeface="+mj-cs"/>
              </a:rPr>
              <a:t>Regional Level  - Implementation Committee</a:t>
            </a:r>
            <a:endParaRPr lang="en-GB" dirty="0">
              <a:solidFill>
                <a:schemeClr val="bg1"/>
              </a:solidFill>
            </a:endParaRPr>
          </a:p>
        </p:txBody>
      </p:sp>
    </p:spTree>
    <p:extLst>
      <p:ext uri="{BB962C8B-B14F-4D97-AF65-F5344CB8AC3E}">
        <p14:creationId xmlns:p14="http://schemas.microsoft.com/office/powerpoint/2010/main" val="223157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D4665EB-A247-473E-A05E-20B4A3EB9D20}"/>
              </a:ext>
            </a:extLst>
          </p:cNvPr>
          <p:cNvSpPr/>
          <p:nvPr/>
        </p:nvSpPr>
        <p:spPr>
          <a:xfrm>
            <a:off x="1056807" y="489130"/>
            <a:ext cx="6316171" cy="4971925"/>
          </a:xfrm>
          <a:prstGeom prst="rect">
            <a:avLst/>
          </a:prstGeom>
          <a:noFill/>
          <a:ln w="28575">
            <a:solidFill>
              <a:schemeClr val="accent6">
                <a:lumMod val="75000"/>
              </a:schemeClr>
            </a:solidFill>
          </a:ln>
        </p:spPr>
        <p:txBody>
          <a:bodyPr wrap="square">
            <a:noAutofit/>
          </a:bodyPr>
          <a:lstStyle/>
          <a:p>
            <a:pPr algn="ctr"/>
            <a:r>
              <a:rPr lang="en-GB" sz="1100" b="1" u="sng" dirty="0"/>
              <a:t>Regional Scientific and Technical Committee (RSTC)</a:t>
            </a:r>
          </a:p>
          <a:p>
            <a:endParaRPr lang="en-US" sz="1100" dirty="0"/>
          </a:p>
          <a:p>
            <a:r>
              <a:rPr lang="en-GB" sz="1000" dirty="0"/>
              <a:t>Responsible for: overseeing the scientific and technical elements of the project; ensuring effective implementation of activities undertaken during project execution; and providing sound scientific and technical advice to the SCS-SAP Implementation Committee. The RSTC will also be responsible for ensuring that scientific and technical aspects of SCS-SAP Implementation project meet International standards. Specifically, it will review the substantive activities of the project to: (1) reduce habitat degradation and loss via national and local reforms to achieve Strategic Action Programme targets for coastal habitat management in the South China Sea; (2) strengthen knowledge-based planning for the management of coastal habitats and land-based pollution to reduce environmental degradation of the South China Sea; and (3) facilitate regional and national level integration and cooperation for implementation of the South China National Committee Strategic Action Programme.</a:t>
            </a:r>
          </a:p>
          <a:p>
            <a:endParaRPr lang="en-GB" sz="1000" b="1" dirty="0"/>
          </a:p>
          <a:p>
            <a:r>
              <a:rPr lang="en-GB" sz="1000" b="1" dirty="0"/>
              <a:t> </a:t>
            </a:r>
            <a:r>
              <a:rPr lang="en-US" sz="1000" b="1" dirty="0"/>
              <a:t>Membership</a:t>
            </a:r>
            <a:r>
              <a:rPr lang="en-US" sz="1000" dirty="0"/>
              <a:t>: T</a:t>
            </a:r>
            <a:r>
              <a:rPr lang="en-GB" sz="1000" dirty="0"/>
              <a:t>he Chairpersons of the National Technical Working Groups (NTWGs); the Chairpersons of the Regional Working Groups (RWGs) and Regional Task Forces (RTFs); up to 5 selected regional experts; and the SCS-SAP PCU Project Coordinator , who shall </a:t>
            </a:r>
            <a:r>
              <a:rPr lang="en-US" sz="1000" dirty="0"/>
              <a:t>act as the Secretary to the meetings. </a:t>
            </a:r>
            <a:endParaRPr lang="en-GB" sz="1000" dirty="0"/>
          </a:p>
          <a:p>
            <a:endParaRPr lang="en-GB" sz="1000" dirty="0"/>
          </a:p>
          <a:p>
            <a:r>
              <a:rPr lang="en-GB" sz="1000" dirty="0"/>
              <a:t>The SCS-SAP Implementation Unit, in consultation with National Technical Focal Points, shall nominate no more than 5 regional experts to ensure a balance of expertise and specialisation consistent with the mandate of the Committee. The membership of the RSTC shall be formally established at the first meeting of the committee.</a:t>
            </a:r>
          </a:p>
          <a:p>
            <a:endParaRPr lang="en-GB" sz="1000" dirty="0"/>
          </a:p>
          <a:p>
            <a:r>
              <a:rPr lang="en-GB" sz="1000" dirty="0"/>
              <a:t>At the commencement of each meeting the committee shall elect a Chairperson and a Vice-Chair from amongst the members. The Vice-Chair shall act as Chairperson of meetings in the absence of the Chairperson. The Chairperson and Vice-Chair shall participate in the annual meetings of the SCS-SAP Implementation Committee at which they shall present the reports and recommendations of the RSTC. </a:t>
            </a:r>
          </a:p>
          <a:p>
            <a:endParaRPr lang="en-GB" sz="1000" dirty="0"/>
          </a:p>
        </p:txBody>
      </p:sp>
      <p:sp>
        <p:nvSpPr>
          <p:cNvPr id="3" name="TextBox 2">
            <a:extLst>
              <a:ext uri="{FF2B5EF4-FFF2-40B4-BE49-F238E27FC236}">
                <a16:creationId xmlns:a16="http://schemas.microsoft.com/office/drawing/2014/main" id="{DC5FB78E-EB9D-46F7-8920-87E8DCB6826E}"/>
              </a:ext>
            </a:extLst>
          </p:cNvPr>
          <p:cNvSpPr txBox="1"/>
          <p:nvPr/>
        </p:nvSpPr>
        <p:spPr>
          <a:xfrm>
            <a:off x="7726252" y="1179865"/>
            <a:ext cx="1343483" cy="398053"/>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1000" dirty="0"/>
              <a:t>Cambodia</a:t>
            </a:r>
          </a:p>
          <a:p>
            <a:pPr algn="ctr"/>
            <a:r>
              <a:rPr lang="en-GB" sz="1000" dirty="0"/>
              <a:t>Chair-NTWG</a:t>
            </a:r>
          </a:p>
        </p:txBody>
      </p:sp>
      <p:sp>
        <p:nvSpPr>
          <p:cNvPr id="5" name="TextBox 4">
            <a:extLst>
              <a:ext uri="{FF2B5EF4-FFF2-40B4-BE49-F238E27FC236}">
                <a16:creationId xmlns:a16="http://schemas.microsoft.com/office/drawing/2014/main" id="{70B0F071-635A-4A5F-BA0F-6714827F329B}"/>
              </a:ext>
            </a:extLst>
          </p:cNvPr>
          <p:cNvSpPr txBox="1"/>
          <p:nvPr/>
        </p:nvSpPr>
        <p:spPr>
          <a:xfrm>
            <a:off x="7726251" y="3946775"/>
            <a:ext cx="1343482" cy="400110"/>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1000" dirty="0"/>
              <a:t>Vietnam</a:t>
            </a:r>
          </a:p>
          <a:p>
            <a:pPr algn="ctr"/>
            <a:r>
              <a:rPr lang="en-GB" sz="1000" dirty="0"/>
              <a:t>Chair-NTWG</a:t>
            </a:r>
          </a:p>
        </p:txBody>
      </p:sp>
      <p:sp>
        <p:nvSpPr>
          <p:cNvPr id="6" name="TextBox 5">
            <a:extLst>
              <a:ext uri="{FF2B5EF4-FFF2-40B4-BE49-F238E27FC236}">
                <a16:creationId xmlns:a16="http://schemas.microsoft.com/office/drawing/2014/main" id="{B7647D10-A022-4F18-B747-60B83D76523F}"/>
              </a:ext>
            </a:extLst>
          </p:cNvPr>
          <p:cNvSpPr txBox="1"/>
          <p:nvPr/>
        </p:nvSpPr>
        <p:spPr>
          <a:xfrm>
            <a:off x="7726251" y="3397635"/>
            <a:ext cx="1343482" cy="400110"/>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1000" dirty="0"/>
              <a:t>Thailand</a:t>
            </a:r>
          </a:p>
          <a:p>
            <a:pPr algn="ctr"/>
            <a:r>
              <a:rPr lang="en-GB" sz="1000" dirty="0"/>
              <a:t>Chair-NTWG</a:t>
            </a:r>
          </a:p>
        </p:txBody>
      </p:sp>
      <p:sp>
        <p:nvSpPr>
          <p:cNvPr id="7" name="TextBox 6">
            <a:extLst>
              <a:ext uri="{FF2B5EF4-FFF2-40B4-BE49-F238E27FC236}">
                <a16:creationId xmlns:a16="http://schemas.microsoft.com/office/drawing/2014/main" id="{AE2E390C-BBA2-433B-8A04-FD136BDDDB90}"/>
              </a:ext>
            </a:extLst>
          </p:cNvPr>
          <p:cNvSpPr txBox="1"/>
          <p:nvPr/>
        </p:nvSpPr>
        <p:spPr>
          <a:xfrm>
            <a:off x="7726251" y="1742490"/>
            <a:ext cx="1343482" cy="400110"/>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1000" dirty="0"/>
              <a:t>China</a:t>
            </a:r>
          </a:p>
          <a:p>
            <a:pPr algn="ctr"/>
            <a:r>
              <a:rPr lang="en-GB" sz="1000" dirty="0"/>
              <a:t>Chair-NTWG</a:t>
            </a:r>
          </a:p>
        </p:txBody>
      </p:sp>
      <p:sp>
        <p:nvSpPr>
          <p:cNvPr id="8" name="TextBox 7">
            <a:extLst>
              <a:ext uri="{FF2B5EF4-FFF2-40B4-BE49-F238E27FC236}">
                <a16:creationId xmlns:a16="http://schemas.microsoft.com/office/drawing/2014/main" id="{A7A939E1-E324-4BB9-82E5-342BD39B7744}"/>
              </a:ext>
            </a:extLst>
          </p:cNvPr>
          <p:cNvSpPr txBox="1"/>
          <p:nvPr/>
        </p:nvSpPr>
        <p:spPr>
          <a:xfrm>
            <a:off x="7726251" y="2309671"/>
            <a:ext cx="1343482" cy="400110"/>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1000" dirty="0"/>
              <a:t>Indonesia</a:t>
            </a:r>
          </a:p>
          <a:p>
            <a:pPr algn="ctr"/>
            <a:r>
              <a:rPr lang="en-GB" sz="1000" dirty="0"/>
              <a:t>Chair-NTWG</a:t>
            </a:r>
          </a:p>
        </p:txBody>
      </p:sp>
      <p:sp>
        <p:nvSpPr>
          <p:cNvPr id="9" name="TextBox 8">
            <a:extLst>
              <a:ext uri="{FF2B5EF4-FFF2-40B4-BE49-F238E27FC236}">
                <a16:creationId xmlns:a16="http://schemas.microsoft.com/office/drawing/2014/main" id="{63B006D4-CF67-4B4A-B4F8-F281D7B1D5E0}"/>
              </a:ext>
            </a:extLst>
          </p:cNvPr>
          <p:cNvSpPr txBox="1"/>
          <p:nvPr/>
        </p:nvSpPr>
        <p:spPr>
          <a:xfrm>
            <a:off x="7726251" y="2843955"/>
            <a:ext cx="1343482" cy="400110"/>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nchor="ctr">
            <a:noAutofit/>
          </a:bodyPr>
          <a:lstStyle/>
          <a:p>
            <a:pPr algn="ctr"/>
            <a:r>
              <a:rPr lang="en-GB" sz="1000" dirty="0"/>
              <a:t>Philippines</a:t>
            </a:r>
          </a:p>
          <a:p>
            <a:pPr algn="ctr"/>
            <a:r>
              <a:rPr lang="en-GB" sz="1000" dirty="0"/>
              <a:t>Chair-NTWG</a:t>
            </a:r>
          </a:p>
        </p:txBody>
      </p:sp>
      <p:sp>
        <p:nvSpPr>
          <p:cNvPr id="17" name="TextBox 16">
            <a:extLst>
              <a:ext uri="{FF2B5EF4-FFF2-40B4-BE49-F238E27FC236}">
                <a16:creationId xmlns:a16="http://schemas.microsoft.com/office/drawing/2014/main" id="{FFCEF692-0A06-426A-9E32-16E7D3C87A0D}"/>
              </a:ext>
            </a:extLst>
          </p:cNvPr>
          <p:cNvSpPr txBox="1"/>
          <p:nvPr/>
        </p:nvSpPr>
        <p:spPr>
          <a:xfrm>
            <a:off x="9215026" y="1179864"/>
            <a:ext cx="1343483" cy="400110"/>
          </a:xfrm>
          <a:prstGeom prst="rect">
            <a:avLst/>
          </a:prstGeom>
          <a:solidFill>
            <a:srgbClr val="13D7C0"/>
          </a:solidFill>
          <a:effectLst>
            <a:outerShdw blurRad="50800" dist="38100" dir="2700000" algn="tl" rotWithShape="0">
              <a:prstClr val="black">
                <a:alpha val="40000"/>
              </a:prstClr>
            </a:outerShdw>
          </a:effectLst>
        </p:spPr>
        <p:txBody>
          <a:bodyPr wrap="square" rtlCol="0">
            <a:spAutoFit/>
          </a:bodyPr>
          <a:lstStyle/>
          <a:p>
            <a:pPr algn="ctr"/>
            <a:r>
              <a:rPr lang="en-GB" sz="1000" dirty="0"/>
              <a:t>Chair</a:t>
            </a:r>
          </a:p>
          <a:p>
            <a:pPr algn="ctr"/>
            <a:r>
              <a:rPr lang="en-GB" sz="1000" dirty="0"/>
              <a:t>RWG-Mangroves</a:t>
            </a:r>
          </a:p>
        </p:txBody>
      </p:sp>
      <p:sp>
        <p:nvSpPr>
          <p:cNvPr id="18" name="TextBox 17">
            <a:extLst>
              <a:ext uri="{FF2B5EF4-FFF2-40B4-BE49-F238E27FC236}">
                <a16:creationId xmlns:a16="http://schemas.microsoft.com/office/drawing/2014/main" id="{049DDAC3-396A-4458-995B-C2818FD9A3FC}"/>
              </a:ext>
            </a:extLst>
          </p:cNvPr>
          <p:cNvSpPr txBox="1"/>
          <p:nvPr/>
        </p:nvSpPr>
        <p:spPr>
          <a:xfrm>
            <a:off x="9225621" y="1734561"/>
            <a:ext cx="1343482" cy="400110"/>
          </a:xfrm>
          <a:prstGeom prst="rect">
            <a:avLst/>
          </a:prstGeom>
          <a:solidFill>
            <a:srgbClr val="13D7C0"/>
          </a:solidFill>
          <a:effectLst>
            <a:outerShdw blurRad="50800" dist="38100" dir="2700000" algn="tl" rotWithShape="0">
              <a:prstClr val="black">
                <a:alpha val="40000"/>
              </a:prstClr>
            </a:outerShdw>
          </a:effectLst>
        </p:spPr>
        <p:txBody>
          <a:bodyPr wrap="square" rtlCol="0">
            <a:spAutoFit/>
          </a:bodyPr>
          <a:lstStyle/>
          <a:p>
            <a:pPr algn="ctr"/>
            <a:r>
              <a:rPr lang="en-GB" sz="1000" dirty="0"/>
              <a:t>Chair</a:t>
            </a:r>
          </a:p>
          <a:p>
            <a:pPr algn="ctr"/>
            <a:r>
              <a:rPr lang="en-GB" sz="1000" dirty="0"/>
              <a:t>RWG-Coral Reefs</a:t>
            </a:r>
          </a:p>
        </p:txBody>
      </p:sp>
      <p:sp>
        <p:nvSpPr>
          <p:cNvPr id="19" name="TextBox 18">
            <a:extLst>
              <a:ext uri="{FF2B5EF4-FFF2-40B4-BE49-F238E27FC236}">
                <a16:creationId xmlns:a16="http://schemas.microsoft.com/office/drawing/2014/main" id="{DADB5BA7-CDA2-49CA-83CD-689A2C11A6F9}"/>
              </a:ext>
            </a:extLst>
          </p:cNvPr>
          <p:cNvSpPr txBox="1"/>
          <p:nvPr/>
        </p:nvSpPr>
        <p:spPr>
          <a:xfrm>
            <a:off x="9221735" y="2289258"/>
            <a:ext cx="1347369" cy="400110"/>
          </a:xfrm>
          <a:prstGeom prst="rect">
            <a:avLst/>
          </a:prstGeom>
          <a:solidFill>
            <a:srgbClr val="13D7C0"/>
          </a:solidFill>
          <a:effectLst>
            <a:outerShdw blurRad="50800" dist="38100" dir="2700000" algn="tl" rotWithShape="0">
              <a:prstClr val="black">
                <a:alpha val="40000"/>
              </a:prstClr>
            </a:outerShdw>
          </a:effectLst>
        </p:spPr>
        <p:txBody>
          <a:bodyPr wrap="square" rtlCol="0">
            <a:spAutoFit/>
          </a:bodyPr>
          <a:lstStyle/>
          <a:p>
            <a:pPr algn="ctr"/>
            <a:r>
              <a:rPr lang="en-GB" sz="1000" dirty="0"/>
              <a:t>Chair</a:t>
            </a:r>
          </a:p>
          <a:p>
            <a:pPr algn="ctr"/>
            <a:r>
              <a:rPr lang="en-GB" sz="1000"/>
              <a:t>RWG-Seagrass</a:t>
            </a:r>
            <a:endParaRPr lang="en-GB" sz="1000" dirty="0"/>
          </a:p>
        </p:txBody>
      </p:sp>
      <p:sp>
        <p:nvSpPr>
          <p:cNvPr id="20" name="TextBox 19">
            <a:extLst>
              <a:ext uri="{FF2B5EF4-FFF2-40B4-BE49-F238E27FC236}">
                <a16:creationId xmlns:a16="http://schemas.microsoft.com/office/drawing/2014/main" id="{7DA9EE3B-DCDD-4B1E-B03B-16F1E030EBCB}"/>
              </a:ext>
            </a:extLst>
          </p:cNvPr>
          <p:cNvSpPr txBox="1"/>
          <p:nvPr/>
        </p:nvSpPr>
        <p:spPr>
          <a:xfrm>
            <a:off x="9221735" y="3398652"/>
            <a:ext cx="1347369" cy="400110"/>
          </a:xfrm>
          <a:prstGeom prst="rect">
            <a:avLst/>
          </a:prstGeom>
          <a:solidFill>
            <a:srgbClr val="13D7C0"/>
          </a:solidFill>
          <a:effectLst>
            <a:outerShdw blurRad="50800" dist="38100" dir="2700000" algn="tl" rotWithShape="0">
              <a:prstClr val="black">
                <a:alpha val="40000"/>
              </a:prstClr>
            </a:outerShdw>
          </a:effectLst>
        </p:spPr>
        <p:txBody>
          <a:bodyPr wrap="square" rtlCol="0">
            <a:spAutoFit/>
          </a:bodyPr>
          <a:lstStyle/>
          <a:p>
            <a:pPr algn="ctr"/>
            <a:r>
              <a:rPr lang="en-GB" sz="1000" dirty="0"/>
              <a:t>Chair</a:t>
            </a:r>
          </a:p>
          <a:p>
            <a:pPr algn="ctr"/>
            <a:r>
              <a:rPr lang="en-GB" sz="1000" dirty="0"/>
              <a:t>RWG-Wetlands</a:t>
            </a:r>
          </a:p>
        </p:txBody>
      </p:sp>
      <p:sp>
        <p:nvSpPr>
          <p:cNvPr id="21" name="TextBox 20">
            <a:extLst>
              <a:ext uri="{FF2B5EF4-FFF2-40B4-BE49-F238E27FC236}">
                <a16:creationId xmlns:a16="http://schemas.microsoft.com/office/drawing/2014/main" id="{8EA11CA9-ABF7-40DB-BF77-9BA445B993FE}"/>
              </a:ext>
            </a:extLst>
          </p:cNvPr>
          <p:cNvSpPr txBox="1"/>
          <p:nvPr/>
        </p:nvSpPr>
        <p:spPr>
          <a:xfrm>
            <a:off x="9221735" y="2843955"/>
            <a:ext cx="1347369" cy="400110"/>
          </a:xfrm>
          <a:prstGeom prst="rect">
            <a:avLst/>
          </a:prstGeom>
          <a:solidFill>
            <a:srgbClr val="13D7C0"/>
          </a:solidFill>
          <a:effectLst>
            <a:outerShdw blurRad="50800" dist="38100" dir="2700000" algn="tl" rotWithShape="0">
              <a:prstClr val="black">
                <a:alpha val="40000"/>
              </a:prstClr>
            </a:outerShdw>
          </a:effectLst>
        </p:spPr>
        <p:txBody>
          <a:bodyPr wrap="square" rtlCol="0">
            <a:spAutoFit/>
          </a:bodyPr>
          <a:lstStyle/>
          <a:p>
            <a:pPr algn="ctr"/>
            <a:r>
              <a:rPr lang="en-GB" sz="1000" dirty="0"/>
              <a:t>Chair</a:t>
            </a:r>
          </a:p>
          <a:p>
            <a:pPr algn="ctr"/>
            <a:r>
              <a:rPr lang="en-GB" sz="1000" dirty="0"/>
              <a:t>RWG- Pollution</a:t>
            </a:r>
          </a:p>
        </p:txBody>
      </p:sp>
      <p:sp>
        <p:nvSpPr>
          <p:cNvPr id="22" name="TextBox 21">
            <a:extLst>
              <a:ext uri="{FF2B5EF4-FFF2-40B4-BE49-F238E27FC236}">
                <a16:creationId xmlns:a16="http://schemas.microsoft.com/office/drawing/2014/main" id="{F89662F5-A0B9-4D0E-9008-D4ED27E7E0F1}"/>
              </a:ext>
            </a:extLst>
          </p:cNvPr>
          <p:cNvSpPr txBox="1">
            <a:spLocks noChangeAspect="1"/>
          </p:cNvSpPr>
          <p:nvPr/>
        </p:nvSpPr>
        <p:spPr>
          <a:xfrm>
            <a:off x="9225245" y="3953349"/>
            <a:ext cx="1361409" cy="400110"/>
          </a:xfrm>
          <a:prstGeom prst="rect">
            <a:avLst/>
          </a:prstGeom>
          <a:solidFill>
            <a:srgbClr val="13D7C0"/>
          </a:solidFill>
          <a:effectLst>
            <a:outerShdw blurRad="50800" dist="38100" dir="2700000" algn="tl" rotWithShape="0">
              <a:prstClr val="black">
                <a:alpha val="40000"/>
              </a:prstClr>
            </a:outerShdw>
          </a:effectLst>
        </p:spPr>
        <p:txBody>
          <a:bodyPr wrap="square" rtlCol="0">
            <a:spAutoFit/>
          </a:bodyPr>
          <a:lstStyle>
            <a:defPPr>
              <a:defRPr lang="en-US"/>
            </a:defPPr>
            <a:lvl1pPr algn="ctr">
              <a:defRPr sz="800"/>
            </a:lvl1pPr>
          </a:lstStyle>
          <a:p>
            <a:r>
              <a:rPr lang="en-GB" sz="1000" dirty="0"/>
              <a:t>Regional Task Force</a:t>
            </a:r>
          </a:p>
          <a:p>
            <a:r>
              <a:rPr lang="en-GB" sz="1000" dirty="0"/>
              <a:t>Economic Valuation</a:t>
            </a:r>
          </a:p>
        </p:txBody>
      </p:sp>
      <p:sp>
        <p:nvSpPr>
          <p:cNvPr id="23" name="TextBox 22">
            <a:extLst>
              <a:ext uri="{FF2B5EF4-FFF2-40B4-BE49-F238E27FC236}">
                <a16:creationId xmlns:a16="http://schemas.microsoft.com/office/drawing/2014/main" id="{FBD0219A-7636-4E79-B9FA-78F295AC8E52}"/>
              </a:ext>
            </a:extLst>
          </p:cNvPr>
          <p:cNvSpPr txBox="1">
            <a:spLocks noChangeAspect="1"/>
          </p:cNvSpPr>
          <p:nvPr/>
        </p:nvSpPr>
        <p:spPr>
          <a:xfrm>
            <a:off x="9221734" y="4507147"/>
            <a:ext cx="1368430" cy="400110"/>
          </a:xfrm>
          <a:prstGeom prst="rect">
            <a:avLst/>
          </a:prstGeom>
          <a:solidFill>
            <a:srgbClr val="13D7C0"/>
          </a:solidFill>
          <a:effectLst>
            <a:outerShdw blurRad="50800" dist="38100" dir="2700000" algn="tl" rotWithShape="0">
              <a:prstClr val="black">
                <a:alpha val="40000"/>
              </a:prstClr>
            </a:outerShdw>
          </a:effectLst>
        </p:spPr>
        <p:txBody>
          <a:bodyPr wrap="square" rtlCol="0">
            <a:spAutoFit/>
          </a:bodyPr>
          <a:lstStyle>
            <a:defPPr>
              <a:defRPr lang="en-US"/>
            </a:defPPr>
            <a:lvl1pPr algn="ctr">
              <a:defRPr sz="800"/>
            </a:lvl1pPr>
          </a:lstStyle>
          <a:p>
            <a:r>
              <a:rPr lang="en-GB" sz="1000" dirty="0"/>
              <a:t>Regional Task Force</a:t>
            </a:r>
          </a:p>
          <a:p>
            <a:r>
              <a:rPr lang="en-GB" sz="1000" dirty="0"/>
              <a:t>Policy reforms </a:t>
            </a:r>
          </a:p>
        </p:txBody>
      </p:sp>
      <p:sp>
        <p:nvSpPr>
          <p:cNvPr id="24" name="TextBox 23">
            <a:extLst>
              <a:ext uri="{FF2B5EF4-FFF2-40B4-BE49-F238E27FC236}">
                <a16:creationId xmlns:a16="http://schemas.microsoft.com/office/drawing/2014/main" id="{8A94278A-6AD0-48DE-AD60-6EA8356290F0}"/>
              </a:ext>
            </a:extLst>
          </p:cNvPr>
          <p:cNvSpPr txBox="1"/>
          <p:nvPr/>
        </p:nvSpPr>
        <p:spPr>
          <a:xfrm>
            <a:off x="9215026" y="5060945"/>
            <a:ext cx="1343481" cy="400110"/>
          </a:xfrm>
          <a:prstGeom prst="rect">
            <a:avLst/>
          </a:prstGeom>
          <a:solidFill>
            <a:srgbClr val="002060"/>
          </a:solidFill>
          <a:effectLst>
            <a:outerShdw blurRad="50800" dist="38100" dir="2700000" algn="tl" rotWithShape="0">
              <a:prstClr val="black">
                <a:alpha val="40000"/>
              </a:prstClr>
            </a:outerShdw>
          </a:effectLst>
        </p:spPr>
        <p:txBody>
          <a:bodyPr wrap="square" rtlCol="0">
            <a:noAutofit/>
          </a:bodyPr>
          <a:lstStyle>
            <a:defPPr>
              <a:defRPr lang="en-US"/>
            </a:defPPr>
            <a:lvl1pPr algn="ctr">
              <a:spcAft>
                <a:spcPts val="0"/>
              </a:spcAft>
              <a:defRPr sz="1000" b="1" u="none">
                <a:solidFill>
                  <a:schemeClr val="bg1"/>
                </a:solidFill>
              </a:defRPr>
            </a:lvl1pPr>
          </a:lstStyle>
          <a:p>
            <a:r>
              <a:rPr lang="en-GB" b="0" dirty="0"/>
              <a:t>1 to 5 regional experts</a:t>
            </a:r>
          </a:p>
        </p:txBody>
      </p:sp>
      <p:sp>
        <p:nvSpPr>
          <p:cNvPr id="25" name="TextBox 24">
            <a:extLst>
              <a:ext uri="{FF2B5EF4-FFF2-40B4-BE49-F238E27FC236}">
                <a16:creationId xmlns:a16="http://schemas.microsoft.com/office/drawing/2014/main" id="{01E22883-580E-466B-B5B0-4916CE4889E6}"/>
              </a:ext>
            </a:extLst>
          </p:cNvPr>
          <p:cNvSpPr txBox="1"/>
          <p:nvPr/>
        </p:nvSpPr>
        <p:spPr>
          <a:xfrm>
            <a:off x="7726253" y="4507147"/>
            <a:ext cx="1343480" cy="400110"/>
          </a:xfrm>
          <a:prstGeom prst="rect">
            <a:avLst/>
          </a:prstGeom>
          <a:solidFill>
            <a:srgbClr val="002060"/>
          </a:solidFill>
          <a:effectLst>
            <a:outerShdw blurRad="50800" dist="38100" dir="2700000" algn="tl" rotWithShape="0">
              <a:prstClr val="black">
                <a:alpha val="40000"/>
              </a:prstClr>
            </a:outerShdw>
          </a:effectLst>
        </p:spPr>
        <p:txBody>
          <a:bodyPr wrap="square" rtlCol="0">
            <a:noAutofit/>
          </a:bodyPr>
          <a:lstStyle>
            <a:defPPr>
              <a:defRPr lang="en-US"/>
            </a:defPPr>
            <a:lvl1pPr algn="ctr">
              <a:spcAft>
                <a:spcPts val="0"/>
              </a:spcAft>
              <a:defRPr sz="750" b="1" u="sng">
                <a:solidFill>
                  <a:schemeClr val="bg1"/>
                </a:solidFill>
              </a:defRPr>
            </a:lvl1pPr>
          </a:lstStyle>
          <a:p>
            <a:r>
              <a:rPr lang="en-GB" sz="1000" u="none" dirty="0"/>
              <a:t>SCS SAP PCU Coordinator </a:t>
            </a:r>
          </a:p>
        </p:txBody>
      </p:sp>
      <p:sp>
        <p:nvSpPr>
          <p:cNvPr id="28" name="Rectangle 27">
            <a:extLst>
              <a:ext uri="{FF2B5EF4-FFF2-40B4-BE49-F238E27FC236}">
                <a16:creationId xmlns:a16="http://schemas.microsoft.com/office/drawing/2014/main" id="{6F60DCB7-880C-40EA-8DD3-FCCF954AF118}"/>
              </a:ext>
            </a:extLst>
          </p:cNvPr>
          <p:cNvSpPr/>
          <p:nvPr/>
        </p:nvSpPr>
        <p:spPr>
          <a:xfrm>
            <a:off x="7742922" y="690246"/>
            <a:ext cx="2847243" cy="365996"/>
          </a:xfrm>
          <a:prstGeom prst="rect">
            <a:avLst/>
          </a:prstGeom>
          <a:noFill/>
          <a:ln w="19050">
            <a:solidFill>
              <a:schemeClr val="accent6">
                <a:lumMod val="75000"/>
              </a:schemeClr>
            </a:solidFill>
          </a:ln>
        </p:spPr>
        <p:txBody>
          <a:bodyPr wrap="square">
            <a:noAutofit/>
          </a:bodyPr>
          <a:lstStyle/>
          <a:p>
            <a:pPr algn="ctr"/>
            <a:r>
              <a:rPr lang="en-GB" sz="1000" b="1" i="1" dirty="0"/>
              <a:t>Members</a:t>
            </a:r>
          </a:p>
        </p:txBody>
      </p:sp>
      <p:sp>
        <p:nvSpPr>
          <p:cNvPr id="26" name="Rectangle 25">
            <a:extLst>
              <a:ext uri="{FF2B5EF4-FFF2-40B4-BE49-F238E27FC236}">
                <a16:creationId xmlns:a16="http://schemas.microsoft.com/office/drawing/2014/main" id="{813EF62B-5192-4B61-989C-B874820F8ECA}"/>
              </a:ext>
            </a:extLst>
          </p:cNvPr>
          <p:cNvSpPr/>
          <p:nvPr/>
        </p:nvSpPr>
        <p:spPr>
          <a:xfrm>
            <a:off x="0" y="5975132"/>
            <a:ext cx="12192000" cy="882868"/>
          </a:xfrm>
          <a:prstGeom prst="rect">
            <a:avLst/>
          </a:prstGeom>
          <a:solidFill>
            <a:srgbClr val="92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400" b="1" dirty="0">
                <a:solidFill>
                  <a:schemeClr val="bg1"/>
                </a:solidFill>
                <a:latin typeface="Calibri Light" panose="020F0302020204030204"/>
                <a:ea typeface="+mj-ea"/>
                <a:cs typeface="+mj-cs"/>
              </a:rPr>
              <a:t>Regional Scientific and Technical Committee (RSTC)</a:t>
            </a:r>
          </a:p>
        </p:txBody>
      </p:sp>
    </p:spTree>
    <p:extLst>
      <p:ext uri="{BB962C8B-B14F-4D97-AF65-F5344CB8AC3E}">
        <p14:creationId xmlns:p14="http://schemas.microsoft.com/office/powerpoint/2010/main" val="249750167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3915</TotalTime>
  <Words>5940</Words>
  <Application>Microsoft Office PowerPoint</Application>
  <PresentationFormat>Widescreen</PresentationFormat>
  <Paragraphs>720</Paragraphs>
  <Slides>12</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Virginie Hart</dc:creator>
  <cp:lastModifiedBy>Isabelle Vanderbeck</cp:lastModifiedBy>
  <cp:revision>185</cp:revision>
  <dcterms:created xsi:type="dcterms:W3CDTF">2020-04-10T12:55:33Z</dcterms:created>
  <dcterms:modified xsi:type="dcterms:W3CDTF">2024-07-24T05:34:38Z</dcterms:modified>
</cp:coreProperties>
</file>