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sldIdLst>
    <p:sldId id="256" r:id="rId2"/>
    <p:sldId id="286" r:id="rId3"/>
    <p:sldId id="278" r:id="rId4"/>
    <p:sldId id="289" r:id="rId5"/>
    <p:sldId id="314" r:id="rId6"/>
    <p:sldId id="299" r:id="rId7"/>
    <p:sldId id="316" r:id="rId8"/>
    <p:sldId id="302" r:id="rId9"/>
    <p:sldId id="318" r:id="rId10"/>
    <p:sldId id="305" r:id="rId11"/>
    <p:sldId id="320" r:id="rId12"/>
    <p:sldId id="304" r:id="rId13"/>
    <p:sldId id="322" r:id="rId14"/>
    <p:sldId id="309" r:id="rId15"/>
    <p:sldId id="324" r:id="rId16"/>
    <p:sldId id="307" r:id="rId17"/>
    <p:sldId id="327" r:id="rId18"/>
    <p:sldId id="310" r:id="rId19"/>
    <p:sldId id="287" r:id="rId20"/>
    <p:sldId id="325" r:id="rId21"/>
    <p:sldId id="288" r:id="rId22"/>
    <p:sldId id="329" r:id="rId23"/>
    <p:sldId id="311" r:id="rId24"/>
    <p:sldId id="331" r:id="rId2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0DCEAD21-14FE-4817-A540-79C65A915712}">
          <p14:sldIdLst>
            <p14:sldId id="256"/>
            <p14:sldId id="286"/>
            <p14:sldId id="278"/>
            <p14:sldId id="289"/>
            <p14:sldId id="314"/>
            <p14:sldId id="299"/>
            <p14:sldId id="316"/>
            <p14:sldId id="302"/>
            <p14:sldId id="318"/>
            <p14:sldId id="305"/>
            <p14:sldId id="320"/>
            <p14:sldId id="304"/>
            <p14:sldId id="322"/>
            <p14:sldId id="309"/>
            <p14:sldId id="324"/>
            <p14:sldId id="307"/>
            <p14:sldId id="327"/>
            <p14:sldId id="310"/>
            <p14:sldId id="287"/>
            <p14:sldId id="325"/>
            <p14:sldId id="288"/>
            <p14:sldId id="329"/>
            <p14:sldId id="311"/>
            <p14:sldId id="331"/>
          </p14:sldIdLst>
        </p14:section>
        <p14:section name="Untitled Section" id="{1EC56627-9350-4B5C-BDAF-3673202996EC}">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jiPbXauyGG8atlrAfG6BEXSwGx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7FB7C0-870E-4CA2-AEDD-45C9577357D1}">
  <a:tblStyle styleId="{177FB7C0-870E-4CA2-AEDD-45C9577357D1}"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1273" autoAdjust="0"/>
  </p:normalViewPr>
  <p:slideViewPr>
    <p:cSldViewPr snapToGrid="0">
      <p:cViewPr varScale="1">
        <p:scale>
          <a:sx n="86" d="100"/>
          <a:sy n="86" d="100"/>
        </p:scale>
        <p:origin x="475"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670017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386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50427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96120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207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157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961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7164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5899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3569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277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1016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10912" b="27598"/>
          <a:stretch/>
        </p:blipFill>
        <p:spPr>
          <a:xfrm>
            <a:off x="407624" y="505134"/>
            <a:ext cx="11314323" cy="5215161"/>
          </a:xfrm>
          <a:prstGeom prst="rect">
            <a:avLst/>
          </a:prstGeom>
          <a:noFill/>
          <a:ln>
            <a:noFill/>
          </a:ln>
        </p:spPr>
      </p:pic>
      <p:sp>
        <p:nvSpPr>
          <p:cNvPr id="85" name="Google Shape;85;p1"/>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a:p>
        </p:txBody>
      </p:sp>
      <p:pic>
        <p:nvPicPr>
          <p:cNvPr id="86" name="Google Shape;86;p1"/>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
          <p:cNvSpPr txBox="1"/>
          <p:nvPr/>
        </p:nvSpPr>
        <p:spPr>
          <a:xfrm>
            <a:off x="1318354" y="2008893"/>
            <a:ext cx="9492861" cy="217809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Second Meeting of the Regional Working Groups on Coral Reefs and Seagrass Beds</a:t>
            </a: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of the SCS SAP Project </a:t>
            </a:r>
          </a:p>
          <a:p>
            <a:pPr algn="ctr">
              <a:lnSpc>
                <a:spcPct val="107000"/>
              </a:lnSpc>
            </a:pPr>
            <a:r>
              <a:rPr lang="en-US" sz="1800" dirty="0">
                <a:solidFill>
                  <a:schemeClr val="bg1"/>
                </a:solidFill>
                <a:effectLst/>
                <a:latin typeface="Times New Roman" panose="02020603050405020304" pitchFamily="18" charset="0"/>
                <a:ea typeface="Times New Roman" panose="02020603050405020304" pitchFamily="18" charset="0"/>
              </a:rPr>
              <a:t>11-12 August 2025, Iloilo, Philippines </a:t>
            </a:r>
          </a:p>
          <a:p>
            <a:pPr algn="ctr">
              <a:lnSpc>
                <a:spcPct val="107000"/>
              </a:lnSpc>
            </a:pPr>
            <a:endParaRPr sz="1800" dirty="0">
              <a:solidFill>
                <a:schemeClr val="bg1"/>
              </a:solidFill>
              <a:latin typeface="Calibri"/>
              <a:ea typeface="Calibri"/>
              <a:cs typeface="Calibri"/>
              <a:sym typeface="Calibri"/>
            </a:endParaRPr>
          </a:p>
          <a:p>
            <a:pPr marL="0" marR="0" lvl="0" indent="0" algn="ctr" rtl="0">
              <a:lnSpc>
                <a:spcPct val="107000"/>
              </a:lnSpc>
              <a:spcBef>
                <a:spcPts val="600"/>
              </a:spcBef>
              <a:spcAft>
                <a:spcPts val="0"/>
              </a:spcAft>
              <a:buNone/>
            </a:pP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Report on National Activities </a:t>
            </a:r>
            <a:r>
              <a:rPr lang="en-US"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to Implement the SCS SAP Project</a:t>
            </a:r>
            <a:r>
              <a:rPr lang="en-US" sz="2400" dirty="0">
                <a:solidFill>
                  <a:schemeClr val="bg1"/>
                </a:solidFill>
                <a:effectLst/>
                <a:latin typeface="Times New Roman" panose="02020603050405020304" pitchFamily="18" charset="0"/>
                <a:cs typeface="Times New Roman" panose="02020603050405020304" pitchFamily="18" charset="0"/>
              </a:rPr>
              <a:t> </a:t>
            </a:r>
          </a:p>
          <a:p>
            <a:pPr algn="ctr">
              <a:spcAft>
                <a:spcPts val="800"/>
              </a:spcAft>
            </a:pPr>
            <a:r>
              <a:rPr lang="en-US" sz="1800" dirty="0">
                <a:solidFill>
                  <a:schemeClr val="bg1"/>
                </a:solidFill>
                <a:latin typeface="Calibri" panose="020F0502020204030204" pitchFamily="34" charset="0"/>
                <a:cs typeface="Times New Roman" panose="02020603050405020304" pitchFamily="18" charset="0"/>
              </a:rPr>
              <a:t>(for the period January 2022 – July 2025)</a:t>
            </a:r>
            <a:endParaRPr lang="en-US" sz="1000" dirty="0">
              <a:solidFill>
                <a:srgbClr val="FFFFFF"/>
              </a:solidFill>
              <a:latin typeface="Twentieth Century"/>
              <a:sym typeface="Twentieth Century"/>
            </a:endParaRPr>
          </a:p>
          <a:p>
            <a:pPr marL="0" marR="0" lvl="0" indent="0" algn="ctr" rtl="0">
              <a:lnSpc>
                <a:spcPct val="107000"/>
              </a:lnSpc>
              <a:spcBef>
                <a:spcPts val="600"/>
              </a:spcBef>
              <a:spcAft>
                <a:spcPts val="0"/>
              </a:spcAft>
              <a:buNone/>
            </a:pPr>
            <a:endParaRPr sz="1200" dirty="0"/>
          </a:p>
        </p:txBody>
      </p:sp>
      <p:sp>
        <p:nvSpPr>
          <p:cNvPr id="89" name="Google Shape;89;p1"/>
          <p:cNvSpPr txBox="1"/>
          <p:nvPr/>
        </p:nvSpPr>
        <p:spPr>
          <a:xfrm>
            <a:off x="2777695" y="4450333"/>
            <a:ext cx="6636609" cy="1269961"/>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CAMBODIA </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Mr. LENG SYVANN, National Focal Points for Coral Reefs</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Mr. SUY SERYWATH, National Focal Point for Seagrass</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 </a:t>
            </a:r>
            <a:endParaRPr sz="7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pic>
        <p:nvPicPr>
          <p:cNvPr id="2" name="image1.png">
            <a:extLst>
              <a:ext uri="{FF2B5EF4-FFF2-40B4-BE49-F238E27FC236}">
                <a16:creationId xmlns:a16="http://schemas.microsoft.com/office/drawing/2014/main" id="{977A06EB-9669-1F33-CF11-D34AF7953BD5}"/>
              </a:ext>
            </a:extLst>
          </p:cNvPr>
          <p:cNvPicPr/>
          <p:nvPr/>
        </p:nvPicPr>
        <p:blipFill>
          <a:blip r:embed="rId5"/>
          <a:srcRect/>
          <a:stretch>
            <a:fillRect/>
          </a:stretch>
        </p:blipFill>
        <p:spPr>
          <a:xfrm>
            <a:off x="3956729" y="5977484"/>
            <a:ext cx="4509770" cy="676275"/>
          </a:xfrm>
          <a:prstGeom prst="rect">
            <a:avLst/>
          </a:prstGeom>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6BEA0119-2CE0-3992-CB95-424DFA5BEFE1}"/>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8BDD5E2E-7922-BDC3-8391-D8B6E347E9B5}"/>
              </a:ext>
            </a:extLst>
          </p:cNvPr>
          <p:cNvSpPr txBox="1">
            <a:spLocks/>
          </p:cNvSpPr>
          <p:nvPr/>
        </p:nvSpPr>
        <p:spPr>
          <a:xfrm>
            <a:off x="2049137" y="24073"/>
            <a:ext cx="10142857" cy="5310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1800" b="1" dirty="0">
                <a:solidFill>
                  <a:schemeClr val="accent5"/>
                </a:solidFill>
                <a:latin typeface="Arial"/>
                <a:ea typeface="Arial"/>
                <a:cs typeface="Arial"/>
                <a:sym typeface="Arial"/>
              </a:rPr>
              <a:t>Summary on status of monitoring related CRs &amp; SGs in Cambodia: </a:t>
            </a:r>
            <a:r>
              <a:rPr lang="en-US" sz="1800" b="1" dirty="0">
                <a:solidFill>
                  <a:srgbClr val="FF0000"/>
                </a:solidFill>
                <a:latin typeface="Arial"/>
                <a:ea typeface="Arial"/>
                <a:cs typeface="Arial"/>
                <a:sym typeface="Arial"/>
              </a:rPr>
              <a:t>For CRs</a:t>
            </a:r>
            <a:endParaRPr lang="en-US" sz="1800" dirty="0">
              <a:solidFill>
                <a:srgbClr val="FF0000"/>
              </a:solidFill>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1400" b="1" dirty="0">
              <a:latin typeface="Arial"/>
              <a:ea typeface="Arial"/>
              <a:cs typeface="Arial"/>
              <a:sym typeface="Arial"/>
            </a:endParaRPr>
          </a:p>
          <a:p>
            <a:pPr marL="95250" indent="0">
              <a:spcBef>
                <a:spcPts val="0"/>
              </a:spcBef>
              <a:buSzPts val="2100"/>
              <a:buNone/>
            </a:pPr>
            <a:endParaRPr lang="en-US" sz="1400" b="1" dirty="0">
              <a:latin typeface="Arial"/>
              <a:ea typeface="Arial"/>
              <a:cs typeface="Arial"/>
              <a:sym typeface="Arial"/>
            </a:endParaRPr>
          </a:p>
          <a:p>
            <a:pPr marL="95250" indent="0">
              <a:spcBef>
                <a:spcPts val="0"/>
              </a:spcBef>
              <a:buSzPts val="2100"/>
              <a:buNone/>
            </a:pPr>
            <a:endParaRPr lang="en-US" sz="1400" b="1" dirty="0">
              <a:latin typeface="Arial"/>
              <a:ea typeface="Arial"/>
              <a:cs typeface="Arial"/>
              <a:sym typeface="Arial"/>
            </a:endParaRPr>
          </a:p>
          <a:p>
            <a:pPr marL="95250" indent="0">
              <a:spcBef>
                <a:spcPts val="0"/>
              </a:spcBef>
              <a:buSzPts val="2100"/>
              <a:buNone/>
            </a:pPr>
            <a:endParaRPr lang="en-US" sz="1400" b="1" dirty="0">
              <a:latin typeface="Arial"/>
              <a:ea typeface="Arial"/>
              <a:cs typeface="Arial"/>
              <a:sym typeface="Arial"/>
            </a:endParaRPr>
          </a:p>
          <a:p>
            <a:pPr marL="95250" indent="0">
              <a:spcBef>
                <a:spcPts val="0"/>
              </a:spcBef>
              <a:buSzPts val="2100"/>
              <a:buNone/>
            </a:pPr>
            <a:r>
              <a:rPr lang="en-US" sz="1400" b="1" dirty="0">
                <a:latin typeface="Arial"/>
                <a:ea typeface="Arial"/>
                <a:cs typeface="Arial"/>
                <a:sym typeface="Arial"/>
              </a:rPr>
              <a:t>Other national/provincial/local monitoring programs ( Not available) </a:t>
            </a:r>
          </a:p>
          <a:p>
            <a:pPr marL="95250" indent="0">
              <a:spcBef>
                <a:spcPts val="0"/>
              </a:spcBef>
              <a:buSzPts val="2100"/>
              <a:buNone/>
            </a:pPr>
            <a:endParaRPr lang="en-US" sz="1400" dirty="0">
              <a:latin typeface="Arial"/>
              <a:ea typeface="Arial"/>
              <a:cs typeface="Arial"/>
              <a:sym typeface="Arial"/>
            </a:endParaRPr>
          </a:p>
          <a:p>
            <a:pPr marL="95250" indent="0">
              <a:spcBef>
                <a:spcPts val="0"/>
              </a:spcBef>
              <a:buSzPts val="2100"/>
              <a:buNone/>
            </a:pPr>
            <a:r>
              <a:rPr lang="en-US" sz="1400" dirty="0">
                <a:latin typeface="Arial"/>
                <a:ea typeface="Arial"/>
                <a:cs typeface="Arial"/>
                <a:sym typeface="Arial"/>
              </a:rPr>
              <a:t>1/ Name of the monitoring program:</a:t>
            </a:r>
          </a:p>
          <a:p>
            <a:pPr marL="95250" indent="0">
              <a:spcBef>
                <a:spcPts val="0"/>
              </a:spcBef>
              <a:buSzPts val="2100"/>
              <a:buNone/>
            </a:pPr>
            <a:r>
              <a:rPr lang="en-US" sz="1400" dirty="0">
                <a:latin typeface="Arial"/>
                <a:ea typeface="Arial"/>
                <a:cs typeface="Arial"/>
                <a:sym typeface="Arial"/>
              </a:rPr>
              <a:t>Number of stations and map indicating locations:</a:t>
            </a:r>
          </a:p>
          <a:p>
            <a:pPr marL="95250" indent="0">
              <a:spcBef>
                <a:spcPts val="0"/>
              </a:spcBef>
              <a:buSzPts val="2100"/>
              <a:buNone/>
            </a:pPr>
            <a:r>
              <a:rPr lang="en-US" sz="1400" dirty="0">
                <a:latin typeface="Arial"/>
                <a:ea typeface="Arial"/>
                <a:cs typeface="Arial"/>
                <a:sym typeface="Arial"/>
              </a:rPr>
              <a:t>Indicators and frequency:</a:t>
            </a:r>
          </a:p>
          <a:p>
            <a:pPr marL="95250" indent="0">
              <a:spcBef>
                <a:spcPts val="0"/>
              </a:spcBef>
              <a:buSzPts val="2100"/>
              <a:buNone/>
            </a:pPr>
            <a:endParaRPr lang="en-US" sz="1400" dirty="0">
              <a:latin typeface="Arial"/>
              <a:ea typeface="Arial"/>
              <a:cs typeface="Arial"/>
              <a:sym typeface="Arial"/>
            </a:endParaRPr>
          </a:p>
          <a:p>
            <a:pPr marL="95250" indent="0">
              <a:spcBef>
                <a:spcPts val="0"/>
              </a:spcBef>
              <a:buSzPts val="2100"/>
              <a:buNone/>
            </a:pPr>
            <a:r>
              <a:rPr lang="en-US" sz="1400" dirty="0">
                <a:latin typeface="Arial"/>
                <a:ea typeface="Arial"/>
                <a:cs typeface="Arial"/>
                <a:sym typeface="Arial"/>
              </a:rPr>
              <a:t>2/ </a:t>
            </a:r>
          </a:p>
          <a:p>
            <a:pPr marL="95250" indent="0">
              <a:spcBef>
                <a:spcPts val="0"/>
              </a:spcBef>
              <a:buSzPts val="2100"/>
              <a:buNone/>
            </a:pPr>
            <a:endParaRPr lang="en-US" sz="1800" dirty="0">
              <a:latin typeface="Arial"/>
              <a:ea typeface="Arial"/>
              <a:cs typeface="Arial"/>
              <a:sym typeface="Arial"/>
            </a:endParaRPr>
          </a:p>
        </p:txBody>
      </p:sp>
      <p:graphicFrame>
        <p:nvGraphicFramePr>
          <p:cNvPr id="5" name="Table 4">
            <a:extLst>
              <a:ext uri="{FF2B5EF4-FFF2-40B4-BE49-F238E27FC236}">
                <a16:creationId xmlns:a16="http://schemas.microsoft.com/office/drawing/2014/main" id="{BDFA9318-7EFA-28A4-68D1-960D258DE6ED}"/>
              </a:ext>
            </a:extLst>
          </p:cNvPr>
          <p:cNvGraphicFramePr>
            <a:graphicFrameLocks noGrp="1"/>
          </p:cNvGraphicFramePr>
          <p:nvPr>
            <p:extLst>
              <p:ext uri="{D42A27DB-BD31-4B8C-83A1-F6EECF244321}">
                <p14:modId xmlns:p14="http://schemas.microsoft.com/office/powerpoint/2010/main" val="1270566332"/>
              </p:ext>
            </p:extLst>
          </p:nvPr>
        </p:nvGraphicFramePr>
        <p:xfrm>
          <a:off x="2049132" y="387277"/>
          <a:ext cx="10142863" cy="5071301"/>
        </p:xfrm>
        <a:graphic>
          <a:graphicData uri="http://schemas.openxmlformats.org/drawingml/2006/table">
            <a:tbl>
              <a:tblPr firstRow="1" bandRow="1">
                <a:tableStyleId>{177FB7C0-870E-4CA2-AEDD-45C9577357D1}</a:tableStyleId>
              </a:tblPr>
              <a:tblGrid>
                <a:gridCol w="2501348">
                  <a:extLst>
                    <a:ext uri="{9D8B030D-6E8A-4147-A177-3AD203B41FA5}">
                      <a16:colId xmlns:a16="http://schemas.microsoft.com/office/drawing/2014/main" val="4198591494"/>
                    </a:ext>
                  </a:extLst>
                </a:gridCol>
                <a:gridCol w="2592593">
                  <a:extLst>
                    <a:ext uri="{9D8B030D-6E8A-4147-A177-3AD203B41FA5}">
                      <a16:colId xmlns:a16="http://schemas.microsoft.com/office/drawing/2014/main" val="1621260989"/>
                    </a:ext>
                  </a:extLst>
                </a:gridCol>
                <a:gridCol w="2517255">
                  <a:extLst>
                    <a:ext uri="{9D8B030D-6E8A-4147-A177-3AD203B41FA5}">
                      <a16:colId xmlns:a16="http://schemas.microsoft.com/office/drawing/2014/main" val="2694397146"/>
                    </a:ext>
                  </a:extLst>
                </a:gridCol>
                <a:gridCol w="2531667">
                  <a:extLst>
                    <a:ext uri="{9D8B030D-6E8A-4147-A177-3AD203B41FA5}">
                      <a16:colId xmlns:a16="http://schemas.microsoft.com/office/drawing/2014/main" val="4075765125"/>
                    </a:ext>
                  </a:extLst>
                </a:gridCol>
              </a:tblGrid>
              <a:tr h="419549">
                <a:tc>
                  <a:txBody>
                    <a:bodyPr/>
                    <a:lstStyle/>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lang="en-US" sz="1400" b="1" dirty="0">
                          <a:latin typeface="+mj-lt"/>
                          <a:ea typeface="Arial"/>
                          <a:cs typeface="Arial"/>
                          <a:sym typeface="Arial"/>
                        </a:rPr>
                        <a:t>Monitoring at the SCS SAP sites</a:t>
                      </a:r>
                    </a:p>
                  </a:txBody>
                  <a:tcPr marL="68580" marR="68580" marT="0" marB="0"/>
                </a:tc>
                <a:tc>
                  <a:txBody>
                    <a:bodyPr/>
                    <a:lstStyle/>
                    <a:p>
                      <a:pPr algn="ctr">
                        <a:lnSpc>
                          <a:spcPct val="107000"/>
                        </a:lnSpc>
                        <a:spcAft>
                          <a:spcPts val="800"/>
                        </a:spcAft>
                        <a:buNone/>
                      </a:pPr>
                      <a:r>
                        <a:rPr lang="en-US" sz="1400" kern="100" dirty="0">
                          <a:effectLst/>
                          <a:latin typeface="+mj-lt"/>
                          <a:ea typeface="Calibri" panose="020F0502020204030204" pitchFamily="34" charset="0"/>
                          <a:cs typeface="Times New Roman" panose="02020603050405020304" pitchFamily="18" charset="0"/>
                        </a:rPr>
                        <a:t>Site 1 –KRA</a:t>
                      </a:r>
                    </a:p>
                  </a:txBody>
                  <a:tcPr marL="68580" marR="68580" marT="0" marB="0"/>
                </a:tc>
                <a:tc>
                  <a:txBody>
                    <a:bodyPr/>
                    <a:lstStyle/>
                    <a:p>
                      <a:pPr algn="ctr">
                        <a:lnSpc>
                          <a:spcPct val="107000"/>
                        </a:lnSpc>
                        <a:spcAft>
                          <a:spcPts val="800"/>
                        </a:spcAft>
                        <a:buNone/>
                      </a:pPr>
                      <a:r>
                        <a:rPr lang="en-US" sz="1400" kern="100" dirty="0">
                          <a:effectLst/>
                          <a:latin typeface="+mj-lt"/>
                          <a:ea typeface="Calibri" panose="020F0502020204030204" pitchFamily="34" charset="0"/>
                          <a:cs typeface="Times New Roman" panose="02020603050405020304" pitchFamily="18" charset="0"/>
                        </a:rPr>
                        <a:t>Site -KSA</a:t>
                      </a:r>
                    </a:p>
                  </a:txBody>
                  <a:tcPr marL="68580" marR="68580" marT="0" marB="0"/>
                </a:tc>
                <a:tc>
                  <a:txBody>
                    <a:bodyPr/>
                    <a:lstStyle/>
                    <a:p>
                      <a:pPr algn="ctr">
                        <a:lnSpc>
                          <a:spcPct val="107000"/>
                        </a:lnSpc>
                        <a:spcAft>
                          <a:spcPts val="800"/>
                        </a:spcAft>
                        <a:buNone/>
                      </a:pPr>
                      <a:r>
                        <a:rPr lang="en-US" sz="1400" kern="100" dirty="0">
                          <a:effectLst/>
                          <a:latin typeface="+mj-lt"/>
                          <a:ea typeface="Calibri" panose="020F0502020204030204" pitchFamily="34" charset="0"/>
                          <a:cs typeface="Times New Roman" panose="02020603050405020304" pitchFamily="18" charset="0"/>
                        </a:rPr>
                        <a:t>Site –KP &amp; KT A</a:t>
                      </a:r>
                    </a:p>
                  </a:txBody>
                  <a:tcPr marL="68580" marR="68580" marT="0" marB="0"/>
                </a:tc>
                <a:extLst>
                  <a:ext uri="{0D108BD9-81ED-4DB2-BD59-A6C34878D82A}">
                    <a16:rowId xmlns:a16="http://schemas.microsoft.com/office/drawing/2014/main" val="1597730444"/>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Methodology training (date/ no. participants)</a:t>
                      </a:r>
                    </a:p>
                  </a:txBody>
                  <a:tcPr/>
                </a:tc>
                <a:tc>
                  <a:txBody>
                    <a:bodyPr/>
                    <a:lstStyle/>
                    <a:p>
                      <a:pPr marL="285750" indent="-285750">
                        <a:buFont typeface="Arial" panose="020B0604020202020204" pitchFamily="34" charset="0"/>
                        <a:buChar char="•"/>
                      </a:pPr>
                      <a:r>
                        <a:rPr lang="en-US" sz="1300" dirty="0">
                          <a:latin typeface="+mj-lt"/>
                        </a:rPr>
                        <a:t>Provide handouts </a:t>
                      </a:r>
                    </a:p>
                    <a:p>
                      <a:pPr marL="285750" indent="-285750">
                        <a:buFont typeface="Arial" panose="020B0604020202020204" pitchFamily="34" charset="0"/>
                        <a:buChar char="•"/>
                      </a:pPr>
                      <a:r>
                        <a:rPr lang="en-US" sz="1300" dirty="0">
                          <a:latin typeface="+mj-lt"/>
                        </a:rPr>
                        <a:t>Provide lectures</a:t>
                      </a:r>
                    </a:p>
                    <a:p>
                      <a:pPr marL="285750" indent="-285750">
                        <a:buFont typeface="Arial" panose="020B0604020202020204" pitchFamily="34" charset="0"/>
                        <a:buChar char="•"/>
                      </a:pPr>
                      <a:r>
                        <a:rPr lang="en-US" sz="1300" dirty="0">
                          <a:latin typeface="+mj-lt"/>
                        </a:rPr>
                        <a:t>Question and Answers at class</a:t>
                      </a:r>
                    </a:p>
                    <a:p>
                      <a:pPr marL="285750" indent="-285750">
                        <a:buFont typeface="Arial" panose="020B0604020202020204" pitchFamily="34" charset="0"/>
                        <a:buChar char="•"/>
                      </a:pPr>
                      <a:r>
                        <a:rPr lang="en-US" sz="1300" dirty="0">
                          <a:latin typeface="+mj-lt"/>
                        </a:rPr>
                        <a:t>Practice at Filed </a:t>
                      </a:r>
                    </a:p>
                    <a:p>
                      <a:pPr marL="285750" indent="-285750">
                        <a:buFont typeface="Arial" panose="020B0604020202020204" pitchFamily="34" charset="0"/>
                        <a:buChar char="•"/>
                      </a:pPr>
                      <a:r>
                        <a:rPr lang="en-US" sz="1300" dirty="0">
                          <a:latin typeface="+mj-lt"/>
                        </a:rPr>
                        <a:t>Pre-test and Post-test   </a:t>
                      </a:r>
                    </a:p>
                    <a:p>
                      <a:pPr marL="285750" indent="-285750">
                        <a:buFont typeface="Arial" panose="020B0604020202020204" pitchFamily="34" charset="0"/>
                        <a:buChar char="•"/>
                      </a:pPr>
                      <a:r>
                        <a:rPr lang="en-US" sz="1300" dirty="0">
                          <a:latin typeface="+mj-lt"/>
                        </a:rPr>
                        <a:t>Examination </a:t>
                      </a: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handouts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lectures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Question and Answers at class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Practice at Filed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Pre-test and Post-test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Examination </a:t>
                      </a: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handouts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lectures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Question and Answers at class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Practice at Filed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Pre-test and Post-test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Examination </a:t>
                      </a:r>
                    </a:p>
                  </a:txBody>
                  <a:tcPr/>
                </a:tc>
                <a:extLst>
                  <a:ext uri="{0D108BD9-81ED-4DB2-BD59-A6C34878D82A}">
                    <a16:rowId xmlns:a16="http://schemas.microsoft.com/office/drawing/2014/main" val="3693231571"/>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Indicators &amp; frequency</a:t>
                      </a:r>
                    </a:p>
                  </a:txBody>
                  <a:tcPr/>
                </a:tc>
                <a:tc>
                  <a:txBody>
                    <a:bodyPr/>
                    <a:lstStyle/>
                    <a:p>
                      <a:pPr marL="285750" indent="-285750">
                        <a:buFont typeface="Arial" panose="020B0604020202020204" pitchFamily="34" charset="0"/>
                        <a:buChar char="•"/>
                      </a:pPr>
                      <a:r>
                        <a:rPr lang="en-US" sz="1300" dirty="0">
                          <a:latin typeface="+mj-lt"/>
                        </a:rPr>
                        <a:t>Benthic substratum, Invertebrate, Reef Fish species and Abundant, and Impacts on coral reef</a:t>
                      </a:r>
                    </a:p>
                    <a:p>
                      <a:pPr marL="285750" indent="-285750">
                        <a:buFont typeface="Arial" panose="020B0604020202020204" pitchFamily="34" charset="0"/>
                        <a:buChar char="•"/>
                      </a:pPr>
                      <a:r>
                        <a:rPr lang="en-US" sz="1300" dirty="0">
                          <a:latin typeface="+mj-lt"/>
                        </a:rPr>
                        <a:t>One time/year</a:t>
                      </a: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Benthic substratum, Invertebrate, Reef Fish species and Abundant, and Impacts on coral reef</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One time/year</a:t>
                      </a: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Benthic substratum, Invertebrate, Reef Fish species and Abundant, and Impacts on coral reef</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One time/year</a:t>
                      </a:r>
                    </a:p>
                  </a:txBody>
                  <a:tcPr/>
                </a:tc>
                <a:extLst>
                  <a:ext uri="{0D108BD9-81ED-4DB2-BD59-A6C34878D82A}">
                    <a16:rowId xmlns:a16="http://schemas.microsoft.com/office/drawing/2014/main" val="3240538948"/>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No. stations</a:t>
                      </a:r>
                    </a:p>
                  </a:txBody>
                  <a:tcPr/>
                </a:tc>
                <a:tc>
                  <a:txBody>
                    <a:bodyPr/>
                    <a:lstStyle/>
                    <a:p>
                      <a:r>
                        <a:rPr lang="en-US" sz="1300" dirty="0">
                          <a:latin typeface="+mj-lt"/>
                        </a:rPr>
                        <a:t>15 sites</a:t>
                      </a:r>
                    </a:p>
                  </a:txBody>
                  <a:tcPr/>
                </a:tc>
                <a:tc>
                  <a:txBody>
                    <a:bodyPr/>
                    <a:lstStyle/>
                    <a:p>
                      <a:r>
                        <a:rPr lang="en-US" sz="1300" dirty="0">
                          <a:latin typeface="+mj-lt"/>
                        </a:rPr>
                        <a:t>15 sites</a:t>
                      </a:r>
                    </a:p>
                  </a:txBody>
                  <a:tcPr/>
                </a:tc>
                <a:tc>
                  <a:txBody>
                    <a:bodyPr/>
                    <a:lstStyle/>
                    <a:p>
                      <a:r>
                        <a:rPr lang="en-US" sz="1300" dirty="0">
                          <a:latin typeface="+mj-lt"/>
                        </a:rPr>
                        <a:t>10 sites</a:t>
                      </a:r>
                    </a:p>
                  </a:txBody>
                  <a:tcPr/>
                </a:tc>
                <a:extLst>
                  <a:ext uri="{0D108BD9-81ED-4DB2-BD59-A6C34878D82A}">
                    <a16:rowId xmlns:a16="http://schemas.microsoft.com/office/drawing/2014/main" val="4288624330"/>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Date of 1</a:t>
                      </a:r>
                      <a:r>
                        <a:rPr kumimoji="0" lang="en-US" sz="1400" b="0" i="0" u="none" strike="noStrike" kern="100" cap="none" spc="0" normalizeH="0" baseline="3000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st</a:t>
                      </a: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 / 2</a:t>
                      </a:r>
                      <a:r>
                        <a:rPr kumimoji="0" lang="en-US" sz="1400" b="0" i="0" u="none" strike="noStrike" kern="100" cap="none" spc="0" normalizeH="0" baseline="3000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nd</a:t>
                      </a: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 monitoring practices</a:t>
                      </a:r>
                    </a:p>
                  </a:txBody>
                  <a:tcPr/>
                </a:tc>
                <a:tc>
                  <a:txBody>
                    <a:bodyPr/>
                    <a:lstStyle/>
                    <a:p>
                      <a:pPr marL="285750" indent="-285750">
                        <a:buFont typeface="Arial" panose="020B0604020202020204" pitchFamily="34" charset="0"/>
                        <a:buChar char="•"/>
                      </a:pPr>
                      <a:r>
                        <a:rPr lang="en-US" sz="1300" dirty="0">
                          <a:latin typeface="+mj-lt"/>
                        </a:rPr>
                        <a:t>1</a:t>
                      </a:r>
                      <a:r>
                        <a:rPr lang="en-US" sz="1300" baseline="30000" dirty="0">
                          <a:latin typeface="+mj-lt"/>
                        </a:rPr>
                        <a:t>st</a:t>
                      </a:r>
                      <a:r>
                        <a:rPr lang="en-US" sz="1300" dirty="0">
                          <a:latin typeface="+mj-lt"/>
                        </a:rPr>
                        <a:t> monitoring practice on 16-17 March 2025</a:t>
                      </a:r>
                    </a:p>
                    <a:p>
                      <a:pPr marL="285750" indent="-285750">
                        <a:buFont typeface="Arial" panose="020B0604020202020204" pitchFamily="34" charset="0"/>
                        <a:buChar char="•"/>
                      </a:pPr>
                      <a:r>
                        <a:rPr lang="en-US" sz="1300" dirty="0">
                          <a:latin typeface="+mj-lt"/>
                        </a:rPr>
                        <a:t>2</a:t>
                      </a:r>
                      <a:r>
                        <a:rPr lang="en-US" sz="1300" baseline="30000" dirty="0">
                          <a:latin typeface="+mj-lt"/>
                        </a:rPr>
                        <a:t>nd</a:t>
                      </a:r>
                      <a:r>
                        <a:rPr lang="en-US" sz="1300" dirty="0">
                          <a:latin typeface="+mj-lt"/>
                        </a:rPr>
                        <a:t> monitoring practice on 21-25 April 2025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300" b="0" i="0" u="none" strike="noStrike" cap="none" dirty="0">
                          <a:solidFill>
                            <a:schemeClr val="dk1"/>
                          </a:solidFill>
                          <a:latin typeface="Calibri"/>
                          <a:ea typeface="Calibri"/>
                          <a:cs typeface="Calibri"/>
                          <a:sym typeface="Arial"/>
                        </a:rPr>
                        <a:t>1</a:t>
                      </a:r>
                      <a:r>
                        <a:rPr lang="en-US" sz="1300" b="0" i="0" u="none" strike="noStrike" cap="none" baseline="30000" dirty="0">
                          <a:solidFill>
                            <a:schemeClr val="dk1"/>
                          </a:solidFill>
                          <a:latin typeface="Calibri"/>
                          <a:ea typeface="Calibri"/>
                          <a:cs typeface="Calibri"/>
                          <a:sym typeface="Arial"/>
                        </a:rPr>
                        <a:t>st</a:t>
                      </a:r>
                      <a:r>
                        <a:rPr lang="en-US" sz="1300" b="0" i="0" u="none" strike="noStrike" cap="none" dirty="0">
                          <a:solidFill>
                            <a:schemeClr val="dk1"/>
                          </a:solidFill>
                          <a:latin typeface="Calibri"/>
                          <a:ea typeface="Calibri"/>
                          <a:cs typeface="Calibri"/>
                          <a:sym typeface="Arial"/>
                        </a:rPr>
                        <a:t> monitoring practice on 02-06 June 2025</a:t>
                      </a:r>
                    </a:p>
                    <a:p>
                      <a:endParaRPr lang="en-US" sz="13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300" b="0" i="0" u="none" strike="noStrike" cap="none" dirty="0">
                          <a:solidFill>
                            <a:schemeClr val="dk1"/>
                          </a:solidFill>
                          <a:latin typeface="Calibri"/>
                          <a:ea typeface="Calibri"/>
                          <a:cs typeface="Calibri"/>
                          <a:sym typeface="Arial"/>
                        </a:rPr>
                        <a:t>1</a:t>
                      </a:r>
                      <a:r>
                        <a:rPr lang="en-US" sz="1300" b="0" i="0" u="none" strike="noStrike" cap="none" baseline="30000" dirty="0">
                          <a:solidFill>
                            <a:schemeClr val="dk1"/>
                          </a:solidFill>
                          <a:latin typeface="Calibri"/>
                          <a:ea typeface="Calibri"/>
                          <a:cs typeface="Calibri"/>
                          <a:sym typeface="Arial"/>
                        </a:rPr>
                        <a:t>st</a:t>
                      </a:r>
                      <a:r>
                        <a:rPr lang="en-US" sz="1300" b="0" i="0" u="none" strike="noStrike" cap="none" dirty="0">
                          <a:solidFill>
                            <a:schemeClr val="dk1"/>
                          </a:solidFill>
                          <a:latin typeface="Calibri"/>
                          <a:ea typeface="Calibri"/>
                          <a:cs typeface="Calibri"/>
                          <a:sym typeface="Arial"/>
                        </a:rPr>
                        <a:t> monitoring practice on 10-13 June 2025</a:t>
                      </a:r>
                    </a:p>
                  </a:txBody>
                  <a:tcPr/>
                </a:tc>
                <a:extLst>
                  <a:ext uri="{0D108BD9-81ED-4DB2-BD59-A6C34878D82A}">
                    <a16:rowId xmlns:a16="http://schemas.microsoft.com/office/drawing/2014/main" val="2554503228"/>
                  </a:ext>
                </a:extLst>
              </a:tr>
              <a:tr h="37084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Trend of change of CRs and SGs (improved, declined, no change)</a:t>
                      </a:r>
                    </a:p>
                  </a:txBody>
                  <a:tcPr/>
                </a:tc>
                <a:tc>
                  <a:txBody>
                    <a:bodyPr/>
                    <a:lstStyle/>
                    <a:p>
                      <a:r>
                        <a:rPr lang="en-US" sz="1300" b="0" i="0" u="none" strike="noStrike" cap="none" dirty="0">
                          <a:solidFill>
                            <a:schemeClr val="dk1"/>
                          </a:solidFill>
                          <a:latin typeface="+mj-lt"/>
                          <a:ea typeface="Calibri"/>
                          <a:cs typeface="Calibri"/>
                          <a:sym typeface="Arial"/>
                        </a:rPr>
                        <a:t>No change of coral reef cover.  What impressive is coral reef spawning phenomenon.                    </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300" b="0" i="0" u="none" strike="noStrike" cap="none" dirty="0">
                          <a:solidFill>
                            <a:schemeClr val="dk1"/>
                          </a:solidFill>
                          <a:latin typeface="+mj-lt"/>
                          <a:ea typeface="Calibri"/>
                          <a:cs typeface="Calibri"/>
                          <a:sym typeface="Arial"/>
                        </a:rPr>
                        <a:t>Increasing a little bit of coral reef cover from 424 ha to 461.50ha  </a:t>
                      </a:r>
                    </a:p>
                    <a:p>
                      <a:endParaRPr lang="en-US" sz="1300" b="0" i="0" u="none" strike="noStrike" cap="none" dirty="0">
                        <a:solidFill>
                          <a:schemeClr val="dk1"/>
                        </a:solidFill>
                        <a:latin typeface="+mj-lt"/>
                        <a:ea typeface="Calibri"/>
                        <a:cs typeface="Calibri"/>
                        <a:sym typeface="Arial"/>
                      </a:endParaRPr>
                    </a:p>
                  </a:txBody>
                  <a:tcPr/>
                </a:tc>
                <a:tc>
                  <a:txBody>
                    <a:bodyPr/>
                    <a:lstStyle/>
                    <a:p>
                      <a:r>
                        <a:rPr lang="en-US" sz="1300" b="0" i="0" u="none" strike="noStrike" cap="none" dirty="0">
                          <a:solidFill>
                            <a:schemeClr val="dk1"/>
                          </a:solidFill>
                          <a:latin typeface="+mj-lt"/>
                          <a:ea typeface="Calibri"/>
                          <a:cs typeface="Calibri"/>
                          <a:sym typeface="Arial"/>
                        </a:rPr>
                        <a:t>Increasing a little bit of coral reef cover from 52 ha to 67.83ha  </a:t>
                      </a:r>
                    </a:p>
                  </a:txBody>
                  <a:tcPr/>
                </a:tc>
                <a:extLst>
                  <a:ext uri="{0D108BD9-81ED-4DB2-BD59-A6C34878D82A}">
                    <a16:rowId xmlns:a16="http://schemas.microsoft.com/office/drawing/2014/main" val="2601773658"/>
                  </a:ext>
                </a:extLst>
              </a:tr>
            </a:tbl>
          </a:graphicData>
        </a:graphic>
      </p:graphicFrame>
    </p:spTree>
    <p:extLst>
      <p:ext uri="{BB962C8B-B14F-4D97-AF65-F5344CB8AC3E}">
        <p14:creationId xmlns:p14="http://schemas.microsoft.com/office/powerpoint/2010/main" val="3997557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6BEA0119-2CE0-3992-CB95-424DFA5BEFE1}"/>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8BDD5E2E-7922-BDC3-8391-D8B6E347E9B5}"/>
              </a:ext>
            </a:extLst>
          </p:cNvPr>
          <p:cNvSpPr txBox="1">
            <a:spLocks/>
          </p:cNvSpPr>
          <p:nvPr/>
        </p:nvSpPr>
        <p:spPr>
          <a:xfrm>
            <a:off x="2049137" y="24073"/>
            <a:ext cx="10142857" cy="5310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1800" b="1" dirty="0">
                <a:solidFill>
                  <a:schemeClr val="accent5"/>
                </a:solidFill>
                <a:latin typeface="Arial"/>
                <a:ea typeface="Arial"/>
                <a:cs typeface="Arial"/>
                <a:sym typeface="Arial"/>
              </a:rPr>
              <a:t>Summary on status of monitoring related CRs &amp; SGs in Cambodia: </a:t>
            </a:r>
            <a:r>
              <a:rPr lang="en-US" sz="1800" b="1" dirty="0">
                <a:solidFill>
                  <a:srgbClr val="FF0000"/>
                </a:solidFill>
                <a:latin typeface="Arial"/>
                <a:ea typeface="Arial"/>
                <a:cs typeface="Arial"/>
                <a:sym typeface="Arial"/>
              </a:rPr>
              <a:t>For SGs</a:t>
            </a:r>
            <a:endParaRPr lang="en-US" sz="1800" dirty="0">
              <a:solidFill>
                <a:srgbClr val="FF0000"/>
              </a:solidFill>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18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2400" b="1" dirty="0">
              <a:latin typeface="Arial"/>
              <a:ea typeface="Arial"/>
              <a:cs typeface="Arial"/>
              <a:sym typeface="Arial"/>
            </a:endParaRPr>
          </a:p>
          <a:p>
            <a:pPr marL="95250" indent="0">
              <a:spcBef>
                <a:spcPts val="0"/>
              </a:spcBef>
              <a:buSzPts val="2100"/>
              <a:buNone/>
            </a:pPr>
            <a:endParaRPr lang="en-US" sz="1400" b="1" dirty="0">
              <a:latin typeface="Arial"/>
              <a:ea typeface="Arial"/>
              <a:cs typeface="Arial"/>
              <a:sym typeface="Arial"/>
            </a:endParaRPr>
          </a:p>
          <a:p>
            <a:pPr marL="95250" indent="0">
              <a:spcBef>
                <a:spcPts val="0"/>
              </a:spcBef>
              <a:buSzPts val="2100"/>
              <a:buNone/>
            </a:pPr>
            <a:endParaRPr lang="en-US" sz="1400" b="1" dirty="0">
              <a:latin typeface="Arial"/>
              <a:ea typeface="Arial"/>
              <a:cs typeface="Arial"/>
              <a:sym typeface="Arial"/>
            </a:endParaRPr>
          </a:p>
          <a:p>
            <a:pPr marL="95250" indent="0">
              <a:spcBef>
                <a:spcPts val="0"/>
              </a:spcBef>
              <a:buSzPts val="2100"/>
              <a:buNone/>
            </a:pPr>
            <a:endParaRPr lang="en-US" sz="1400" b="1" dirty="0">
              <a:latin typeface="Arial"/>
              <a:ea typeface="Arial"/>
              <a:cs typeface="Arial"/>
              <a:sym typeface="Arial"/>
            </a:endParaRPr>
          </a:p>
          <a:p>
            <a:pPr marL="95250" indent="0">
              <a:spcBef>
                <a:spcPts val="0"/>
              </a:spcBef>
              <a:buSzPts val="2100"/>
              <a:buNone/>
            </a:pPr>
            <a:r>
              <a:rPr lang="en-US" sz="1400" b="1" dirty="0">
                <a:latin typeface="Arial"/>
                <a:ea typeface="Arial"/>
                <a:cs typeface="Arial"/>
                <a:sym typeface="Arial"/>
              </a:rPr>
              <a:t>Other national/provincial/local monitoring programs ( Not available) </a:t>
            </a:r>
          </a:p>
          <a:p>
            <a:pPr marL="95250" indent="0">
              <a:spcBef>
                <a:spcPts val="0"/>
              </a:spcBef>
              <a:buSzPts val="2100"/>
              <a:buNone/>
            </a:pPr>
            <a:endParaRPr lang="en-US" sz="1400" dirty="0">
              <a:latin typeface="Arial"/>
              <a:ea typeface="Arial"/>
              <a:cs typeface="Arial"/>
              <a:sym typeface="Arial"/>
            </a:endParaRPr>
          </a:p>
          <a:p>
            <a:pPr marL="95250" indent="0">
              <a:spcBef>
                <a:spcPts val="0"/>
              </a:spcBef>
              <a:buSzPts val="2100"/>
              <a:buNone/>
            </a:pPr>
            <a:r>
              <a:rPr lang="en-US" sz="1400" dirty="0">
                <a:latin typeface="Arial"/>
                <a:ea typeface="Arial"/>
                <a:cs typeface="Arial"/>
                <a:sym typeface="Arial"/>
              </a:rPr>
              <a:t>1/ Name of the monitoring program:</a:t>
            </a:r>
          </a:p>
          <a:p>
            <a:pPr marL="95250" indent="0">
              <a:spcBef>
                <a:spcPts val="0"/>
              </a:spcBef>
              <a:buSzPts val="2100"/>
              <a:buNone/>
            </a:pPr>
            <a:r>
              <a:rPr lang="en-US" sz="1400" dirty="0">
                <a:latin typeface="Arial"/>
                <a:ea typeface="Arial"/>
                <a:cs typeface="Arial"/>
                <a:sym typeface="Arial"/>
              </a:rPr>
              <a:t>Number of stations and map indicating locations:</a:t>
            </a:r>
          </a:p>
          <a:p>
            <a:pPr marL="95250" indent="0">
              <a:spcBef>
                <a:spcPts val="0"/>
              </a:spcBef>
              <a:buSzPts val="2100"/>
              <a:buNone/>
            </a:pPr>
            <a:r>
              <a:rPr lang="en-US" sz="1400" dirty="0">
                <a:latin typeface="Arial"/>
                <a:ea typeface="Arial"/>
                <a:cs typeface="Arial"/>
                <a:sym typeface="Arial"/>
              </a:rPr>
              <a:t>Indicators and frequency:</a:t>
            </a:r>
          </a:p>
          <a:p>
            <a:pPr marL="95250" indent="0">
              <a:spcBef>
                <a:spcPts val="0"/>
              </a:spcBef>
              <a:buSzPts val="2100"/>
              <a:buNone/>
            </a:pPr>
            <a:endParaRPr lang="en-US" sz="1400" dirty="0">
              <a:latin typeface="Arial"/>
              <a:ea typeface="Arial"/>
              <a:cs typeface="Arial"/>
              <a:sym typeface="Arial"/>
            </a:endParaRPr>
          </a:p>
          <a:p>
            <a:pPr marL="95250" indent="0">
              <a:spcBef>
                <a:spcPts val="0"/>
              </a:spcBef>
              <a:buSzPts val="2100"/>
              <a:buNone/>
            </a:pPr>
            <a:r>
              <a:rPr lang="en-US" sz="1400" dirty="0">
                <a:latin typeface="Arial"/>
                <a:ea typeface="Arial"/>
                <a:cs typeface="Arial"/>
                <a:sym typeface="Arial"/>
              </a:rPr>
              <a:t>2/ </a:t>
            </a:r>
          </a:p>
          <a:p>
            <a:pPr marL="95250" indent="0">
              <a:spcBef>
                <a:spcPts val="0"/>
              </a:spcBef>
              <a:buSzPts val="2100"/>
              <a:buNone/>
            </a:pPr>
            <a:endParaRPr lang="en-US" sz="1800" dirty="0">
              <a:latin typeface="Arial"/>
              <a:ea typeface="Arial"/>
              <a:cs typeface="Arial"/>
              <a:sym typeface="Arial"/>
            </a:endParaRPr>
          </a:p>
        </p:txBody>
      </p:sp>
      <p:graphicFrame>
        <p:nvGraphicFramePr>
          <p:cNvPr id="5" name="Table 4">
            <a:extLst>
              <a:ext uri="{FF2B5EF4-FFF2-40B4-BE49-F238E27FC236}">
                <a16:creationId xmlns:a16="http://schemas.microsoft.com/office/drawing/2014/main" id="{BDFA9318-7EFA-28A4-68D1-960D258DE6ED}"/>
              </a:ext>
            </a:extLst>
          </p:cNvPr>
          <p:cNvGraphicFramePr>
            <a:graphicFrameLocks noGrp="1"/>
          </p:cNvGraphicFramePr>
          <p:nvPr>
            <p:extLst>
              <p:ext uri="{D42A27DB-BD31-4B8C-83A1-F6EECF244321}">
                <p14:modId xmlns:p14="http://schemas.microsoft.com/office/powerpoint/2010/main" val="1863822249"/>
              </p:ext>
            </p:extLst>
          </p:nvPr>
        </p:nvGraphicFramePr>
        <p:xfrm>
          <a:off x="2049132" y="387277"/>
          <a:ext cx="10142863" cy="4550855"/>
        </p:xfrm>
        <a:graphic>
          <a:graphicData uri="http://schemas.openxmlformats.org/drawingml/2006/table">
            <a:tbl>
              <a:tblPr firstRow="1" bandRow="1">
                <a:tableStyleId>{177FB7C0-870E-4CA2-AEDD-45C9577357D1}</a:tableStyleId>
              </a:tblPr>
              <a:tblGrid>
                <a:gridCol w="2501348">
                  <a:extLst>
                    <a:ext uri="{9D8B030D-6E8A-4147-A177-3AD203B41FA5}">
                      <a16:colId xmlns:a16="http://schemas.microsoft.com/office/drawing/2014/main" val="4198591494"/>
                    </a:ext>
                  </a:extLst>
                </a:gridCol>
                <a:gridCol w="2592593">
                  <a:extLst>
                    <a:ext uri="{9D8B030D-6E8A-4147-A177-3AD203B41FA5}">
                      <a16:colId xmlns:a16="http://schemas.microsoft.com/office/drawing/2014/main" val="1621260989"/>
                    </a:ext>
                  </a:extLst>
                </a:gridCol>
                <a:gridCol w="2517255">
                  <a:extLst>
                    <a:ext uri="{9D8B030D-6E8A-4147-A177-3AD203B41FA5}">
                      <a16:colId xmlns:a16="http://schemas.microsoft.com/office/drawing/2014/main" val="2694397146"/>
                    </a:ext>
                  </a:extLst>
                </a:gridCol>
                <a:gridCol w="2531667">
                  <a:extLst>
                    <a:ext uri="{9D8B030D-6E8A-4147-A177-3AD203B41FA5}">
                      <a16:colId xmlns:a16="http://schemas.microsoft.com/office/drawing/2014/main" val="4075765125"/>
                    </a:ext>
                  </a:extLst>
                </a:gridCol>
              </a:tblGrid>
              <a:tr h="419549">
                <a:tc>
                  <a:txBody>
                    <a:bodyPr/>
                    <a:lstStyle/>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lang="en-US" sz="1400" b="1" dirty="0">
                          <a:latin typeface="+mj-lt"/>
                          <a:ea typeface="Arial"/>
                          <a:cs typeface="Arial"/>
                          <a:sym typeface="Arial"/>
                        </a:rPr>
                        <a:t>Monitoring at the SCS SAP sites</a:t>
                      </a:r>
                    </a:p>
                  </a:txBody>
                  <a:tcPr marL="68580" marR="68580" marT="0" marB="0"/>
                </a:tc>
                <a:tc>
                  <a:txBody>
                    <a:bodyPr/>
                    <a:lstStyle/>
                    <a:p>
                      <a:pPr algn="ctr">
                        <a:lnSpc>
                          <a:spcPct val="107000"/>
                        </a:lnSpc>
                        <a:spcAft>
                          <a:spcPts val="800"/>
                        </a:spcAft>
                        <a:buNone/>
                      </a:pPr>
                      <a:r>
                        <a:rPr lang="en-US" sz="1400" kern="100" dirty="0">
                          <a:effectLst/>
                          <a:latin typeface="+mj-lt"/>
                          <a:ea typeface="Calibri" panose="020F0502020204030204" pitchFamily="34" charset="0"/>
                          <a:cs typeface="Times New Roman" panose="02020603050405020304" pitchFamily="18" charset="0"/>
                        </a:rPr>
                        <a:t>Site 1 –</a:t>
                      </a:r>
                      <a:r>
                        <a:rPr lang="en-US" sz="1400" kern="100" dirty="0" err="1">
                          <a:effectLst/>
                          <a:latin typeface="+mj-lt"/>
                          <a:ea typeface="Calibri" panose="020F0502020204030204" pitchFamily="34" charset="0"/>
                          <a:cs typeface="Times New Roman" panose="02020603050405020304" pitchFamily="18" charset="0"/>
                        </a:rPr>
                        <a:t>Kep</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400" kern="100" dirty="0">
                          <a:effectLst/>
                          <a:latin typeface="+mj-lt"/>
                          <a:ea typeface="Calibri" panose="020F0502020204030204" pitchFamily="34" charset="0"/>
                          <a:cs typeface="Times New Roman" panose="02020603050405020304" pitchFamily="18" charset="0"/>
                        </a:rPr>
                        <a:t>Site -</a:t>
                      </a:r>
                      <a:r>
                        <a:rPr lang="en-US" sz="1400" kern="100" dirty="0" err="1">
                          <a:effectLst/>
                          <a:latin typeface="+mj-lt"/>
                          <a:ea typeface="Calibri" panose="020F0502020204030204" pitchFamily="34" charset="0"/>
                          <a:cs typeface="Times New Roman" panose="02020603050405020304" pitchFamily="18" charset="0"/>
                        </a:rPr>
                        <a:t>Kampot</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400" kern="100" dirty="0">
                          <a:effectLst/>
                          <a:latin typeface="+mj-lt"/>
                          <a:ea typeface="Calibri" panose="020F0502020204030204" pitchFamily="34" charset="0"/>
                          <a:cs typeface="Times New Roman" panose="02020603050405020304" pitchFamily="18" charset="0"/>
                        </a:rPr>
                        <a:t>Site –</a:t>
                      </a:r>
                      <a:r>
                        <a:rPr lang="en-US" sz="1400" kern="100" dirty="0" err="1">
                          <a:effectLst/>
                          <a:latin typeface="+mj-lt"/>
                          <a:ea typeface="Calibri" panose="020F0502020204030204" pitchFamily="34" charset="0"/>
                          <a:cs typeface="Times New Roman" panose="02020603050405020304" pitchFamily="18" charset="0"/>
                        </a:rPr>
                        <a:t>Koh</a:t>
                      </a:r>
                      <a:r>
                        <a:rPr lang="en-US" sz="1400" kern="100" baseline="0" dirty="0">
                          <a:effectLst/>
                          <a:latin typeface="+mj-lt"/>
                          <a:ea typeface="Calibri" panose="020F0502020204030204" pitchFamily="34" charset="0"/>
                          <a:cs typeface="Times New Roman" panose="02020603050405020304" pitchFamily="18" charset="0"/>
                        </a:rPr>
                        <a:t> Kong</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7730444"/>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Methodology training (date/ no. participants)</a:t>
                      </a:r>
                    </a:p>
                  </a:txBody>
                  <a:tcPr/>
                </a:tc>
                <a:tc>
                  <a:txBody>
                    <a:bodyPr/>
                    <a:lstStyle/>
                    <a:p>
                      <a:pPr marL="285750" indent="-285750">
                        <a:buFont typeface="Arial" panose="020B0604020202020204" pitchFamily="34" charset="0"/>
                        <a:buChar char="•"/>
                      </a:pPr>
                      <a:r>
                        <a:rPr lang="en-US" sz="1300" dirty="0">
                          <a:latin typeface="+mj-lt"/>
                        </a:rPr>
                        <a:t>Provide handouts </a:t>
                      </a:r>
                    </a:p>
                    <a:p>
                      <a:pPr marL="285750" indent="-285750">
                        <a:buFont typeface="Arial" panose="020B0604020202020204" pitchFamily="34" charset="0"/>
                        <a:buChar char="•"/>
                      </a:pPr>
                      <a:r>
                        <a:rPr lang="en-US" sz="1300" dirty="0">
                          <a:latin typeface="+mj-lt"/>
                        </a:rPr>
                        <a:t>Provide lectures</a:t>
                      </a:r>
                    </a:p>
                    <a:p>
                      <a:pPr marL="285750" indent="-285750">
                        <a:buFont typeface="Arial" panose="020B0604020202020204" pitchFamily="34" charset="0"/>
                        <a:buChar char="•"/>
                      </a:pPr>
                      <a:r>
                        <a:rPr lang="en-US" sz="1300" dirty="0">
                          <a:latin typeface="+mj-lt"/>
                        </a:rPr>
                        <a:t>Question and Answers at class</a:t>
                      </a:r>
                    </a:p>
                    <a:p>
                      <a:pPr marL="285750" indent="-285750">
                        <a:buFont typeface="Arial" panose="020B0604020202020204" pitchFamily="34" charset="0"/>
                        <a:buChar char="•"/>
                      </a:pPr>
                      <a:r>
                        <a:rPr lang="en-US" sz="1300" dirty="0">
                          <a:latin typeface="+mj-lt"/>
                        </a:rPr>
                        <a:t>Practice at Field</a:t>
                      </a:r>
                    </a:p>
                    <a:p>
                      <a:pPr marL="285750" indent="-285750">
                        <a:buFont typeface="Arial" panose="020B0604020202020204" pitchFamily="34" charset="0"/>
                        <a:buChar char="•"/>
                      </a:pPr>
                      <a:r>
                        <a:rPr lang="en-US" sz="1300" dirty="0">
                          <a:latin typeface="+mj-lt"/>
                        </a:rPr>
                        <a:t>Pre-test and Post-test   </a:t>
                      </a:r>
                    </a:p>
                    <a:p>
                      <a:pPr marL="285750" indent="-285750">
                        <a:buFont typeface="Arial" panose="020B0604020202020204" pitchFamily="34" charset="0"/>
                        <a:buChar char="•"/>
                      </a:pPr>
                      <a:r>
                        <a:rPr lang="en-US" sz="1300" dirty="0">
                          <a:latin typeface="+mj-lt"/>
                        </a:rPr>
                        <a:t>Examination </a:t>
                      </a: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handouts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lectures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Question and Answers at class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Practice at Field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Pre-test and Post-test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Examination </a:t>
                      </a: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handouts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Provide lectures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Question and Answers at class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Practice at Field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Pre-test and Post-test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Examination </a:t>
                      </a:r>
                    </a:p>
                  </a:txBody>
                  <a:tcPr/>
                </a:tc>
                <a:extLst>
                  <a:ext uri="{0D108BD9-81ED-4DB2-BD59-A6C34878D82A}">
                    <a16:rowId xmlns:a16="http://schemas.microsoft.com/office/drawing/2014/main" val="3693231571"/>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Indicators &amp; frequency</a:t>
                      </a:r>
                    </a:p>
                  </a:txBody>
                  <a:tcPr/>
                </a:tc>
                <a:tc>
                  <a:txBody>
                    <a:bodyPr/>
                    <a:lstStyle/>
                    <a:p>
                      <a:pPr marL="285750" indent="-285750">
                        <a:buFont typeface="Arial" panose="020B0604020202020204" pitchFamily="34" charset="0"/>
                        <a:buChar char="•"/>
                      </a:pPr>
                      <a:r>
                        <a:rPr lang="en-US" sz="1300" dirty="0">
                          <a:latin typeface="+mj-lt"/>
                        </a:rPr>
                        <a:t>Seagrass species </a:t>
                      </a:r>
                    </a:p>
                    <a:p>
                      <a:pPr marL="285750" indent="-285750">
                        <a:buFont typeface="Arial" panose="020B0604020202020204" pitchFamily="34" charset="0"/>
                        <a:buChar char="•"/>
                      </a:pPr>
                      <a:r>
                        <a:rPr lang="en-US" sz="1300" dirty="0">
                          <a:latin typeface="+mj-lt"/>
                        </a:rPr>
                        <a:t>Biodiversity</a:t>
                      </a:r>
                      <a:r>
                        <a:rPr lang="en-US" sz="1300" baseline="0" dirty="0">
                          <a:latin typeface="+mj-lt"/>
                        </a:rPr>
                        <a:t> species </a:t>
                      </a:r>
                    </a:p>
                    <a:p>
                      <a:pPr marL="285750" indent="-285750">
                        <a:buFont typeface="Arial" panose="020B0604020202020204" pitchFamily="34" charset="0"/>
                        <a:buChar char="•"/>
                      </a:pPr>
                      <a:r>
                        <a:rPr lang="en-US" sz="1300" baseline="0" dirty="0">
                          <a:latin typeface="+mj-lt"/>
                        </a:rPr>
                        <a:t>Impact on seagrass </a:t>
                      </a:r>
                    </a:p>
                    <a:p>
                      <a:pPr marL="0" indent="0">
                        <a:buFont typeface="Arial" panose="020B0604020202020204" pitchFamily="34" charset="0"/>
                        <a:buNone/>
                      </a:pPr>
                      <a:endParaRPr lang="en-US" sz="1300" dirty="0">
                        <a:latin typeface="+mj-lt"/>
                      </a:endParaRP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Seagrass species</a:t>
                      </a:r>
                    </a:p>
                    <a:p>
                      <a:pPr marL="285750" indent="-285750">
                        <a:buFont typeface="Arial" panose="020B0604020202020204" pitchFamily="34" charset="0"/>
                        <a:buChar char="•"/>
                      </a:pPr>
                      <a:r>
                        <a:rPr lang="en-US" sz="1300" b="0" i="0" u="none" strike="noStrike" cap="none" dirty="0">
                          <a:solidFill>
                            <a:schemeClr val="dk1"/>
                          </a:solidFill>
                          <a:latin typeface="Calibri"/>
                          <a:ea typeface="Calibri"/>
                          <a:cs typeface="Calibri"/>
                          <a:sym typeface="Arial"/>
                        </a:rPr>
                        <a:t>Biodiversity</a:t>
                      </a:r>
                      <a:r>
                        <a:rPr lang="en-US" sz="1300" b="0" i="0" u="none" strike="noStrike" cap="none" baseline="0" dirty="0">
                          <a:solidFill>
                            <a:schemeClr val="dk1"/>
                          </a:solidFill>
                          <a:latin typeface="Calibri"/>
                          <a:ea typeface="Calibri"/>
                          <a:cs typeface="Calibri"/>
                          <a:sym typeface="Arial"/>
                        </a:rPr>
                        <a:t> species </a:t>
                      </a:r>
                    </a:p>
                    <a:p>
                      <a:pPr marL="285750" indent="-285750">
                        <a:buFont typeface="Arial" panose="020B0604020202020204" pitchFamily="34" charset="0"/>
                        <a:buChar char="•"/>
                      </a:pPr>
                      <a:r>
                        <a:rPr lang="en-US" sz="1300" b="0" i="0" u="none" strike="noStrike" cap="none" baseline="0" dirty="0">
                          <a:solidFill>
                            <a:schemeClr val="dk1"/>
                          </a:solidFill>
                          <a:latin typeface="Calibri"/>
                          <a:ea typeface="Calibri"/>
                          <a:cs typeface="Calibri"/>
                          <a:sym typeface="Arial"/>
                        </a:rPr>
                        <a:t>Impact on seagrass</a:t>
                      </a:r>
                      <a:endPar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endParaRP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Seagrass </a:t>
                      </a:r>
                      <a:r>
                        <a:rPr kumimoji="0" lang="en-US" sz="1300" b="0" i="0" u="none" strike="noStrike" kern="0" cap="none" spc="0" normalizeH="0" baseline="0" noProof="0" dirty="0" err="1">
                          <a:ln>
                            <a:noFill/>
                          </a:ln>
                          <a:solidFill>
                            <a:srgbClr val="000000"/>
                          </a:solidFill>
                          <a:effectLst/>
                          <a:uLnTx/>
                          <a:uFillTx/>
                          <a:latin typeface="Arial"/>
                          <a:ea typeface="Calibri"/>
                          <a:cs typeface="Calibri"/>
                          <a:sym typeface="Arial"/>
                        </a:rPr>
                        <a:t>spcies</a:t>
                      </a:r>
                      <a:r>
                        <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rPr>
                        <a:t> </a:t>
                      </a:r>
                    </a:p>
                    <a:p>
                      <a:pPr marL="285750" indent="-285750">
                        <a:buFont typeface="Arial" panose="020B0604020202020204" pitchFamily="34" charset="0"/>
                        <a:buChar char="•"/>
                      </a:pPr>
                      <a:r>
                        <a:rPr lang="en-US" sz="1300" b="0" i="0" u="none" strike="noStrike" cap="none" dirty="0">
                          <a:solidFill>
                            <a:schemeClr val="dk1"/>
                          </a:solidFill>
                          <a:latin typeface="Calibri"/>
                          <a:ea typeface="Calibri"/>
                          <a:cs typeface="Calibri"/>
                          <a:sym typeface="Arial"/>
                        </a:rPr>
                        <a:t>Biodiversity</a:t>
                      </a:r>
                      <a:r>
                        <a:rPr lang="en-US" sz="1300" b="0" i="0" u="none" strike="noStrike" cap="none" baseline="0" dirty="0">
                          <a:solidFill>
                            <a:schemeClr val="dk1"/>
                          </a:solidFill>
                          <a:latin typeface="Calibri"/>
                          <a:ea typeface="Calibri"/>
                          <a:cs typeface="Calibri"/>
                          <a:sym typeface="Arial"/>
                        </a:rPr>
                        <a:t> species </a:t>
                      </a:r>
                    </a:p>
                    <a:p>
                      <a:pPr marL="285750" indent="-285750">
                        <a:buFont typeface="Arial" panose="020B0604020202020204" pitchFamily="34" charset="0"/>
                        <a:buChar char="•"/>
                      </a:pPr>
                      <a:r>
                        <a:rPr lang="en-US" sz="1300" b="0" i="0" u="none" strike="noStrike" cap="none" baseline="0" dirty="0">
                          <a:solidFill>
                            <a:schemeClr val="dk1"/>
                          </a:solidFill>
                          <a:latin typeface="Calibri"/>
                          <a:ea typeface="Calibri"/>
                          <a:cs typeface="Calibri"/>
                          <a:sym typeface="Arial"/>
                        </a:rPr>
                        <a:t>Impact on seagrass</a:t>
                      </a:r>
                      <a:endParaRPr kumimoji="0" lang="en-US" sz="1300" b="0" i="0" u="none" strike="noStrike" kern="0" cap="none" spc="0" normalizeH="0" baseline="0" noProof="0" dirty="0">
                        <a:ln>
                          <a:noFill/>
                        </a:ln>
                        <a:solidFill>
                          <a:srgbClr val="000000"/>
                        </a:solidFill>
                        <a:effectLst/>
                        <a:uLnTx/>
                        <a:uFillTx/>
                        <a:latin typeface="Arial"/>
                        <a:ea typeface="Calibri"/>
                        <a:cs typeface="Calibri"/>
                        <a:sym typeface="Arial"/>
                      </a:endParaRPr>
                    </a:p>
                  </a:txBody>
                  <a:tcPr/>
                </a:tc>
                <a:extLst>
                  <a:ext uri="{0D108BD9-81ED-4DB2-BD59-A6C34878D82A}">
                    <a16:rowId xmlns:a16="http://schemas.microsoft.com/office/drawing/2014/main" val="3240538948"/>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No. stations</a:t>
                      </a:r>
                    </a:p>
                  </a:txBody>
                  <a:tcPr/>
                </a:tc>
                <a:tc>
                  <a:txBody>
                    <a:bodyPr/>
                    <a:lstStyle/>
                    <a:p>
                      <a:r>
                        <a:rPr lang="en-US" sz="1300" dirty="0">
                          <a:latin typeface="+mj-lt"/>
                        </a:rPr>
                        <a:t>1 site</a:t>
                      </a:r>
                    </a:p>
                  </a:txBody>
                  <a:tcPr/>
                </a:tc>
                <a:tc>
                  <a:txBody>
                    <a:bodyPr/>
                    <a:lstStyle/>
                    <a:p>
                      <a:r>
                        <a:rPr lang="en-US" sz="1300" dirty="0">
                          <a:latin typeface="+mj-lt"/>
                        </a:rPr>
                        <a:t>1</a:t>
                      </a:r>
                      <a:r>
                        <a:rPr lang="en-US" sz="1300" baseline="0" dirty="0">
                          <a:latin typeface="+mj-lt"/>
                        </a:rPr>
                        <a:t> </a:t>
                      </a:r>
                      <a:r>
                        <a:rPr lang="en-US" sz="1300" dirty="0">
                          <a:latin typeface="+mj-lt"/>
                        </a:rPr>
                        <a:t>site</a:t>
                      </a:r>
                    </a:p>
                  </a:txBody>
                  <a:tcPr/>
                </a:tc>
                <a:tc>
                  <a:txBody>
                    <a:bodyPr/>
                    <a:lstStyle/>
                    <a:p>
                      <a:r>
                        <a:rPr lang="en-US" sz="1300" dirty="0">
                          <a:latin typeface="+mj-lt"/>
                        </a:rPr>
                        <a:t>1 site</a:t>
                      </a:r>
                    </a:p>
                  </a:txBody>
                  <a:tcPr/>
                </a:tc>
                <a:extLst>
                  <a:ext uri="{0D108BD9-81ED-4DB2-BD59-A6C34878D82A}">
                    <a16:rowId xmlns:a16="http://schemas.microsoft.com/office/drawing/2014/main" val="4288624330"/>
                  </a:ext>
                </a:extLst>
              </a:tr>
              <a:tr h="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Date of 1</a:t>
                      </a:r>
                      <a:r>
                        <a:rPr kumimoji="0" lang="en-US" sz="1400" b="0" i="0" u="none" strike="noStrike" kern="100" cap="none" spc="0" normalizeH="0" baseline="3000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st</a:t>
                      </a: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 / 2</a:t>
                      </a:r>
                      <a:r>
                        <a:rPr kumimoji="0" lang="en-US" sz="1400" b="0" i="0" u="none" strike="noStrike" kern="100" cap="none" spc="0" normalizeH="0" baseline="3000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nd</a:t>
                      </a: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 monitoring practices</a:t>
                      </a:r>
                    </a:p>
                  </a:txBody>
                  <a:tcPr/>
                </a:tc>
                <a:tc>
                  <a:txBody>
                    <a:bodyPr/>
                    <a:lstStyle/>
                    <a:p>
                      <a:pPr marL="285750" indent="-285750">
                        <a:buFont typeface="Arial" panose="020B0604020202020204" pitchFamily="34" charset="0"/>
                        <a:buChar char="•"/>
                      </a:pPr>
                      <a:r>
                        <a:rPr lang="en-US" sz="1300" dirty="0">
                          <a:latin typeface="+mj-lt"/>
                        </a:rPr>
                        <a:t>27 February 2025</a:t>
                      </a:r>
                    </a:p>
                    <a:p>
                      <a:pPr marL="285750" indent="-285750">
                        <a:buFont typeface="Arial" panose="020B0604020202020204" pitchFamily="34" charset="0"/>
                        <a:buChar char="•"/>
                      </a:pPr>
                      <a:r>
                        <a:rPr lang="en-US" sz="1300" dirty="0">
                          <a:latin typeface="+mj-lt"/>
                        </a:rPr>
                        <a:t>28</a:t>
                      </a:r>
                      <a:r>
                        <a:rPr lang="en-US" sz="1300" baseline="0" dirty="0">
                          <a:latin typeface="+mj-lt"/>
                        </a:rPr>
                        <a:t> March 2025</a:t>
                      </a:r>
                      <a:endParaRPr lang="en-US" sz="1300" dirty="0">
                        <a:latin typeface="+mj-lt"/>
                      </a:endParaRPr>
                    </a:p>
                    <a:p>
                      <a:pPr marL="285750" indent="-285750">
                        <a:buFont typeface="Arial" panose="020B0604020202020204" pitchFamily="34" charset="0"/>
                        <a:buChar char="•"/>
                      </a:pPr>
                      <a:endParaRPr lang="en-US" sz="1300" dirty="0">
                        <a:latin typeface="+mj-lt"/>
                      </a:endParaRPr>
                    </a:p>
                  </a:txBody>
                  <a:tcPr/>
                </a:tc>
                <a:tc>
                  <a:txBody>
                    <a:bodyPr/>
                    <a:lstStyle/>
                    <a:p>
                      <a:pPr marL="285750" indent="-285750">
                        <a:buFont typeface="Arial" panose="020B0604020202020204" pitchFamily="34" charset="0"/>
                        <a:buChar char="•"/>
                      </a:pPr>
                      <a:r>
                        <a:rPr lang="en-US" sz="1300" dirty="0">
                          <a:latin typeface="+mj-lt"/>
                        </a:rPr>
                        <a:t>26 February 2025</a:t>
                      </a:r>
                    </a:p>
                    <a:p>
                      <a:pPr marL="285750" indent="-285750">
                        <a:buFont typeface="Arial" panose="020B0604020202020204" pitchFamily="34" charset="0"/>
                        <a:buChar char="•"/>
                      </a:pPr>
                      <a:r>
                        <a:rPr lang="en-US" sz="1300" dirty="0">
                          <a:latin typeface="+mj-lt"/>
                        </a:rPr>
                        <a:t>26 March 2025</a:t>
                      </a:r>
                    </a:p>
                  </a:txBody>
                  <a:tcPr/>
                </a:tc>
                <a:tc>
                  <a:txBody>
                    <a:bodyPr/>
                    <a:lstStyle/>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300" b="0" i="0" u="none" strike="noStrike" cap="none" dirty="0">
                          <a:solidFill>
                            <a:schemeClr val="dk1"/>
                          </a:solidFill>
                          <a:latin typeface="Calibri"/>
                          <a:ea typeface="Calibri"/>
                          <a:cs typeface="Calibri"/>
                          <a:sym typeface="Arial"/>
                        </a:rPr>
                        <a:t>24 February 2025</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300" b="0" i="0" u="none" strike="noStrike" cap="none" dirty="0">
                          <a:solidFill>
                            <a:schemeClr val="dk1"/>
                          </a:solidFill>
                          <a:latin typeface="Calibri"/>
                          <a:ea typeface="Calibri"/>
                          <a:cs typeface="Calibri"/>
                          <a:sym typeface="Arial"/>
                        </a:rPr>
                        <a:t>07 March 2025</a:t>
                      </a:r>
                    </a:p>
                  </a:txBody>
                  <a:tcPr/>
                </a:tc>
                <a:extLst>
                  <a:ext uri="{0D108BD9-81ED-4DB2-BD59-A6C34878D82A}">
                    <a16:rowId xmlns:a16="http://schemas.microsoft.com/office/drawing/2014/main" val="2554503228"/>
                  </a:ext>
                </a:extLst>
              </a:tr>
              <a:tr h="370840">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mj-lt"/>
                          <a:ea typeface="Calibri" panose="020F0502020204030204" pitchFamily="34" charset="0"/>
                          <a:cs typeface="Times New Roman" panose="02020603050405020304" pitchFamily="18" charset="0"/>
                          <a:sym typeface="Arial"/>
                        </a:rPr>
                        <a:t>Trend of change of CRs and SGs (improved, declined, no change)</a:t>
                      </a:r>
                    </a:p>
                  </a:txBody>
                  <a:tcPr/>
                </a:tc>
                <a:tc>
                  <a:txBody>
                    <a:bodyPr/>
                    <a:lstStyle/>
                    <a:p>
                      <a:r>
                        <a:rPr lang="en-US" sz="1300" b="0" i="0" u="none" strike="noStrike" cap="none" baseline="0" dirty="0">
                          <a:solidFill>
                            <a:schemeClr val="dk1"/>
                          </a:solidFill>
                          <a:latin typeface="+mj-lt"/>
                          <a:ea typeface="Calibri"/>
                          <a:cs typeface="Calibri"/>
                          <a:sym typeface="Arial"/>
                        </a:rPr>
                        <a:t>Expand seagrass meadow</a:t>
                      </a:r>
                      <a:endParaRPr lang="en-US" sz="1300" b="0" i="0" u="none" strike="noStrike" cap="none" dirty="0">
                        <a:solidFill>
                          <a:schemeClr val="dk1"/>
                        </a:solidFill>
                        <a:latin typeface="+mj-lt"/>
                        <a:ea typeface="Calibri"/>
                        <a:cs typeface="Calibri"/>
                        <a:sym typeface="Arial"/>
                      </a:endParaRPr>
                    </a:p>
                  </a:txBody>
                  <a:tcPr/>
                </a:tc>
                <a:tc>
                  <a:txBody>
                    <a:bodyPr/>
                    <a:lstStyle/>
                    <a:p>
                      <a:r>
                        <a:rPr lang="en-US" sz="1300" b="0" i="0" u="none" strike="noStrike" cap="none" baseline="0" dirty="0">
                          <a:solidFill>
                            <a:schemeClr val="dk1"/>
                          </a:solidFill>
                          <a:latin typeface="Calibri"/>
                          <a:ea typeface="Calibri"/>
                          <a:cs typeface="Calibri"/>
                          <a:sym typeface="Arial"/>
                        </a:rPr>
                        <a:t>Expand seagrass meadow</a:t>
                      </a:r>
                      <a:endParaRPr lang="en-US" sz="1300" b="0" i="0" u="none" strike="noStrike" cap="none" dirty="0">
                        <a:solidFill>
                          <a:schemeClr val="dk1"/>
                        </a:solidFill>
                        <a:latin typeface="Calibri"/>
                        <a:ea typeface="Calibri"/>
                        <a:cs typeface="Calibri"/>
                        <a:sym typeface="Arial"/>
                      </a:endParaRPr>
                    </a:p>
                  </a:txBody>
                  <a:tcPr/>
                </a:tc>
                <a:tc>
                  <a:txBody>
                    <a:bodyPr/>
                    <a:lstStyle/>
                    <a:p>
                      <a:r>
                        <a:rPr lang="en-US" sz="1300" b="0" i="0" u="none" strike="noStrike" cap="none" baseline="0" dirty="0">
                          <a:solidFill>
                            <a:schemeClr val="dk1"/>
                          </a:solidFill>
                          <a:latin typeface="Calibri"/>
                          <a:ea typeface="Calibri"/>
                          <a:cs typeface="Calibri"/>
                          <a:sym typeface="Arial"/>
                        </a:rPr>
                        <a:t>Expand seagrass meadow</a:t>
                      </a:r>
                      <a:endParaRPr lang="en-US" sz="1300" b="0" i="0" u="none" strike="noStrike" cap="none" dirty="0">
                        <a:solidFill>
                          <a:schemeClr val="dk1"/>
                        </a:solidFill>
                        <a:latin typeface="Calibri"/>
                        <a:ea typeface="Calibri"/>
                        <a:cs typeface="Calibri"/>
                        <a:sym typeface="Arial"/>
                      </a:endParaRPr>
                    </a:p>
                  </a:txBody>
                  <a:tcPr/>
                </a:tc>
                <a:extLst>
                  <a:ext uri="{0D108BD9-81ED-4DB2-BD59-A6C34878D82A}">
                    <a16:rowId xmlns:a16="http://schemas.microsoft.com/office/drawing/2014/main" val="2601773658"/>
                  </a:ext>
                </a:extLst>
              </a:tr>
            </a:tbl>
          </a:graphicData>
        </a:graphic>
      </p:graphicFrame>
    </p:spTree>
    <p:extLst>
      <p:ext uri="{BB962C8B-B14F-4D97-AF65-F5344CB8AC3E}">
        <p14:creationId xmlns:p14="http://schemas.microsoft.com/office/powerpoint/2010/main" val="816055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FF47834B-21F2-DD6B-C1F2-8ED38A3CFE44}"/>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DC067AA5-1815-47AD-398A-766769A17294}"/>
              </a:ext>
            </a:extLst>
          </p:cNvPr>
          <p:cNvSpPr txBox="1">
            <a:spLocks/>
          </p:cNvSpPr>
          <p:nvPr/>
        </p:nvSpPr>
        <p:spPr>
          <a:xfrm>
            <a:off x="1963076" y="0"/>
            <a:ext cx="9910604" cy="46224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t>Availability of data and information at the sites on CRs &amp; SGs: </a:t>
            </a:r>
            <a:r>
              <a:rPr lang="en-US" sz="2000" b="1" dirty="0">
                <a:solidFill>
                  <a:srgbClr val="FF0000"/>
                </a:solidFill>
              </a:rPr>
              <a:t>For CRs</a:t>
            </a:r>
            <a:endParaRPr lang="en-US" sz="2000" dirty="0">
              <a:solidFill>
                <a:srgbClr val="FF0000"/>
              </a:solidFill>
              <a:latin typeface="Arial"/>
              <a:ea typeface="Arial"/>
              <a:cs typeface="Arial"/>
              <a:sym typeface="Arial"/>
            </a:endParaRPr>
          </a:p>
          <a:p>
            <a:pPr marL="95250" indent="0">
              <a:spcBef>
                <a:spcPts val="0"/>
              </a:spcBef>
              <a:buSzPts val="2100"/>
              <a:buNone/>
            </a:pPr>
            <a:endParaRPr lang="en-GB" sz="2000" dirty="0">
              <a:latin typeface="+mn-lt"/>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4" name="Table 3">
            <a:extLst>
              <a:ext uri="{FF2B5EF4-FFF2-40B4-BE49-F238E27FC236}">
                <a16:creationId xmlns:a16="http://schemas.microsoft.com/office/drawing/2014/main" id="{2914805B-965A-BECA-3D08-13964DBCD478}"/>
              </a:ext>
            </a:extLst>
          </p:cNvPr>
          <p:cNvGraphicFramePr>
            <a:graphicFrameLocks noGrp="1"/>
          </p:cNvGraphicFramePr>
          <p:nvPr>
            <p:extLst>
              <p:ext uri="{D42A27DB-BD31-4B8C-83A1-F6EECF244321}">
                <p14:modId xmlns:p14="http://schemas.microsoft.com/office/powerpoint/2010/main" val="2463024031"/>
              </p:ext>
            </p:extLst>
          </p:nvPr>
        </p:nvGraphicFramePr>
        <p:xfrm>
          <a:off x="2049136" y="320515"/>
          <a:ext cx="10142864" cy="6636643"/>
        </p:xfrm>
        <a:graphic>
          <a:graphicData uri="http://schemas.openxmlformats.org/drawingml/2006/table">
            <a:tbl>
              <a:tblPr firstRow="1" firstCol="1" bandRow="1">
                <a:tableStyleId>{177FB7C0-870E-4CA2-AEDD-45C9577357D1}</a:tableStyleId>
              </a:tblPr>
              <a:tblGrid>
                <a:gridCol w="2167862">
                  <a:extLst>
                    <a:ext uri="{9D8B030D-6E8A-4147-A177-3AD203B41FA5}">
                      <a16:colId xmlns:a16="http://schemas.microsoft.com/office/drawing/2014/main" val="3011131301"/>
                    </a:ext>
                  </a:extLst>
                </a:gridCol>
                <a:gridCol w="2183802">
                  <a:extLst>
                    <a:ext uri="{9D8B030D-6E8A-4147-A177-3AD203B41FA5}">
                      <a16:colId xmlns:a16="http://schemas.microsoft.com/office/drawing/2014/main" val="3280646974"/>
                    </a:ext>
                  </a:extLst>
                </a:gridCol>
                <a:gridCol w="1990165">
                  <a:extLst>
                    <a:ext uri="{9D8B030D-6E8A-4147-A177-3AD203B41FA5}">
                      <a16:colId xmlns:a16="http://schemas.microsoft.com/office/drawing/2014/main" val="2831599233"/>
                    </a:ext>
                  </a:extLst>
                </a:gridCol>
                <a:gridCol w="2086982">
                  <a:extLst>
                    <a:ext uri="{9D8B030D-6E8A-4147-A177-3AD203B41FA5}">
                      <a16:colId xmlns:a16="http://schemas.microsoft.com/office/drawing/2014/main" val="2039515097"/>
                    </a:ext>
                  </a:extLst>
                </a:gridCol>
                <a:gridCol w="1714053">
                  <a:extLst>
                    <a:ext uri="{9D8B030D-6E8A-4147-A177-3AD203B41FA5}">
                      <a16:colId xmlns:a16="http://schemas.microsoft.com/office/drawing/2014/main" val="368755601"/>
                    </a:ext>
                  </a:extLst>
                </a:gridCol>
              </a:tblGrid>
              <a:tr h="561271">
                <a:tc rowSpan="2">
                  <a:txBody>
                    <a:bodyPr/>
                    <a:lstStyle/>
                    <a:p>
                      <a:pPr>
                        <a:lnSpc>
                          <a:spcPct val="107000"/>
                        </a:lnSpc>
                        <a:spcAft>
                          <a:spcPts val="800"/>
                        </a:spcAft>
                        <a:buNone/>
                      </a:pPr>
                      <a:r>
                        <a:rPr lang="en-US" sz="1400" kern="100" dirty="0">
                          <a:effectLst/>
                          <a:latin typeface="+mj-lt"/>
                        </a:rPr>
                        <a:t>CR &amp; SG Data and Information Categories / total parameters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gridSpan="3">
                  <a:txBody>
                    <a:bodyPr/>
                    <a:lstStyle/>
                    <a:p>
                      <a:pPr>
                        <a:lnSpc>
                          <a:spcPct val="107000"/>
                        </a:lnSpc>
                        <a:spcAft>
                          <a:spcPts val="800"/>
                        </a:spcAft>
                        <a:buNone/>
                      </a:pPr>
                      <a:r>
                        <a:rPr lang="en-US" sz="1400" kern="100" dirty="0">
                          <a:effectLst/>
                          <a:latin typeface="+mj-lt"/>
                        </a:rPr>
                        <a:t>No. parameters available under each category</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rowSpan="2">
                  <a:txBody>
                    <a:bodyPr/>
                    <a:lstStyle/>
                    <a:p>
                      <a:pPr>
                        <a:lnSpc>
                          <a:spcPct val="107000"/>
                        </a:lnSpc>
                        <a:spcAft>
                          <a:spcPts val="800"/>
                        </a:spcAft>
                        <a:buNone/>
                      </a:pPr>
                      <a:r>
                        <a:rPr lang="en-US" sz="1400" kern="100" dirty="0">
                          <a:effectLst/>
                          <a:latin typeface="+mj-lt"/>
                        </a:rPr>
                        <a:t>Main reasons of data/information unavailability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7045722"/>
                  </a:ext>
                </a:extLst>
              </a:tr>
              <a:tr h="314652">
                <a:tc vMerge="1">
                  <a:txBody>
                    <a:bodyPr/>
                    <a:lstStyle/>
                    <a:p>
                      <a:endParaRPr lang="en-US"/>
                    </a:p>
                  </a:txBody>
                  <a:tcPr/>
                </a:tc>
                <a:tc>
                  <a:txBody>
                    <a:bodyPr/>
                    <a:lstStyle/>
                    <a:p>
                      <a:pPr algn="ctr">
                        <a:lnSpc>
                          <a:spcPct val="107000"/>
                        </a:lnSpc>
                        <a:spcAft>
                          <a:spcPts val="800"/>
                        </a:spcAft>
                        <a:buNone/>
                      </a:pPr>
                      <a:r>
                        <a:rPr lang="en-US" sz="1600" kern="100" dirty="0">
                          <a:effectLst/>
                          <a:latin typeface="+mj-lt"/>
                        </a:rPr>
                        <a:t>Site 1 – KRA</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2- KSA</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3-KP&amp;KTA</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vMerge="1">
                  <a:txBody>
                    <a:bodyPr/>
                    <a:lstStyle/>
                    <a:p>
                      <a:endParaRPr lang="en-US"/>
                    </a:p>
                  </a:txBody>
                  <a:tcPr/>
                </a:tc>
                <a:extLst>
                  <a:ext uri="{0D108BD9-81ED-4DB2-BD59-A6C34878D82A}">
                    <a16:rowId xmlns:a16="http://schemas.microsoft.com/office/drawing/2014/main" val="565024396"/>
                  </a:ext>
                </a:extLst>
              </a:tr>
              <a:tr h="663016">
                <a:tc>
                  <a:txBody>
                    <a:bodyPr/>
                    <a:lstStyle/>
                    <a:p>
                      <a:pPr>
                        <a:lnSpc>
                          <a:spcPct val="107000"/>
                        </a:lnSpc>
                        <a:spcAft>
                          <a:spcPts val="800"/>
                        </a:spcAft>
                        <a:buNone/>
                      </a:pPr>
                      <a:r>
                        <a:rPr lang="en-US" sz="1400" kern="100" dirty="0">
                          <a:effectLst/>
                          <a:latin typeface="+mj-lt"/>
                        </a:rPr>
                        <a:t>Geographic information / 5</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indent="0">
                        <a:lnSpc>
                          <a:spcPct val="100000"/>
                        </a:lnSpc>
                        <a:spcAft>
                          <a:spcPts val="0"/>
                        </a:spcAft>
                        <a:buFont typeface="+mj-lt"/>
                        <a:buNone/>
                      </a:pPr>
                      <a:r>
                        <a:rPr lang="en-US" sz="1400" kern="100" dirty="0">
                          <a:effectLst/>
                          <a:latin typeface="+mj-lt"/>
                        </a:rPr>
                        <a:t>1.Background information</a:t>
                      </a:r>
                    </a:p>
                    <a:p>
                      <a:pPr marL="0" indent="0">
                        <a:lnSpc>
                          <a:spcPct val="100000"/>
                        </a:lnSpc>
                        <a:spcAft>
                          <a:spcPts val="0"/>
                        </a:spcAft>
                        <a:buFont typeface="+mj-lt"/>
                        <a:buNone/>
                      </a:pPr>
                      <a:r>
                        <a:rPr lang="en-US" sz="1400" kern="100" dirty="0">
                          <a:effectLst/>
                          <a:latin typeface="+mj-lt"/>
                        </a:rPr>
                        <a:t>2. co-ordinate</a:t>
                      </a:r>
                    </a:p>
                    <a:p>
                      <a:pPr marL="0" indent="0">
                        <a:lnSpc>
                          <a:spcPct val="100000"/>
                        </a:lnSpc>
                        <a:spcAft>
                          <a:spcPts val="0"/>
                        </a:spcAft>
                        <a:buFont typeface="+mj-lt"/>
                        <a:buNone/>
                      </a:pPr>
                      <a:r>
                        <a:rPr lang="en-US" sz="1400" kern="100" dirty="0">
                          <a:effectLst/>
                          <a:latin typeface="+mj-lt"/>
                        </a:rPr>
                        <a:t>3. </a:t>
                      </a:r>
                      <a:r>
                        <a:rPr lang="en-US" sz="1400" b="0" i="0" u="none" strike="noStrike" cap="none" dirty="0">
                          <a:solidFill>
                            <a:schemeClr val="dk1"/>
                          </a:solidFill>
                          <a:effectLst/>
                          <a:latin typeface="Calibri"/>
                          <a:ea typeface="Calibri"/>
                          <a:cs typeface="Calibri"/>
                          <a:sym typeface="Arial"/>
                        </a:rPr>
                        <a:t>Habitat mapping</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cap="none" dirty="0">
                          <a:solidFill>
                            <a:schemeClr val="dk1"/>
                          </a:solidFill>
                          <a:effectLst/>
                          <a:latin typeface="Calibri"/>
                          <a:ea typeface="Calibri"/>
                          <a:cs typeface="Calibri"/>
                          <a:sym typeface="Arial"/>
                        </a:rPr>
                        <a:t>Reef type </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5. Coral Reef Area</a:t>
                      </a:r>
                      <a:endParaRPr lang="en-US" sz="1400" kern="100" dirty="0">
                        <a:effectLst/>
                        <a:latin typeface="+mj-lt"/>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1.Background information</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2. co-ordinate</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3.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Habitat mapping</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Reef type </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5. Coral Reef Area</a:t>
                      </a:r>
                      <a:endPar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1.Background information</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2. co-ordinate</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3.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Habitat mapping</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Reef type </a:t>
                      </a:r>
                    </a:p>
                    <a:p>
                      <a:pPr marL="0" marR="0" lvl="0" indent="0" algn="l" defTabSz="914400" rtl="0" eaLnBrk="1" fontAlgn="auto" latinLnBrk="0" hangingPunct="1">
                        <a:lnSpc>
                          <a:spcPct val="100000"/>
                        </a:lnSpc>
                        <a:spcBef>
                          <a:spcPts val="0"/>
                        </a:spcBef>
                        <a:spcAft>
                          <a:spcPts val="0"/>
                        </a:spcAft>
                        <a:buClr>
                          <a:srgbClr val="000000"/>
                        </a:buClr>
                        <a:buSzTx/>
                        <a:buFont typeface="+mj-lt"/>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5. Coral Reef Area</a:t>
                      </a:r>
                      <a:endPar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9239168"/>
                  </a:ext>
                </a:extLst>
              </a:tr>
              <a:tr h="270083">
                <a:tc>
                  <a:txBody>
                    <a:bodyPr/>
                    <a:lstStyle/>
                    <a:p>
                      <a:pPr>
                        <a:lnSpc>
                          <a:spcPct val="107000"/>
                        </a:lnSpc>
                        <a:spcAft>
                          <a:spcPts val="800"/>
                        </a:spcAft>
                        <a:buNone/>
                      </a:pPr>
                      <a:r>
                        <a:rPr lang="en-US" sz="1400" kern="100" dirty="0">
                          <a:effectLst/>
                          <a:latin typeface="+mj-lt"/>
                        </a:rPr>
                        <a:t>Biological information / 16</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kern="100" dirty="0">
                          <a:effectLst/>
                          <a:latin typeface="+mj-lt"/>
                        </a:rPr>
                        <a:t>1. </a:t>
                      </a:r>
                      <a:r>
                        <a:rPr lang="en-US" sz="1400" b="0" i="0" u="none" strike="noStrike" kern="100" cap="none" dirty="0">
                          <a:solidFill>
                            <a:schemeClr val="dk1"/>
                          </a:solidFill>
                          <a:effectLst/>
                          <a:latin typeface="Calibri"/>
                          <a:ea typeface="Calibri"/>
                          <a:cs typeface="Calibri"/>
                          <a:sym typeface="Arial"/>
                        </a:rPr>
                        <a:t>Benthic substratum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Invertebrate</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3. Reef Fish species and Abundant</a:t>
                      </a:r>
                      <a:endParaRPr lang="en-US" sz="1400" b="0" i="0" u="none" strike="noStrike" cap="none" dirty="0">
                        <a:solidFill>
                          <a:schemeClr val="dk1"/>
                        </a:solidFill>
                        <a:effectLst/>
                        <a:latin typeface="Calibri"/>
                        <a:ea typeface="Calibri"/>
                        <a:cs typeface="Calibri"/>
                        <a:sym typeface="Arial"/>
                      </a:endParaRPr>
                    </a:p>
                    <a:p>
                      <a:pPr>
                        <a:lnSpc>
                          <a:spcPct val="100000"/>
                        </a:lnSpc>
                        <a:spcAft>
                          <a:spcPts val="0"/>
                        </a:spcAft>
                        <a:buNone/>
                      </a:pP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Benthic substratum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Invertebrate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Reef Fish species and Abundant</a:t>
                      </a:r>
                      <a:endPar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Benthic substratum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Invertebrate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Reef Fish species and Abundant</a:t>
                      </a:r>
                      <a:endPar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9615966"/>
                  </a:ext>
                </a:extLst>
              </a:tr>
              <a:tr h="270083">
                <a:tc>
                  <a:txBody>
                    <a:bodyPr/>
                    <a:lstStyle/>
                    <a:p>
                      <a:pPr>
                        <a:lnSpc>
                          <a:spcPct val="107000"/>
                        </a:lnSpc>
                        <a:spcAft>
                          <a:spcPts val="800"/>
                        </a:spcAft>
                        <a:buNone/>
                      </a:pPr>
                      <a:r>
                        <a:rPr lang="en-US" sz="1400" kern="100">
                          <a:effectLst/>
                          <a:latin typeface="+mj-lt"/>
                        </a:rPr>
                        <a:t>Social – use information / 9</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kern="100" dirty="0">
                          <a:effectLst/>
                          <a:latin typeface="+mj-lt"/>
                        </a:rPr>
                        <a:t>1. </a:t>
                      </a:r>
                      <a:r>
                        <a:rPr lang="en-US" sz="1400" b="0" i="0" u="none" strike="noStrike" cap="none" dirty="0">
                          <a:solidFill>
                            <a:schemeClr val="dk1"/>
                          </a:solidFill>
                          <a:effectLst/>
                          <a:latin typeface="Calibri"/>
                          <a:ea typeface="Calibri"/>
                          <a:cs typeface="Calibri"/>
                          <a:sym typeface="Arial"/>
                        </a:rPr>
                        <a:t>Ownership</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a:t>
                      </a:r>
                      <a:r>
                        <a:rPr lang="en-US" sz="1400" b="0" i="0" u="none" strike="noStrike" cap="none" dirty="0">
                          <a:solidFill>
                            <a:schemeClr val="dk1"/>
                          </a:solidFill>
                          <a:effectLst/>
                          <a:latin typeface="Calibri"/>
                          <a:ea typeface="Calibri"/>
                          <a:cs typeface="Calibri"/>
                          <a:sym typeface="Arial"/>
                        </a:rPr>
                        <a:t>Management regime</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3. </a:t>
                      </a:r>
                      <a:r>
                        <a:rPr lang="en-US" sz="1400" b="0" i="0" u="none" strike="noStrike" cap="none" dirty="0">
                          <a:solidFill>
                            <a:schemeClr val="dk1"/>
                          </a:solidFill>
                          <a:effectLst/>
                          <a:latin typeface="Calibri"/>
                          <a:ea typeface="Calibri"/>
                          <a:cs typeface="Calibri"/>
                          <a:sym typeface="Arial"/>
                        </a:rPr>
                        <a:t>Current use (fishing, tourism)</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cap="none" dirty="0">
                          <a:solidFill>
                            <a:schemeClr val="dk1"/>
                          </a:solidFill>
                          <a:effectLst/>
                          <a:latin typeface="Calibri"/>
                          <a:ea typeface="Calibri"/>
                          <a:cs typeface="Calibri"/>
                          <a:sym typeface="Arial"/>
                        </a:rPr>
                        <a:t>Traditional use</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Ownership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Management regime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Calibri"/>
                          <a:ea typeface="Calibri"/>
                          <a:cs typeface="Calibri"/>
                          <a:sym typeface="Arial"/>
                        </a:rPr>
                        <a:t>3.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Current use (fishing, tourism)</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Traditional use</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Ownership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Management regime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Current use (fishing, tourism)</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Traditional use</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0451887"/>
                  </a:ext>
                </a:extLst>
              </a:tr>
              <a:tr h="270083">
                <a:tc>
                  <a:txBody>
                    <a:bodyPr/>
                    <a:lstStyle/>
                    <a:p>
                      <a:pPr>
                        <a:lnSpc>
                          <a:spcPct val="107000"/>
                        </a:lnSpc>
                        <a:spcAft>
                          <a:spcPts val="800"/>
                        </a:spcAft>
                        <a:buNone/>
                      </a:pPr>
                      <a:r>
                        <a:rPr lang="en-US" sz="1400" kern="100">
                          <a:effectLst/>
                          <a:latin typeface="+mj-lt"/>
                        </a:rPr>
                        <a:t>Stress-pressure information / 7</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0"/>
                        </a:spcAft>
                        <a:buNone/>
                      </a:pPr>
                      <a:r>
                        <a:rPr lang="en-US" sz="1400" kern="100" dirty="0">
                          <a:effectLst/>
                          <a:latin typeface="+mj-lt"/>
                        </a:rPr>
                        <a:t>1. </a:t>
                      </a:r>
                      <a:r>
                        <a:rPr lang="en-US" sz="1400" b="0" i="0" u="none" strike="noStrike" cap="none" dirty="0">
                          <a:solidFill>
                            <a:schemeClr val="dk1"/>
                          </a:solidFill>
                          <a:effectLst/>
                          <a:latin typeface="Calibri"/>
                          <a:ea typeface="Calibri"/>
                          <a:cs typeface="Calibri"/>
                          <a:sym typeface="Arial"/>
                        </a:rPr>
                        <a:t>Sedimentation</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a:t>
                      </a:r>
                      <a:r>
                        <a:rPr lang="en-US" sz="1400" b="0" i="0" u="none" strike="noStrike" cap="none" dirty="0">
                          <a:solidFill>
                            <a:schemeClr val="dk1"/>
                          </a:solidFill>
                          <a:effectLst/>
                          <a:latin typeface="Calibri"/>
                          <a:ea typeface="Calibri"/>
                          <a:cs typeface="Calibri"/>
                          <a:sym typeface="Arial"/>
                        </a:rPr>
                        <a:t>Landfills</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3. Overfishing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cap="none" dirty="0">
                          <a:solidFill>
                            <a:schemeClr val="dk1"/>
                          </a:solidFill>
                          <a:effectLst/>
                          <a:latin typeface="Calibri"/>
                          <a:ea typeface="Calibri"/>
                          <a:cs typeface="Calibri"/>
                          <a:sym typeface="Arial"/>
                        </a:rPr>
                        <a:t>Destructive fishing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5. </a:t>
                      </a:r>
                      <a:r>
                        <a:rPr lang="en-US" sz="1400" b="0" i="0" u="none" strike="noStrike" cap="none" dirty="0">
                          <a:solidFill>
                            <a:schemeClr val="dk1"/>
                          </a:solidFill>
                          <a:effectLst/>
                          <a:latin typeface="Calibri"/>
                          <a:ea typeface="Calibri"/>
                          <a:cs typeface="Calibri"/>
                          <a:sym typeface="Arial"/>
                        </a:rPr>
                        <a:t>Eutrophication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6. </a:t>
                      </a:r>
                      <a:r>
                        <a:rPr lang="en-US" sz="1400" b="0" i="0" u="none" strike="noStrike" cap="none" dirty="0">
                          <a:solidFill>
                            <a:schemeClr val="dk1"/>
                          </a:solidFill>
                          <a:effectLst/>
                          <a:latin typeface="Calibri"/>
                          <a:ea typeface="Calibri"/>
                          <a:cs typeface="Calibri"/>
                          <a:sym typeface="Arial"/>
                        </a:rPr>
                        <a:t>Bleaching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Sedimentation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Landfills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Overfishing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Destructive 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5.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Eutrophication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6.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Bleaching </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Sedimentation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Landfills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Overfishing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Destructive 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5.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Eutrophication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6.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Bleaching </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3337255"/>
                  </a:ext>
                </a:extLst>
              </a:tr>
              <a:tr h="270083">
                <a:tc>
                  <a:txBody>
                    <a:bodyPr/>
                    <a:lstStyle/>
                    <a:p>
                      <a:pPr>
                        <a:lnSpc>
                          <a:spcPct val="107000"/>
                        </a:lnSpc>
                        <a:spcAft>
                          <a:spcPts val="800"/>
                        </a:spcAft>
                        <a:buNone/>
                      </a:pPr>
                      <a:r>
                        <a:rPr lang="en-US" sz="1400" kern="100" dirty="0">
                          <a:effectLst/>
                          <a:latin typeface="+mj-lt"/>
                        </a:rPr>
                        <a:t>Economic valuation / 7</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kern="100" dirty="0">
                          <a:effectLst/>
                          <a:latin typeface="+mj-lt"/>
                        </a:rPr>
                        <a:t>Coral Reef Value is in range between US$ 117- US$ 500 millions/year (</a:t>
                      </a:r>
                      <a:r>
                        <a:rPr lang="en-US" sz="1400" b="0" i="0" u="none" strike="noStrike" cap="none" baseline="0" dirty="0">
                          <a:solidFill>
                            <a:schemeClr val="dk1"/>
                          </a:solidFill>
                          <a:latin typeface="Calibri"/>
                          <a:ea typeface="Calibri"/>
                          <a:cs typeface="Calibri"/>
                          <a:sym typeface="Arial"/>
                        </a:rPr>
                        <a:t>PEMSEA, 2019, Coral Cay Conservation, 2011</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kern="100" dirty="0">
                          <a:effectLst/>
                          <a:latin typeface="+mj-lt"/>
                        </a:rPr>
                        <a:t> </a:t>
                      </a:r>
                      <a:r>
                        <a:rPr lang="en-US" sz="1400" b="0" i="0" u="none" strike="noStrike" kern="100" cap="none" dirty="0">
                          <a:solidFill>
                            <a:schemeClr val="dk1"/>
                          </a:solidFill>
                          <a:effectLst/>
                          <a:latin typeface="Calibri"/>
                          <a:ea typeface="Calibri"/>
                          <a:cs typeface="Calibri"/>
                          <a:sym typeface="Arial"/>
                        </a:rPr>
                        <a:t>Not available of data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kern="100" dirty="0">
                          <a:effectLst/>
                          <a:latin typeface="+mj-lt"/>
                        </a:rPr>
                        <a:t> </a:t>
                      </a:r>
                      <a:r>
                        <a:rPr lang="en-US" sz="1400" b="0" i="0" u="none" strike="noStrike" kern="100" cap="none" dirty="0">
                          <a:solidFill>
                            <a:schemeClr val="dk1"/>
                          </a:solidFill>
                          <a:effectLst/>
                          <a:latin typeface="Calibri"/>
                          <a:ea typeface="Calibri"/>
                          <a:cs typeface="Calibri"/>
                          <a:sym typeface="Arial"/>
                        </a:rPr>
                        <a:t>Not available of data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b="0" i="0" u="none" strike="noStrike" cap="none" dirty="0">
                          <a:solidFill>
                            <a:schemeClr val="dk1"/>
                          </a:solidFill>
                          <a:effectLst/>
                          <a:latin typeface="Calibri"/>
                          <a:ea typeface="Calibri"/>
                          <a:cs typeface="Calibri"/>
                          <a:sym typeface="Arial"/>
                        </a:rPr>
                        <a:t>Limited data and information on the economic values of coral reefs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290495"/>
                  </a:ext>
                </a:extLst>
              </a:tr>
            </a:tbl>
          </a:graphicData>
        </a:graphic>
      </p:graphicFrame>
    </p:spTree>
    <p:extLst>
      <p:ext uri="{BB962C8B-B14F-4D97-AF65-F5344CB8AC3E}">
        <p14:creationId xmlns:p14="http://schemas.microsoft.com/office/powerpoint/2010/main" val="2827342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FF47834B-21F2-DD6B-C1F2-8ED38A3CFE44}"/>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DC067AA5-1815-47AD-398A-766769A17294}"/>
              </a:ext>
            </a:extLst>
          </p:cNvPr>
          <p:cNvSpPr txBox="1">
            <a:spLocks/>
          </p:cNvSpPr>
          <p:nvPr/>
        </p:nvSpPr>
        <p:spPr>
          <a:xfrm>
            <a:off x="1963076" y="0"/>
            <a:ext cx="9910604" cy="46224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t>Availability of data and information at the sites on CRs &amp; SGs: </a:t>
            </a:r>
            <a:r>
              <a:rPr lang="en-US" sz="2000" b="1" dirty="0">
                <a:solidFill>
                  <a:srgbClr val="FF0000"/>
                </a:solidFill>
              </a:rPr>
              <a:t>For SGs</a:t>
            </a:r>
            <a:endParaRPr lang="en-US" sz="2000" dirty="0">
              <a:solidFill>
                <a:srgbClr val="FF0000"/>
              </a:solidFill>
              <a:latin typeface="Arial"/>
              <a:ea typeface="Arial"/>
              <a:cs typeface="Arial"/>
              <a:sym typeface="Arial"/>
            </a:endParaRPr>
          </a:p>
          <a:p>
            <a:pPr marL="95250" indent="0">
              <a:spcBef>
                <a:spcPts val="0"/>
              </a:spcBef>
              <a:buSzPts val="2100"/>
              <a:buNone/>
            </a:pPr>
            <a:endParaRPr lang="en-GB" sz="2000" dirty="0">
              <a:latin typeface="+mn-lt"/>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4" name="Table 3">
            <a:extLst>
              <a:ext uri="{FF2B5EF4-FFF2-40B4-BE49-F238E27FC236}">
                <a16:creationId xmlns:a16="http://schemas.microsoft.com/office/drawing/2014/main" id="{2914805B-965A-BECA-3D08-13964DBCD478}"/>
              </a:ext>
            </a:extLst>
          </p:cNvPr>
          <p:cNvGraphicFramePr>
            <a:graphicFrameLocks noGrp="1"/>
          </p:cNvGraphicFramePr>
          <p:nvPr>
            <p:extLst>
              <p:ext uri="{D42A27DB-BD31-4B8C-83A1-F6EECF244321}">
                <p14:modId xmlns:p14="http://schemas.microsoft.com/office/powerpoint/2010/main" val="1877062713"/>
              </p:ext>
            </p:extLst>
          </p:nvPr>
        </p:nvGraphicFramePr>
        <p:xfrm>
          <a:off x="2049137" y="462248"/>
          <a:ext cx="10142864" cy="6899597"/>
        </p:xfrm>
        <a:graphic>
          <a:graphicData uri="http://schemas.openxmlformats.org/drawingml/2006/table">
            <a:tbl>
              <a:tblPr firstRow="1" firstCol="1" bandRow="1">
                <a:tableStyleId>{177FB7C0-870E-4CA2-AEDD-45C9577357D1}</a:tableStyleId>
              </a:tblPr>
              <a:tblGrid>
                <a:gridCol w="2167862">
                  <a:extLst>
                    <a:ext uri="{9D8B030D-6E8A-4147-A177-3AD203B41FA5}">
                      <a16:colId xmlns:a16="http://schemas.microsoft.com/office/drawing/2014/main" val="3011131301"/>
                    </a:ext>
                  </a:extLst>
                </a:gridCol>
                <a:gridCol w="2183802">
                  <a:extLst>
                    <a:ext uri="{9D8B030D-6E8A-4147-A177-3AD203B41FA5}">
                      <a16:colId xmlns:a16="http://schemas.microsoft.com/office/drawing/2014/main" val="3280646974"/>
                    </a:ext>
                  </a:extLst>
                </a:gridCol>
                <a:gridCol w="1990165">
                  <a:extLst>
                    <a:ext uri="{9D8B030D-6E8A-4147-A177-3AD203B41FA5}">
                      <a16:colId xmlns:a16="http://schemas.microsoft.com/office/drawing/2014/main" val="2831599233"/>
                    </a:ext>
                  </a:extLst>
                </a:gridCol>
                <a:gridCol w="2086982">
                  <a:extLst>
                    <a:ext uri="{9D8B030D-6E8A-4147-A177-3AD203B41FA5}">
                      <a16:colId xmlns:a16="http://schemas.microsoft.com/office/drawing/2014/main" val="2039515097"/>
                    </a:ext>
                  </a:extLst>
                </a:gridCol>
                <a:gridCol w="1714053">
                  <a:extLst>
                    <a:ext uri="{9D8B030D-6E8A-4147-A177-3AD203B41FA5}">
                      <a16:colId xmlns:a16="http://schemas.microsoft.com/office/drawing/2014/main" val="368755601"/>
                    </a:ext>
                  </a:extLst>
                </a:gridCol>
              </a:tblGrid>
              <a:tr h="561271">
                <a:tc rowSpan="2">
                  <a:txBody>
                    <a:bodyPr/>
                    <a:lstStyle/>
                    <a:p>
                      <a:pPr>
                        <a:lnSpc>
                          <a:spcPct val="107000"/>
                        </a:lnSpc>
                        <a:spcAft>
                          <a:spcPts val="800"/>
                        </a:spcAft>
                        <a:buNone/>
                      </a:pPr>
                      <a:r>
                        <a:rPr lang="en-US" sz="1400" kern="100" dirty="0">
                          <a:effectLst/>
                          <a:latin typeface="+mj-lt"/>
                        </a:rPr>
                        <a:t>CR &amp; SG Data and Information Categories / total parameters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gridSpan="3">
                  <a:txBody>
                    <a:bodyPr/>
                    <a:lstStyle/>
                    <a:p>
                      <a:pPr>
                        <a:lnSpc>
                          <a:spcPct val="107000"/>
                        </a:lnSpc>
                        <a:spcAft>
                          <a:spcPts val="800"/>
                        </a:spcAft>
                        <a:buNone/>
                      </a:pPr>
                      <a:r>
                        <a:rPr lang="en-US" sz="1400" kern="100" dirty="0">
                          <a:effectLst/>
                          <a:latin typeface="+mj-lt"/>
                        </a:rPr>
                        <a:t>No. parameters available under each category</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rowSpan="2">
                  <a:txBody>
                    <a:bodyPr/>
                    <a:lstStyle/>
                    <a:p>
                      <a:pPr>
                        <a:lnSpc>
                          <a:spcPct val="107000"/>
                        </a:lnSpc>
                        <a:spcAft>
                          <a:spcPts val="800"/>
                        </a:spcAft>
                        <a:buNone/>
                      </a:pPr>
                      <a:r>
                        <a:rPr lang="en-US" sz="1400" kern="100" dirty="0">
                          <a:effectLst/>
                          <a:latin typeface="+mj-lt"/>
                        </a:rPr>
                        <a:t>Main reasons of data/information unavailability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7045722"/>
                  </a:ext>
                </a:extLst>
              </a:tr>
              <a:tr h="314652">
                <a:tc vMerge="1">
                  <a:txBody>
                    <a:bodyPr/>
                    <a:lstStyle/>
                    <a:p>
                      <a:endParaRPr lang="en-US"/>
                    </a:p>
                  </a:txBody>
                  <a:tcPr/>
                </a:tc>
                <a:tc>
                  <a:txBody>
                    <a:bodyPr/>
                    <a:lstStyle/>
                    <a:p>
                      <a:pPr algn="ctr">
                        <a:lnSpc>
                          <a:spcPct val="107000"/>
                        </a:lnSpc>
                        <a:spcAft>
                          <a:spcPts val="800"/>
                        </a:spcAft>
                        <a:buNone/>
                      </a:pPr>
                      <a:r>
                        <a:rPr lang="en-US" sz="1600" kern="100" dirty="0">
                          <a:effectLst/>
                          <a:latin typeface="+mj-lt"/>
                        </a:rPr>
                        <a:t>Site 1 – </a:t>
                      </a:r>
                      <a:r>
                        <a:rPr lang="en-US" sz="1600" kern="100" dirty="0" err="1">
                          <a:effectLst/>
                          <a:latin typeface="+mj-lt"/>
                        </a:rPr>
                        <a:t>Kep</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2- </a:t>
                      </a:r>
                      <a:r>
                        <a:rPr lang="en-US" sz="1600" kern="100" dirty="0" err="1">
                          <a:effectLst/>
                          <a:latin typeface="+mj-lt"/>
                        </a:rPr>
                        <a:t>Kampot</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3-Koh</a:t>
                      </a:r>
                      <a:r>
                        <a:rPr lang="en-US" sz="1600" kern="100" baseline="0" dirty="0">
                          <a:effectLst/>
                          <a:latin typeface="+mj-lt"/>
                        </a:rPr>
                        <a:t> Kong</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vMerge="1">
                  <a:txBody>
                    <a:bodyPr/>
                    <a:lstStyle/>
                    <a:p>
                      <a:endParaRPr lang="en-US"/>
                    </a:p>
                  </a:txBody>
                  <a:tcPr/>
                </a:tc>
                <a:extLst>
                  <a:ext uri="{0D108BD9-81ED-4DB2-BD59-A6C34878D82A}">
                    <a16:rowId xmlns:a16="http://schemas.microsoft.com/office/drawing/2014/main" val="565024396"/>
                  </a:ext>
                </a:extLst>
              </a:tr>
              <a:tr h="663016">
                <a:tc>
                  <a:txBody>
                    <a:bodyPr/>
                    <a:lstStyle/>
                    <a:p>
                      <a:pPr>
                        <a:lnSpc>
                          <a:spcPct val="107000"/>
                        </a:lnSpc>
                        <a:spcAft>
                          <a:spcPts val="800"/>
                        </a:spcAft>
                        <a:buNone/>
                      </a:pPr>
                      <a:r>
                        <a:rPr lang="en-US" sz="1400" kern="100" dirty="0">
                          <a:effectLst/>
                          <a:latin typeface="+mj-lt"/>
                        </a:rPr>
                        <a:t>Geographic information / 5</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indent="0">
                        <a:lnSpc>
                          <a:spcPct val="100000"/>
                        </a:lnSpc>
                        <a:spcAft>
                          <a:spcPts val="0"/>
                        </a:spcAft>
                        <a:buFont typeface="+mj-lt"/>
                        <a:buNone/>
                      </a:pPr>
                      <a:r>
                        <a:rPr lang="en-US" sz="1400" kern="100" dirty="0">
                          <a:effectLst/>
                          <a:latin typeface="+mj-lt"/>
                        </a:rPr>
                        <a:t>1.Background information</a:t>
                      </a:r>
                    </a:p>
                    <a:p>
                      <a:pPr marL="0" indent="0">
                        <a:lnSpc>
                          <a:spcPct val="100000"/>
                        </a:lnSpc>
                        <a:spcAft>
                          <a:spcPts val="0"/>
                        </a:spcAft>
                        <a:buFont typeface="+mj-lt"/>
                        <a:buNone/>
                      </a:pPr>
                      <a:r>
                        <a:rPr lang="en-US" sz="1400" kern="100" dirty="0">
                          <a:effectLst/>
                          <a:latin typeface="+mj-lt"/>
                        </a:rPr>
                        <a:t>2. co-ordinate</a:t>
                      </a:r>
                    </a:p>
                    <a:p>
                      <a:pPr marL="0" indent="0">
                        <a:lnSpc>
                          <a:spcPct val="100000"/>
                        </a:lnSpc>
                        <a:spcAft>
                          <a:spcPts val="0"/>
                        </a:spcAft>
                        <a:buFont typeface="+mj-lt"/>
                        <a:buNone/>
                      </a:pPr>
                      <a:r>
                        <a:rPr lang="en-US" sz="1400" kern="100" dirty="0">
                          <a:effectLst/>
                          <a:latin typeface="+mj-lt"/>
                        </a:rPr>
                        <a:t>3. </a:t>
                      </a:r>
                      <a:r>
                        <a:rPr lang="en-US" sz="1400" b="0" i="0" u="none" strike="noStrike" cap="none" dirty="0">
                          <a:solidFill>
                            <a:schemeClr val="dk1"/>
                          </a:solidFill>
                          <a:effectLst/>
                          <a:latin typeface="Calibri"/>
                          <a:ea typeface="Calibri"/>
                          <a:cs typeface="Calibri"/>
                          <a:sym typeface="Arial"/>
                        </a:rPr>
                        <a:t>Habitat mapping</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kern="0" cap="none" dirty="0">
                          <a:solidFill>
                            <a:schemeClr val="dk1"/>
                          </a:solidFill>
                          <a:effectLst/>
                          <a:latin typeface="Calibri"/>
                          <a:ea typeface="Calibri"/>
                          <a:cs typeface="Calibri"/>
                          <a:sym typeface="Arial"/>
                        </a:rPr>
                        <a:t>Seagrass</a:t>
                      </a:r>
                      <a:r>
                        <a:rPr lang="en-US" sz="1400" b="0" i="0" u="none" strike="noStrike" kern="0" cap="none" baseline="0" dirty="0">
                          <a:solidFill>
                            <a:schemeClr val="dk1"/>
                          </a:solidFill>
                          <a:effectLst/>
                          <a:latin typeface="Calibri"/>
                          <a:ea typeface="Calibri"/>
                          <a:cs typeface="Calibri"/>
                          <a:sym typeface="Arial"/>
                        </a:rPr>
                        <a:t> species </a:t>
                      </a:r>
                      <a:r>
                        <a:rPr lang="en-US" sz="1400" b="0" i="0" u="none" strike="noStrike" cap="none" dirty="0">
                          <a:solidFill>
                            <a:schemeClr val="dk1"/>
                          </a:solidFill>
                          <a:effectLst/>
                          <a:latin typeface="Calibri"/>
                          <a:ea typeface="Calibri"/>
                          <a:cs typeface="Calibri"/>
                          <a:sym typeface="Arial"/>
                        </a:rPr>
                        <a:t> </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5. Seagrass</a:t>
                      </a:r>
                      <a:r>
                        <a:rPr lang="en-US" sz="1400" b="0" i="0" u="none" strike="noStrike" kern="100" cap="none" baseline="0" dirty="0">
                          <a:solidFill>
                            <a:schemeClr val="dk1"/>
                          </a:solidFill>
                          <a:effectLst/>
                          <a:latin typeface="Calibri"/>
                          <a:ea typeface="Calibri"/>
                          <a:cs typeface="Calibri"/>
                          <a:sym typeface="Arial"/>
                        </a:rPr>
                        <a:t> meadow</a:t>
                      </a:r>
                      <a:endParaRPr lang="en-US" sz="1400" kern="100" dirty="0">
                        <a:effectLst/>
                        <a:latin typeface="+mj-lt"/>
                      </a:endParaRPr>
                    </a:p>
                  </a:txBody>
                  <a:tcPr marL="68580" marR="68580" marT="0" marB="0"/>
                </a:tc>
                <a:tc>
                  <a:txBody>
                    <a:bodyPr/>
                    <a:lstStyle/>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1.Background information</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2. co-ordinate</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3. </a:t>
                      </a:r>
                      <a:r>
                        <a:rPr lang="en-US" sz="1400" b="0" i="0" u="none" strike="noStrike" cap="none" dirty="0">
                          <a:solidFill>
                            <a:schemeClr val="dk1"/>
                          </a:solidFill>
                          <a:effectLst/>
                          <a:latin typeface="Calibri"/>
                          <a:ea typeface="Calibri"/>
                          <a:cs typeface="Calibri"/>
                          <a:sym typeface="Arial"/>
                        </a:rPr>
                        <a:t>Habitat mapping</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kern="0" cap="none" dirty="0">
                          <a:solidFill>
                            <a:schemeClr val="dk1"/>
                          </a:solidFill>
                          <a:effectLst/>
                          <a:latin typeface="Calibri"/>
                          <a:ea typeface="Calibri"/>
                          <a:cs typeface="Calibri"/>
                          <a:sym typeface="Arial"/>
                        </a:rPr>
                        <a:t>Seagrass</a:t>
                      </a:r>
                      <a:r>
                        <a:rPr lang="en-US" sz="1400" b="0" i="0" u="none" strike="noStrike" kern="0" cap="none" baseline="0" dirty="0">
                          <a:solidFill>
                            <a:schemeClr val="dk1"/>
                          </a:solidFill>
                          <a:effectLst/>
                          <a:latin typeface="Calibri"/>
                          <a:ea typeface="Calibri"/>
                          <a:cs typeface="Calibri"/>
                          <a:sym typeface="Arial"/>
                        </a:rPr>
                        <a:t> species </a:t>
                      </a:r>
                      <a:r>
                        <a:rPr lang="en-US" sz="1400" b="0" i="0" u="none" strike="noStrike" cap="none" dirty="0">
                          <a:solidFill>
                            <a:schemeClr val="dk1"/>
                          </a:solidFill>
                          <a:effectLst/>
                          <a:latin typeface="Calibri"/>
                          <a:ea typeface="Calibri"/>
                          <a:cs typeface="Calibri"/>
                          <a:sym typeface="Arial"/>
                        </a:rPr>
                        <a:t> </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5. Seagrass</a:t>
                      </a:r>
                      <a:r>
                        <a:rPr lang="en-US" sz="1400" b="0" i="0" u="none" strike="noStrike" kern="100" cap="none" baseline="0" dirty="0">
                          <a:solidFill>
                            <a:schemeClr val="dk1"/>
                          </a:solidFill>
                          <a:effectLst/>
                          <a:latin typeface="Calibri"/>
                          <a:ea typeface="Calibri"/>
                          <a:cs typeface="Calibri"/>
                          <a:sym typeface="Arial"/>
                        </a:rPr>
                        <a:t> meadow</a:t>
                      </a:r>
                      <a:endParaRPr lang="en-US" sz="1400" b="0" i="0" u="none" strike="noStrike" kern="100" cap="none" dirty="0">
                        <a:solidFill>
                          <a:schemeClr val="dk1"/>
                        </a:solidFill>
                        <a:effectLst/>
                        <a:latin typeface="Calibri"/>
                        <a:ea typeface="Calibri"/>
                        <a:cs typeface="Calibri"/>
                        <a:sym typeface="Arial"/>
                      </a:endParaRPr>
                    </a:p>
                  </a:txBody>
                  <a:tcPr marL="68580" marR="68580" marT="0" marB="0"/>
                </a:tc>
                <a:tc>
                  <a:txBody>
                    <a:bodyPr/>
                    <a:lstStyle/>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1.Background information</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2. co-ordinate</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3. </a:t>
                      </a:r>
                      <a:r>
                        <a:rPr lang="en-US" sz="1400" b="0" i="0" u="none" strike="noStrike" cap="none" dirty="0">
                          <a:solidFill>
                            <a:schemeClr val="dk1"/>
                          </a:solidFill>
                          <a:effectLst/>
                          <a:latin typeface="Calibri"/>
                          <a:ea typeface="Calibri"/>
                          <a:cs typeface="Calibri"/>
                          <a:sym typeface="Arial"/>
                        </a:rPr>
                        <a:t>Habitat mapping</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kern="0" cap="none" dirty="0">
                          <a:solidFill>
                            <a:schemeClr val="dk1"/>
                          </a:solidFill>
                          <a:effectLst/>
                          <a:latin typeface="Calibri"/>
                          <a:ea typeface="Calibri"/>
                          <a:cs typeface="Calibri"/>
                          <a:sym typeface="Arial"/>
                        </a:rPr>
                        <a:t>Seagrass</a:t>
                      </a:r>
                      <a:r>
                        <a:rPr lang="en-US" sz="1400" b="0" i="0" u="none" strike="noStrike" kern="0" cap="none" baseline="0" dirty="0">
                          <a:solidFill>
                            <a:schemeClr val="dk1"/>
                          </a:solidFill>
                          <a:effectLst/>
                          <a:latin typeface="Calibri"/>
                          <a:ea typeface="Calibri"/>
                          <a:cs typeface="Calibri"/>
                          <a:sym typeface="Arial"/>
                        </a:rPr>
                        <a:t> species </a:t>
                      </a:r>
                      <a:r>
                        <a:rPr lang="en-US" sz="1400" b="0" i="0" u="none" strike="noStrike" cap="none" dirty="0">
                          <a:solidFill>
                            <a:schemeClr val="dk1"/>
                          </a:solidFill>
                          <a:effectLst/>
                          <a:latin typeface="Calibri"/>
                          <a:ea typeface="Calibri"/>
                          <a:cs typeface="Calibri"/>
                          <a:sym typeface="Arial"/>
                        </a:rPr>
                        <a:t> </a:t>
                      </a:r>
                    </a:p>
                    <a:p>
                      <a:pPr marL="0" indent="0">
                        <a:lnSpc>
                          <a:spcPct val="100000"/>
                        </a:lnSpc>
                        <a:spcAft>
                          <a:spcPts val="0"/>
                        </a:spcAft>
                        <a:buFont typeface="+mj-lt"/>
                        <a:buNone/>
                      </a:pPr>
                      <a:r>
                        <a:rPr lang="en-US" sz="1400" b="0" i="0" u="none" strike="noStrike" kern="100" cap="none" dirty="0">
                          <a:solidFill>
                            <a:schemeClr val="dk1"/>
                          </a:solidFill>
                          <a:effectLst/>
                          <a:latin typeface="Calibri"/>
                          <a:ea typeface="Calibri"/>
                          <a:cs typeface="Calibri"/>
                          <a:sym typeface="Arial"/>
                        </a:rPr>
                        <a:t>5. Seagrass</a:t>
                      </a:r>
                      <a:r>
                        <a:rPr lang="en-US" sz="1400" b="0" i="0" u="none" strike="noStrike" kern="100" cap="none" baseline="0" dirty="0">
                          <a:solidFill>
                            <a:schemeClr val="dk1"/>
                          </a:solidFill>
                          <a:effectLst/>
                          <a:latin typeface="Calibri"/>
                          <a:ea typeface="Calibri"/>
                          <a:cs typeface="Calibri"/>
                          <a:sym typeface="Arial"/>
                        </a:rPr>
                        <a:t> meadow</a:t>
                      </a:r>
                      <a:endParaRPr lang="en-US" sz="1400" b="0" i="0" u="none" strike="noStrike" kern="100" cap="none" dirty="0">
                        <a:solidFill>
                          <a:schemeClr val="dk1"/>
                        </a:solidFill>
                        <a:effectLst/>
                        <a:latin typeface="Calibri"/>
                        <a:ea typeface="Calibri"/>
                        <a:cs typeface="Calibri"/>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9239168"/>
                  </a:ext>
                </a:extLst>
              </a:tr>
              <a:tr h="270083">
                <a:tc>
                  <a:txBody>
                    <a:bodyPr/>
                    <a:lstStyle/>
                    <a:p>
                      <a:pPr>
                        <a:lnSpc>
                          <a:spcPct val="107000"/>
                        </a:lnSpc>
                        <a:spcAft>
                          <a:spcPts val="800"/>
                        </a:spcAft>
                        <a:buNone/>
                      </a:pPr>
                      <a:r>
                        <a:rPr lang="en-US" sz="1400" kern="100" dirty="0">
                          <a:effectLst/>
                          <a:latin typeface="+mj-lt"/>
                        </a:rPr>
                        <a:t>Biological information / 16</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kern="100" dirty="0">
                          <a:effectLst/>
                          <a:latin typeface="+mj-lt"/>
                        </a:rPr>
                        <a:t>1. </a:t>
                      </a:r>
                      <a:r>
                        <a:rPr lang="en-US" sz="1400" b="0" i="0" u="none" strike="noStrike" kern="100" cap="none" dirty="0">
                          <a:solidFill>
                            <a:schemeClr val="dk1"/>
                          </a:solidFill>
                          <a:effectLst/>
                          <a:latin typeface="Calibri"/>
                          <a:ea typeface="Calibri"/>
                          <a:cs typeface="Calibri"/>
                          <a:sym typeface="Arial"/>
                        </a:rPr>
                        <a:t>Benthic substratum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Invertebrate</a:t>
                      </a:r>
                    </a:p>
                    <a:p>
                      <a:pPr marL="342900" indent="-342900">
                        <a:lnSpc>
                          <a:spcPct val="100000"/>
                        </a:lnSpc>
                        <a:spcAft>
                          <a:spcPts val="0"/>
                        </a:spcAft>
                        <a:buAutoNum type="arabicPeriod" startAt="3"/>
                      </a:pPr>
                      <a:r>
                        <a:rPr lang="en-US" sz="1400" b="0" i="0" u="none" strike="noStrike" kern="100" cap="none" dirty="0">
                          <a:solidFill>
                            <a:schemeClr val="dk1"/>
                          </a:solidFill>
                          <a:effectLst/>
                          <a:latin typeface="Calibri"/>
                          <a:ea typeface="Calibri"/>
                          <a:cs typeface="Calibri"/>
                          <a:sym typeface="Arial"/>
                        </a:rPr>
                        <a:t>Fish species</a:t>
                      </a:r>
                    </a:p>
                    <a:p>
                      <a:pPr marL="342900" indent="-342900">
                        <a:lnSpc>
                          <a:spcPct val="100000"/>
                        </a:lnSpc>
                        <a:spcAft>
                          <a:spcPts val="0"/>
                        </a:spcAft>
                        <a:buAutoNum type="arabicPeriod" startAt="3"/>
                      </a:pPr>
                      <a:r>
                        <a:rPr lang="en-US" sz="1400" b="0" i="0" u="none" strike="noStrike" kern="100" cap="none" dirty="0">
                          <a:solidFill>
                            <a:schemeClr val="dk1"/>
                          </a:solidFill>
                          <a:effectLst/>
                          <a:latin typeface="Calibri"/>
                          <a:ea typeface="Calibri"/>
                          <a:cs typeface="Calibri"/>
                          <a:sym typeface="Arial"/>
                        </a:rPr>
                        <a:t>Endanger species (dolphin,</a:t>
                      </a:r>
                      <a:r>
                        <a:rPr lang="en-US" sz="1400" b="0" i="0" u="none" strike="noStrike" kern="100" cap="none" baseline="0" dirty="0">
                          <a:solidFill>
                            <a:schemeClr val="dk1"/>
                          </a:solidFill>
                          <a:effectLst/>
                          <a:latin typeface="Calibri"/>
                          <a:ea typeface="Calibri"/>
                          <a:cs typeface="Calibri"/>
                          <a:sym typeface="Arial"/>
                        </a:rPr>
                        <a:t> dugong, sea turtle, etc.)</a:t>
                      </a:r>
                      <a:endParaRPr lang="en-US" sz="1400" b="0" i="0" u="none" strike="noStrike" cap="none" dirty="0">
                        <a:solidFill>
                          <a:schemeClr val="dk1"/>
                        </a:solidFill>
                        <a:effectLst/>
                        <a:latin typeface="Calibri"/>
                        <a:ea typeface="Calibri"/>
                        <a:cs typeface="Calibri"/>
                        <a:sym typeface="Arial"/>
                      </a:endParaRPr>
                    </a:p>
                    <a:p>
                      <a:pPr>
                        <a:lnSpc>
                          <a:spcPct val="100000"/>
                        </a:lnSpc>
                        <a:spcAft>
                          <a:spcPts val="0"/>
                        </a:spcAft>
                        <a:buNone/>
                      </a:pP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1. Benthic substratum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Invertebrate</a:t>
                      </a:r>
                    </a:p>
                    <a:p>
                      <a:pPr marL="342900" indent="-342900">
                        <a:lnSpc>
                          <a:spcPct val="100000"/>
                        </a:lnSpc>
                        <a:spcAft>
                          <a:spcPts val="0"/>
                        </a:spcAft>
                        <a:buAutoNum type="arabicPeriod" startAt="3"/>
                      </a:pPr>
                      <a:r>
                        <a:rPr lang="en-US" sz="1400" b="0" i="0" u="none" strike="noStrike" kern="100" cap="none" dirty="0">
                          <a:solidFill>
                            <a:schemeClr val="dk1"/>
                          </a:solidFill>
                          <a:effectLst/>
                          <a:latin typeface="Calibri"/>
                          <a:ea typeface="Calibri"/>
                          <a:cs typeface="Calibri"/>
                          <a:sym typeface="Arial"/>
                        </a:rPr>
                        <a:t>Fish species</a:t>
                      </a:r>
                    </a:p>
                    <a:p>
                      <a:pPr marL="342900" indent="-342900">
                        <a:lnSpc>
                          <a:spcPct val="100000"/>
                        </a:lnSpc>
                        <a:spcAft>
                          <a:spcPts val="0"/>
                        </a:spcAft>
                        <a:buAutoNum type="arabicPeriod" startAt="3"/>
                      </a:pPr>
                      <a:r>
                        <a:rPr lang="en-US" sz="1400" b="0" i="0" u="none" strike="noStrike" kern="100" cap="none" dirty="0">
                          <a:solidFill>
                            <a:schemeClr val="dk1"/>
                          </a:solidFill>
                          <a:effectLst/>
                          <a:latin typeface="Calibri"/>
                          <a:ea typeface="Calibri"/>
                          <a:cs typeface="Calibri"/>
                          <a:sym typeface="Arial"/>
                        </a:rPr>
                        <a:t>Endanger species (dolphin,</a:t>
                      </a:r>
                      <a:r>
                        <a:rPr lang="en-US" sz="1400" b="0" i="0" u="none" strike="noStrike" kern="100" cap="none" baseline="0" dirty="0">
                          <a:solidFill>
                            <a:schemeClr val="dk1"/>
                          </a:solidFill>
                          <a:effectLst/>
                          <a:latin typeface="Calibri"/>
                          <a:ea typeface="Calibri"/>
                          <a:cs typeface="Calibri"/>
                          <a:sym typeface="Arial"/>
                        </a:rPr>
                        <a:t> dugong, sea turtle, etc.)</a:t>
                      </a:r>
                      <a:endParaRPr lang="en-US" sz="1400" b="0" i="0" u="none" strike="noStrike" cap="none" dirty="0">
                        <a:solidFill>
                          <a:schemeClr val="dk1"/>
                        </a:solidFill>
                        <a:effectLst/>
                        <a:latin typeface="Calibri"/>
                        <a:ea typeface="Calibri"/>
                        <a:cs typeface="Calibri"/>
                        <a:sym typeface="Arial"/>
                      </a:endParaRPr>
                    </a:p>
                    <a:p>
                      <a:pPr>
                        <a:lnSpc>
                          <a:spcPct val="100000"/>
                        </a:lnSpc>
                        <a:spcAft>
                          <a:spcPts val="0"/>
                        </a:spcAft>
                        <a:buNone/>
                      </a:pPr>
                      <a:endParaRPr lang="en-US" sz="1400" b="0" i="0" u="none" strike="noStrike" kern="100" cap="none" dirty="0">
                        <a:solidFill>
                          <a:schemeClr val="dk1"/>
                        </a:solidFill>
                        <a:effectLst/>
                        <a:latin typeface="Calibri"/>
                        <a:ea typeface="Calibri"/>
                        <a:cs typeface="Calibri"/>
                        <a:sym typeface="Arial"/>
                      </a:endParaRPr>
                    </a:p>
                  </a:txBody>
                  <a:tcPr marL="68580" marR="68580" marT="0" marB="0"/>
                </a:tc>
                <a:tc>
                  <a:txBody>
                    <a:bodyPr/>
                    <a:lstStyle/>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1. Benthic substratum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Invertebrate</a:t>
                      </a:r>
                    </a:p>
                    <a:p>
                      <a:pPr marL="342900" indent="-342900">
                        <a:lnSpc>
                          <a:spcPct val="100000"/>
                        </a:lnSpc>
                        <a:spcAft>
                          <a:spcPts val="0"/>
                        </a:spcAft>
                        <a:buAutoNum type="arabicPeriod" startAt="3"/>
                      </a:pPr>
                      <a:r>
                        <a:rPr lang="en-US" sz="1400" b="0" i="0" u="none" strike="noStrike" kern="100" cap="none" dirty="0">
                          <a:solidFill>
                            <a:schemeClr val="dk1"/>
                          </a:solidFill>
                          <a:effectLst/>
                          <a:latin typeface="Calibri"/>
                          <a:ea typeface="Calibri"/>
                          <a:cs typeface="Calibri"/>
                          <a:sym typeface="Arial"/>
                        </a:rPr>
                        <a:t>Fish species</a:t>
                      </a:r>
                    </a:p>
                    <a:p>
                      <a:pPr marL="342900" indent="-342900">
                        <a:lnSpc>
                          <a:spcPct val="100000"/>
                        </a:lnSpc>
                        <a:spcAft>
                          <a:spcPts val="0"/>
                        </a:spcAft>
                        <a:buAutoNum type="arabicPeriod" startAt="3"/>
                      </a:pPr>
                      <a:r>
                        <a:rPr lang="en-US" sz="1400" b="0" i="0" u="none" strike="noStrike" kern="100" cap="none" dirty="0">
                          <a:solidFill>
                            <a:schemeClr val="dk1"/>
                          </a:solidFill>
                          <a:effectLst/>
                          <a:latin typeface="Calibri"/>
                          <a:ea typeface="Calibri"/>
                          <a:cs typeface="Calibri"/>
                          <a:sym typeface="Arial"/>
                        </a:rPr>
                        <a:t>Endanger species (dolphin,</a:t>
                      </a:r>
                      <a:r>
                        <a:rPr lang="en-US" sz="1400" b="0" i="0" u="none" strike="noStrike" kern="100" cap="none" baseline="0" dirty="0">
                          <a:solidFill>
                            <a:schemeClr val="dk1"/>
                          </a:solidFill>
                          <a:effectLst/>
                          <a:latin typeface="Calibri"/>
                          <a:ea typeface="Calibri"/>
                          <a:cs typeface="Calibri"/>
                          <a:sym typeface="Arial"/>
                        </a:rPr>
                        <a:t> dugong, sea turtle, etc.)</a:t>
                      </a:r>
                      <a:endParaRPr lang="en-US" sz="1400" b="0" i="0" u="none" strike="noStrike" cap="none" dirty="0">
                        <a:solidFill>
                          <a:schemeClr val="dk1"/>
                        </a:solidFill>
                        <a:effectLst/>
                        <a:latin typeface="Calibri"/>
                        <a:ea typeface="Calibri"/>
                        <a:cs typeface="Calibri"/>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9615966"/>
                  </a:ext>
                </a:extLst>
              </a:tr>
              <a:tr h="270083">
                <a:tc>
                  <a:txBody>
                    <a:bodyPr/>
                    <a:lstStyle/>
                    <a:p>
                      <a:pPr>
                        <a:lnSpc>
                          <a:spcPct val="107000"/>
                        </a:lnSpc>
                        <a:spcAft>
                          <a:spcPts val="800"/>
                        </a:spcAft>
                        <a:buNone/>
                      </a:pPr>
                      <a:r>
                        <a:rPr lang="en-US" sz="1400" kern="100" dirty="0">
                          <a:effectLst/>
                          <a:latin typeface="+mj-lt"/>
                        </a:rPr>
                        <a:t>Social – use information / 9</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buNone/>
                      </a:pPr>
                      <a:r>
                        <a:rPr lang="en-US" sz="1400" kern="100" dirty="0">
                          <a:effectLst/>
                          <a:latin typeface="+mj-lt"/>
                        </a:rPr>
                        <a:t>1. </a:t>
                      </a:r>
                      <a:r>
                        <a:rPr lang="en-US" sz="1400" b="0" i="0" u="none" strike="noStrike" cap="none" dirty="0">
                          <a:solidFill>
                            <a:schemeClr val="dk1"/>
                          </a:solidFill>
                          <a:effectLst/>
                          <a:latin typeface="Calibri"/>
                          <a:ea typeface="Calibri"/>
                          <a:cs typeface="Calibri"/>
                          <a:sym typeface="Arial"/>
                        </a:rPr>
                        <a:t>Ownership</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a:t>
                      </a:r>
                      <a:r>
                        <a:rPr lang="en-US" sz="1400" b="0" i="0" u="none" strike="noStrike" cap="none" dirty="0">
                          <a:solidFill>
                            <a:schemeClr val="dk1"/>
                          </a:solidFill>
                          <a:effectLst/>
                          <a:latin typeface="Calibri"/>
                          <a:ea typeface="Calibri"/>
                          <a:cs typeface="Calibri"/>
                          <a:sym typeface="Arial"/>
                        </a:rPr>
                        <a:t>Management regime</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3. </a:t>
                      </a:r>
                      <a:r>
                        <a:rPr lang="en-US" sz="1400" b="0" i="0" u="none" strike="noStrike" cap="none" dirty="0">
                          <a:solidFill>
                            <a:schemeClr val="dk1"/>
                          </a:solidFill>
                          <a:effectLst/>
                          <a:latin typeface="Calibri"/>
                          <a:ea typeface="Calibri"/>
                          <a:cs typeface="Calibri"/>
                          <a:sym typeface="Arial"/>
                        </a:rPr>
                        <a:t>Current use (fishing, tourism)</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cap="none" dirty="0">
                          <a:solidFill>
                            <a:schemeClr val="dk1"/>
                          </a:solidFill>
                          <a:effectLst/>
                          <a:latin typeface="Calibri"/>
                          <a:ea typeface="Calibri"/>
                          <a:cs typeface="Calibri"/>
                          <a:sym typeface="Arial"/>
                        </a:rPr>
                        <a:t>Traditional use</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Ownership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Management regime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Calibri"/>
                          <a:ea typeface="Calibri"/>
                          <a:cs typeface="Calibri"/>
                          <a:sym typeface="Arial"/>
                        </a:rPr>
                        <a:t>3.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Current use (fishing, tourism)</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a:ln>
                            <a:noFill/>
                          </a:ln>
                          <a:solidFill>
                            <a:srgbClr val="000000"/>
                          </a:solidFill>
                          <a:effectLst/>
                          <a:uLnTx/>
                          <a:uFillTx/>
                          <a:latin typeface="Calibri"/>
                          <a:ea typeface="Calibri"/>
                          <a:cs typeface="Calibri"/>
                          <a:sym typeface="Arial"/>
                        </a:rPr>
                        <a:t>Traditional use</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Ownership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Management regime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Current use (fishing, tourism)</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Traditional use</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0451887"/>
                  </a:ext>
                </a:extLst>
              </a:tr>
              <a:tr h="270083">
                <a:tc>
                  <a:txBody>
                    <a:bodyPr/>
                    <a:lstStyle/>
                    <a:p>
                      <a:pPr>
                        <a:lnSpc>
                          <a:spcPct val="107000"/>
                        </a:lnSpc>
                        <a:spcAft>
                          <a:spcPts val="800"/>
                        </a:spcAft>
                        <a:buNone/>
                      </a:pPr>
                      <a:r>
                        <a:rPr lang="en-US" sz="1400" kern="100">
                          <a:effectLst/>
                          <a:latin typeface="+mj-lt"/>
                        </a:rPr>
                        <a:t>Stress-pressure information / 7</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0000"/>
                        </a:lnSpc>
                        <a:spcAft>
                          <a:spcPts val="0"/>
                        </a:spcAft>
                        <a:buNone/>
                      </a:pPr>
                      <a:r>
                        <a:rPr lang="en-US" sz="1400" kern="100" dirty="0">
                          <a:effectLst/>
                          <a:latin typeface="+mj-lt"/>
                        </a:rPr>
                        <a:t>1. </a:t>
                      </a:r>
                      <a:r>
                        <a:rPr lang="en-US" sz="1400" b="0" i="0" u="none" strike="noStrike" cap="none" dirty="0">
                          <a:solidFill>
                            <a:schemeClr val="dk1"/>
                          </a:solidFill>
                          <a:effectLst/>
                          <a:latin typeface="Calibri"/>
                          <a:ea typeface="Calibri"/>
                          <a:cs typeface="Calibri"/>
                          <a:sym typeface="Arial"/>
                        </a:rPr>
                        <a:t>Sedimentation</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2. </a:t>
                      </a:r>
                      <a:r>
                        <a:rPr lang="en-US" sz="1400" b="0" i="0" u="none" strike="noStrike" cap="none" dirty="0">
                          <a:solidFill>
                            <a:schemeClr val="dk1"/>
                          </a:solidFill>
                          <a:effectLst/>
                          <a:latin typeface="Calibri"/>
                          <a:ea typeface="Calibri"/>
                          <a:cs typeface="Calibri"/>
                          <a:sym typeface="Arial"/>
                        </a:rPr>
                        <a:t>Landfills</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3. Overfishing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4. </a:t>
                      </a:r>
                      <a:r>
                        <a:rPr lang="en-US" sz="1400" b="0" i="0" u="none" strike="noStrike" cap="none" dirty="0">
                          <a:solidFill>
                            <a:schemeClr val="dk1"/>
                          </a:solidFill>
                          <a:effectLst/>
                          <a:latin typeface="Calibri"/>
                          <a:ea typeface="Calibri"/>
                          <a:cs typeface="Calibri"/>
                          <a:sym typeface="Arial"/>
                        </a:rPr>
                        <a:t>Destructive fishing </a:t>
                      </a:r>
                    </a:p>
                    <a:p>
                      <a:pPr>
                        <a:lnSpc>
                          <a:spcPct val="100000"/>
                        </a:lnSpc>
                        <a:spcAft>
                          <a:spcPts val="0"/>
                        </a:spcAft>
                        <a:buNone/>
                      </a:pPr>
                      <a:r>
                        <a:rPr lang="en-US" sz="1400" b="0" i="0" u="none" strike="noStrike" kern="100" cap="none" dirty="0">
                          <a:solidFill>
                            <a:schemeClr val="dk1"/>
                          </a:solidFill>
                          <a:effectLst/>
                          <a:latin typeface="Calibri"/>
                          <a:ea typeface="Calibri"/>
                          <a:cs typeface="Calibri"/>
                          <a:sym typeface="Arial"/>
                        </a:rPr>
                        <a:t>5. </a:t>
                      </a:r>
                      <a:r>
                        <a:rPr lang="en-US" sz="1400" b="0" i="0" u="none" strike="noStrike" cap="none" dirty="0">
                          <a:solidFill>
                            <a:schemeClr val="dk1"/>
                          </a:solidFill>
                          <a:effectLst/>
                          <a:latin typeface="Calibri"/>
                          <a:ea typeface="Calibri"/>
                          <a:cs typeface="Calibri"/>
                          <a:sym typeface="Arial"/>
                        </a:rPr>
                        <a:t>Eutrophication </a:t>
                      </a:r>
                    </a:p>
                    <a:p>
                      <a:pPr>
                        <a:lnSpc>
                          <a:spcPct val="100000"/>
                        </a:lnSpc>
                        <a:spcAft>
                          <a:spcPts val="0"/>
                        </a:spcAft>
                        <a:buNone/>
                      </a:pP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Sedimentation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Landfills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Overfishing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Destructive 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5.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Eutrophication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1.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Sedimentation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2.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Landfills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3. Overfishing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4.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Destructive fishing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Calibri"/>
                          <a:ea typeface="Calibri"/>
                          <a:cs typeface="Calibri"/>
                          <a:sym typeface="Arial"/>
                        </a:rPr>
                        <a:t>5. </a:t>
                      </a:r>
                      <a:r>
                        <a:rPr kumimoji="0" lang="en-US" sz="1400" b="0" i="0" u="none" strike="noStrike" kern="0" cap="none" spc="0" normalizeH="0" baseline="0" noProof="0" dirty="0">
                          <a:ln>
                            <a:noFill/>
                          </a:ln>
                          <a:solidFill>
                            <a:srgbClr val="000000"/>
                          </a:solidFill>
                          <a:effectLst/>
                          <a:uLnTx/>
                          <a:uFillTx/>
                          <a:latin typeface="Calibri"/>
                          <a:ea typeface="Calibri"/>
                          <a:cs typeface="Calibri"/>
                          <a:sym typeface="Arial"/>
                        </a:rPr>
                        <a:t>Eutrophication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3337255"/>
                  </a:ext>
                </a:extLst>
              </a:tr>
              <a:tr h="270083">
                <a:tc>
                  <a:txBody>
                    <a:bodyPr/>
                    <a:lstStyle/>
                    <a:p>
                      <a:pPr>
                        <a:lnSpc>
                          <a:spcPct val="107000"/>
                        </a:lnSpc>
                        <a:spcAft>
                          <a:spcPts val="800"/>
                        </a:spcAft>
                        <a:buNone/>
                      </a:pPr>
                      <a:r>
                        <a:rPr lang="en-US" dirty="0"/>
                        <a:t>Economic valuation / 7</a:t>
                      </a:r>
                    </a:p>
                  </a:txBody>
                  <a:tcPr marL="68580" marR="68580" marT="0" marB="0"/>
                </a:tc>
                <a:tc>
                  <a:txBody>
                    <a:bodyPr/>
                    <a:lstStyle/>
                    <a:p>
                      <a:pPr>
                        <a:lnSpc>
                          <a:spcPct val="100000"/>
                        </a:lnSpc>
                        <a:spcAft>
                          <a:spcPts val="0"/>
                        </a:spcAft>
                        <a:buNone/>
                      </a:pPr>
                      <a:r>
                        <a:rPr lang="en-US" dirty="0"/>
                        <a:t>NA</a:t>
                      </a:r>
                    </a:p>
                  </a:txBody>
                  <a:tcPr marL="68580" marR="68580" marT="0" marB="0"/>
                </a:tc>
                <a:tc>
                  <a:txBody>
                    <a:bodyPr/>
                    <a:lstStyle/>
                    <a:p>
                      <a:pPr>
                        <a:lnSpc>
                          <a:spcPct val="100000"/>
                        </a:lnSpc>
                        <a:spcAft>
                          <a:spcPts val="0"/>
                        </a:spcAft>
                        <a:buNone/>
                      </a:pPr>
                      <a:r>
                        <a:rPr lang="en-US" dirty="0"/>
                        <a:t> </a:t>
                      </a:r>
                      <a:r>
                        <a:rPr lang="en-US" dirty="0">
                          <a:sym typeface="Arial"/>
                        </a:rPr>
                        <a:t>NA</a:t>
                      </a:r>
                      <a:endParaRPr lang="en-US" dirty="0"/>
                    </a:p>
                  </a:txBody>
                  <a:tcPr marL="68580" marR="68580" marT="0" marB="0"/>
                </a:tc>
                <a:tc>
                  <a:txBody>
                    <a:bodyPr/>
                    <a:lstStyle/>
                    <a:p>
                      <a:pPr>
                        <a:lnSpc>
                          <a:spcPct val="100000"/>
                        </a:lnSpc>
                        <a:spcAft>
                          <a:spcPts val="0"/>
                        </a:spcAft>
                        <a:buNone/>
                      </a:pPr>
                      <a:r>
                        <a:rPr lang="en-US" dirty="0"/>
                        <a:t> </a:t>
                      </a:r>
                      <a:r>
                        <a:rPr lang="en-US" dirty="0">
                          <a:sym typeface="Arial"/>
                        </a:rPr>
                        <a:t>NA</a:t>
                      </a:r>
                      <a:endParaRPr lang="en-US" dirty="0"/>
                    </a:p>
                  </a:txBody>
                  <a:tcPr marL="68580" marR="68580" marT="0" marB="0"/>
                </a:tc>
                <a:tc>
                  <a:txBody>
                    <a:bodyPr/>
                    <a:lstStyle/>
                    <a:p>
                      <a:pPr>
                        <a:lnSpc>
                          <a:spcPct val="107000"/>
                        </a:lnSpc>
                        <a:spcAft>
                          <a:spcPts val="800"/>
                        </a:spcAft>
                        <a:buNone/>
                      </a:pPr>
                      <a:r>
                        <a:rPr lang="en-US" dirty="0">
                          <a:sym typeface="Arial"/>
                        </a:rPr>
                        <a:t>Limited data and information on economic of seagrass value</a:t>
                      </a:r>
                      <a:endParaRPr lang="en-US" dirty="0"/>
                    </a:p>
                  </a:txBody>
                  <a:tcPr marL="68580" marR="68580" marT="0" marB="0"/>
                </a:tc>
                <a:extLst>
                  <a:ext uri="{0D108BD9-81ED-4DB2-BD59-A6C34878D82A}">
                    <a16:rowId xmlns:a16="http://schemas.microsoft.com/office/drawing/2014/main" val="52290495"/>
                  </a:ext>
                </a:extLst>
              </a:tr>
            </a:tbl>
          </a:graphicData>
        </a:graphic>
      </p:graphicFrame>
    </p:spTree>
    <p:extLst>
      <p:ext uri="{BB962C8B-B14F-4D97-AF65-F5344CB8AC3E}">
        <p14:creationId xmlns:p14="http://schemas.microsoft.com/office/powerpoint/2010/main" val="1817603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FF47834B-21F2-DD6B-C1F2-8ED38A3CFE44}"/>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DC067AA5-1815-47AD-398A-766769A17294}"/>
              </a:ext>
            </a:extLst>
          </p:cNvPr>
          <p:cNvSpPr txBox="1">
            <a:spLocks/>
          </p:cNvSpPr>
          <p:nvPr/>
        </p:nvSpPr>
        <p:spPr>
          <a:xfrm>
            <a:off x="2049137" y="178884"/>
            <a:ext cx="9910604" cy="5126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t>Availability of data and information at the sites on CRs &amp; SGs: </a:t>
            </a:r>
            <a:r>
              <a:rPr lang="en-US" sz="2000" b="1" dirty="0">
                <a:solidFill>
                  <a:srgbClr val="FF0000"/>
                </a:solidFill>
              </a:rPr>
              <a:t>For CRs</a:t>
            </a:r>
            <a:endParaRPr lang="en-GB" sz="2000" dirty="0">
              <a:solidFill>
                <a:srgbClr val="FF0000"/>
              </a:solidFill>
              <a:latin typeface="+mn-lt"/>
            </a:endParaRPr>
          </a:p>
          <a:p>
            <a:pPr marL="95250" indent="0">
              <a:spcBef>
                <a:spcPts val="0"/>
              </a:spcBef>
              <a:buSzPts val="2100"/>
              <a:buNone/>
            </a:pPr>
            <a:endParaRPr lang="en-GB" sz="2000" dirty="0">
              <a:latin typeface="+mn-lt"/>
            </a:endParaRPr>
          </a:p>
        </p:txBody>
      </p:sp>
      <p:sp>
        <p:nvSpPr>
          <p:cNvPr id="5" name="TextBox 4">
            <a:extLst>
              <a:ext uri="{FF2B5EF4-FFF2-40B4-BE49-F238E27FC236}">
                <a16:creationId xmlns:a16="http://schemas.microsoft.com/office/drawing/2014/main" id="{9C33AA16-899A-817E-AE0C-0CF81C7E0F97}"/>
              </a:ext>
            </a:extLst>
          </p:cNvPr>
          <p:cNvSpPr txBox="1"/>
          <p:nvPr/>
        </p:nvSpPr>
        <p:spPr>
          <a:xfrm>
            <a:off x="2169738" y="811370"/>
            <a:ext cx="9822277" cy="2831544"/>
          </a:xfrm>
          <a:prstGeom prst="rect">
            <a:avLst/>
          </a:prstGeom>
          <a:noFill/>
        </p:spPr>
        <p:txBody>
          <a:bodyPr wrap="square" rtlCol="0">
            <a:spAutoFit/>
          </a:bodyPr>
          <a:lstStyle/>
          <a:p>
            <a:r>
              <a:rPr lang="en-US" b="1" dirty="0"/>
              <a:t>Issues related to collection, gathering and provision of national data &amp; information on CRs &amp; SGs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600" dirty="0"/>
              <a:t>Shortages in collecting &amp; managing data, </a:t>
            </a:r>
            <a:r>
              <a:rPr lang="en-US" sz="1600" dirty="0">
                <a:solidFill>
                  <a:srgbClr val="002060"/>
                </a:solidFill>
                <a:highlight>
                  <a:srgbClr val="FFFF00"/>
                </a:highlight>
              </a:rPr>
              <a:t>(because budgets is limited)</a:t>
            </a:r>
            <a:r>
              <a:rPr lang="en-US" sz="1600" dirty="0">
                <a:highlight>
                  <a:srgbClr val="FFFF00"/>
                </a:highlight>
              </a:rPr>
              <a:t> </a:t>
            </a:r>
          </a:p>
          <a:p>
            <a:pPr marL="285750" indent="-285750">
              <a:buFont typeface="Arial" panose="020B0604020202020204" pitchFamily="34" charset="0"/>
              <a:buChar char="•"/>
            </a:pPr>
            <a:r>
              <a:rPr lang="en-US" sz="1600" dirty="0"/>
              <a:t>Mechanisms of data management &amp; exchanges in the country </a:t>
            </a:r>
            <a:r>
              <a:rPr lang="en-US" sz="1600" dirty="0">
                <a:solidFill>
                  <a:srgbClr val="002060"/>
                </a:solidFill>
              </a:rPr>
              <a:t>is limited </a:t>
            </a:r>
          </a:p>
          <a:p>
            <a:pPr marL="285750" indent="-285750">
              <a:buFont typeface="Arial" panose="020B0604020202020204" pitchFamily="34" charset="0"/>
              <a:buChar char="•"/>
            </a:pPr>
            <a:r>
              <a:rPr lang="en-US" sz="1600" dirty="0"/>
              <a:t>Consideration to monitoring socio-economic indicators </a:t>
            </a:r>
            <a:r>
              <a:rPr lang="en-US" sz="1600" dirty="0">
                <a:solidFill>
                  <a:srgbClr val="002060"/>
                </a:solidFill>
              </a:rPr>
              <a:t>is low:</a:t>
            </a:r>
          </a:p>
          <a:p>
            <a:pPr marL="285750" indent="-285750">
              <a:buFont typeface="Arial" panose="020B0604020202020204" pitchFamily="34" charset="0"/>
              <a:buChar char="•"/>
            </a:pPr>
            <a:r>
              <a:rPr lang="en-US" sz="1600" dirty="0"/>
              <a:t>Types of data available but impossible to provide, </a:t>
            </a:r>
            <a:r>
              <a:rPr lang="en-US" sz="1600" dirty="0">
                <a:solidFill>
                  <a:srgbClr val="002060"/>
                </a:solidFill>
              </a:rPr>
              <a:t>some of data are limited. For example, it is hard to find the data types of Fish – Transient for breeding, species abundance, Source &amp; sink of larvae, Economic valuation, and Economic losses caused by impacts or habitat loss/degradation.</a:t>
            </a:r>
            <a:r>
              <a:rPr lang="en-US" sz="1600" dirty="0"/>
              <a:t>  </a:t>
            </a:r>
          </a:p>
          <a:p>
            <a:pPr marL="285750" indent="-285750">
              <a:buFont typeface="Arial" panose="020B0604020202020204" pitchFamily="34" charset="0"/>
              <a:buChar char="•"/>
            </a:pPr>
            <a:r>
              <a:rPr lang="en-US" sz="1600" dirty="0"/>
              <a:t>Popular techniques used for mapping habitats </a:t>
            </a:r>
            <a:r>
              <a:rPr lang="en-US" sz="1600" dirty="0">
                <a:solidFill>
                  <a:srgbClr val="002060"/>
                </a:solidFill>
              </a:rPr>
              <a:t>is GIS</a:t>
            </a:r>
            <a:r>
              <a:rPr lang="en-US" sz="1600" dirty="0"/>
              <a:t> </a:t>
            </a:r>
          </a:p>
          <a:p>
            <a:pPr marL="285750" indent="-285750">
              <a:buFont typeface="Arial" panose="020B0604020202020204" pitchFamily="34" charset="0"/>
              <a:buChar char="•"/>
            </a:pPr>
            <a:r>
              <a:rPr lang="en-US" sz="1600" dirty="0"/>
              <a:t>Training needs on remote sensing application for mapping </a:t>
            </a:r>
            <a:r>
              <a:rPr lang="en-US" sz="1600" dirty="0">
                <a:solidFill>
                  <a:srgbClr val="002060"/>
                </a:solidFill>
              </a:rPr>
              <a:t>is low</a:t>
            </a:r>
          </a:p>
          <a:p>
            <a:pPr marL="285750" indent="-285750">
              <a:buFont typeface="Arial" panose="020B0604020202020204" pitchFamily="34" charset="0"/>
              <a:buChar char="•"/>
            </a:pPr>
            <a:r>
              <a:rPr lang="en-US" sz="1600" dirty="0"/>
              <a:t>Suggestion for developing the regional database: </a:t>
            </a:r>
            <a:r>
              <a:rPr lang="en-US" sz="1600" dirty="0">
                <a:solidFill>
                  <a:srgbClr val="002060"/>
                </a:solidFill>
              </a:rPr>
              <a:t>it is better</a:t>
            </a:r>
          </a:p>
        </p:txBody>
      </p:sp>
      <p:sp>
        <p:nvSpPr>
          <p:cNvPr id="6" name="TextBox 5">
            <a:extLst>
              <a:ext uri="{FF2B5EF4-FFF2-40B4-BE49-F238E27FC236}">
                <a16:creationId xmlns:a16="http://schemas.microsoft.com/office/drawing/2014/main" id="{5D88A7D6-3D19-4DCB-AD58-14D9514F8E74}"/>
              </a:ext>
            </a:extLst>
          </p:cNvPr>
          <p:cNvSpPr txBox="1"/>
          <p:nvPr/>
        </p:nvSpPr>
        <p:spPr>
          <a:xfrm>
            <a:off x="2137465" y="3429000"/>
            <a:ext cx="9822276" cy="2995435"/>
          </a:xfrm>
          <a:prstGeom prst="rect">
            <a:avLst/>
          </a:prstGeom>
          <a:noFill/>
        </p:spPr>
        <p:txBody>
          <a:bodyPr wrap="square">
            <a:spAutoFit/>
          </a:bodyPr>
          <a:lstStyle/>
          <a:p>
            <a:pPr>
              <a:lnSpc>
                <a:spcPct val="120000"/>
              </a:lnSpc>
              <a:buClr>
                <a:srgbClr val="0070C0"/>
              </a:buClr>
              <a:buSzPts val="4000"/>
            </a:pPr>
            <a:endParaRPr lang="en-US" sz="2000" b="1" dirty="0">
              <a:solidFill>
                <a:schemeClr val="accent1"/>
              </a:solidFill>
              <a:latin typeface="+mj-lt"/>
              <a:ea typeface="Arial"/>
              <a:cs typeface="Arial"/>
              <a:sym typeface="Arial"/>
            </a:endParaRPr>
          </a:p>
          <a:p>
            <a:pPr>
              <a:lnSpc>
                <a:spcPct val="120000"/>
              </a:lnSpc>
              <a:buClr>
                <a:srgbClr val="0070C0"/>
              </a:buClr>
              <a:buSzPts val="4000"/>
            </a:pPr>
            <a:r>
              <a:rPr lang="en-US" sz="2000" b="1" dirty="0">
                <a:solidFill>
                  <a:schemeClr val="accent1"/>
                </a:solidFill>
                <a:latin typeface="+mj-lt"/>
                <a:ea typeface="Arial"/>
                <a:cs typeface="Arial"/>
                <a:sym typeface="Arial"/>
              </a:rPr>
              <a:t>Information related to economic valuation</a:t>
            </a:r>
            <a:endParaRPr lang="en-US" altLang="zh-CN" sz="2000" dirty="0">
              <a:solidFill>
                <a:srgbClr val="FF0000"/>
              </a:solidFill>
              <a:latin typeface="+mj-lt"/>
              <a:cs typeface="Arial"/>
            </a:endParaRPr>
          </a:p>
          <a:p>
            <a:pPr>
              <a:lnSpc>
                <a:spcPct val="120000"/>
              </a:lnSpc>
              <a:buClr>
                <a:srgbClr val="0070C0"/>
              </a:buClr>
              <a:buSzPts val="4000"/>
            </a:pPr>
            <a:r>
              <a:rPr lang="en-US" altLang="zh-CN" sz="1600" dirty="0">
                <a:solidFill>
                  <a:srgbClr val="FF0000"/>
                </a:solidFill>
                <a:latin typeface="+mj-lt"/>
              </a:rPr>
              <a:t>A. Project related to Ecosystem/ Environment Economic Valuation </a:t>
            </a:r>
            <a:endParaRPr lang="en-US" altLang="zh-CN" sz="1600" dirty="0">
              <a:solidFill>
                <a:srgbClr val="FF0000"/>
              </a:solidFill>
              <a:latin typeface="+mj-lt"/>
              <a:cs typeface="Arial"/>
            </a:endParaRPr>
          </a:p>
          <a:p>
            <a:pPr>
              <a:lnSpc>
                <a:spcPct val="90000"/>
              </a:lnSpc>
              <a:buClr>
                <a:srgbClr val="0070C0"/>
              </a:buClr>
              <a:buSzPts val="4000"/>
            </a:pPr>
            <a:endParaRPr lang="en-US" altLang="zh-CN" sz="1050" dirty="0">
              <a:latin typeface="+mj-lt"/>
              <a:cs typeface="Arial"/>
            </a:endParaRPr>
          </a:p>
          <a:p>
            <a:pPr marL="457200" indent="-457200" algn="l">
              <a:buAutoNum type="arabicPeriod"/>
            </a:pPr>
            <a:r>
              <a:rPr lang="en-US" altLang="zh-CN" sz="1600" dirty="0">
                <a:latin typeface="+mj-lt"/>
              </a:rPr>
              <a:t>PEMSEA and MOE (2019)</a:t>
            </a:r>
            <a:r>
              <a:rPr lang="en-US" sz="1600" i="0" u="none" strike="noStrike" baseline="0" dirty="0">
                <a:solidFill>
                  <a:schemeClr val="tx1"/>
                </a:solidFill>
                <a:latin typeface="+mj-lt"/>
              </a:rPr>
              <a:t> studied on total economic value of the coastal and marine ecosystem ( mangroves, seagrass, tidal swamps, and coral reef) is estimated to range between US$ 200.4 million and US$ 583.4 million/year annually.  For Coral Reef Value </a:t>
            </a:r>
            <a:r>
              <a:rPr lang="en-US" sz="1600" dirty="0">
                <a:solidFill>
                  <a:schemeClr val="tx1"/>
                </a:solidFill>
                <a:latin typeface="+mj-lt"/>
              </a:rPr>
              <a:t>at </a:t>
            </a:r>
            <a:r>
              <a:rPr lang="en-US" sz="1600" i="0" u="none" strike="noStrike" baseline="0" dirty="0">
                <a:solidFill>
                  <a:schemeClr val="tx1"/>
                </a:solidFill>
                <a:latin typeface="+mj-lt"/>
              </a:rPr>
              <a:t>Koh Rong Archipelago, it </a:t>
            </a:r>
            <a:r>
              <a:rPr lang="en-US" sz="1600" b="0" i="0" u="none" strike="noStrike" baseline="0" dirty="0">
                <a:latin typeface="+mj-lt"/>
              </a:rPr>
              <a:t>is valued at US$117 million to US$500 million/year (PEMSEA, 2019, Coral Cay Conservation, 2011)</a:t>
            </a:r>
            <a:r>
              <a:rPr lang="en-US" sz="1600" i="0" u="none" strike="noStrike" baseline="0" dirty="0">
                <a:solidFill>
                  <a:schemeClr val="tx1"/>
                </a:solidFill>
                <a:latin typeface="+mj-lt"/>
              </a:rPr>
              <a:t>   </a:t>
            </a:r>
          </a:p>
          <a:p>
            <a:pPr marL="457200" indent="-457200" algn="l">
              <a:buAutoNum type="arabicPeriod"/>
            </a:pPr>
            <a:endParaRPr lang="en-US" altLang="zh-CN" sz="1600" dirty="0">
              <a:solidFill>
                <a:schemeClr val="tx1"/>
              </a:solidFill>
              <a:latin typeface="+mj-lt"/>
              <a:cs typeface="Arial"/>
            </a:endParaRPr>
          </a:p>
          <a:p>
            <a:pPr marL="457200" indent="-457200" algn="l">
              <a:buAutoNum type="arabicPeriod"/>
            </a:pPr>
            <a:r>
              <a:rPr lang="en-US" altLang="zh-CN" sz="1600" dirty="0">
                <a:solidFill>
                  <a:schemeClr val="tx1"/>
                </a:solidFill>
                <a:latin typeface="+mj-lt"/>
                <a:cs typeface="Arial"/>
              </a:rPr>
              <a:t>ERIA, 2023 studied on estimated value of marine fisheries is </a:t>
            </a:r>
            <a:r>
              <a:rPr lang="en-US" sz="1600" b="0" i="0" u="none" strike="noStrike" baseline="0" dirty="0">
                <a:solidFill>
                  <a:srgbClr val="231F20"/>
                </a:solidFill>
                <a:latin typeface="+mj-lt"/>
              </a:rPr>
              <a:t>$581.5 million (GVA, 2020) and estimated value of coastal and marine tourism is </a:t>
            </a:r>
            <a:r>
              <a:rPr lang="en-US" sz="1600" b="0" i="0" u="none" strike="noStrike" baseline="0" dirty="0">
                <a:solidFill>
                  <a:srgbClr val="221E1F"/>
                </a:solidFill>
                <a:latin typeface="+mj-lt"/>
              </a:rPr>
              <a:t>$174.0 million (GVA, 2020) 	</a:t>
            </a:r>
          </a:p>
        </p:txBody>
      </p:sp>
    </p:spTree>
    <p:extLst>
      <p:ext uri="{BB962C8B-B14F-4D97-AF65-F5344CB8AC3E}">
        <p14:creationId xmlns:p14="http://schemas.microsoft.com/office/powerpoint/2010/main" val="773190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FF47834B-21F2-DD6B-C1F2-8ED38A3CFE44}"/>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DC067AA5-1815-47AD-398A-766769A17294}"/>
              </a:ext>
            </a:extLst>
          </p:cNvPr>
          <p:cNvSpPr txBox="1">
            <a:spLocks/>
          </p:cNvSpPr>
          <p:nvPr/>
        </p:nvSpPr>
        <p:spPr>
          <a:xfrm>
            <a:off x="2049137" y="178884"/>
            <a:ext cx="9910604" cy="5126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t>Availability of data and information at the sites on CRs &amp; SGs </a:t>
            </a:r>
            <a:r>
              <a:rPr lang="en-US" sz="2000" b="1" dirty="0">
                <a:solidFill>
                  <a:srgbClr val="92D050"/>
                </a:solidFill>
              </a:rPr>
              <a:t>: </a:t>
            </a:r>
            <a:r>
              <a:rPr lang="en-US" sz="2000" b="1" dirty="0">
                <a:solidFill>
                  <a:srgbClr val="FF0000"/>
                </a:solidFill>
              </a:rPr>
              <a:t>For SGs</a:t>
            </a:r>
            <a:endParaRPr lang="en-GB" sz="2000" dirty="0">
              <a:solidFill>
                <a:srgbClr val="FF0000"/>
              </a:solidFill>
              <a:latin typeface="+mn-lt"/>
            </a:endParaRPr>
          </a:p>
          <a:p>
            <a:pPr marL="95250" indent="0">
              <a:spcBef>
                <a:spcPts val="0"/>
              </a:spcBef>
              <a:buSzPts val="2100"/>
              <a:buNone/>
            </a:pPr>
            <a:endParaRPr lang="en-GB" sz="2000" dirty="0">
              <a:latin typeface="+mn-lt"/>
            </a:endParaRPr>
          </a:p>
        </p:txBody>
      </p:sp>
      <p:sp>
        <p:nvSpPr>
          <p:cNvPr id="5" name="TextBox 4">
            <a:extLst>
              <a:ext uri="{FF2B5EF4-FFF2-40B4-BE49-F238E27FC236}">
                <a16:creationId xmlns:a16="http://schemas.microsoft.com/office/drawing/2014/main" id="{9C33AA16-899A-817E-AE0C-0CF81C7E0F97}"/>
              </a:ext>
            </a:extLst>
          </p:cNvPr>
          <p:cNvSpPr txBox="1"/>
          <p:nvPr/>
        </p:nvSpPr>
        <p:spPr>
          <a:xfrm>
            <a:off x="2169739" y="811370"/>
            <a:ext cx="9671358" cy="2246769"/>
          </a:xfrm>
          <a:prstGeom prst="rect">
            <a:avLst/>
          </a:prstGeom>
          <a:noFill/>
        </p:spPr>
        <p:txBody>
          <a:bodyPr wrap="square" rtlCol="0">
            <a:spAutoFit/>
          </a:bodyPr>
          <a:lstStyle/>
          <a:p>
            <a:r>
              <a:rPr lang="en-US" b="1" dirty="0"/>
              <a:t>Issues related to collection, gathering and provision of national data &amp; information on CRs &amp; SGs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600" dirty="0"/>
              <a:t>Shortages in collecting &amp; managing data due to lack of budget support</a:t>
            </a:r>
            <a:r>
              <a:rPr lang="en-US" sz="1600" dirty="0">
                <a:highlight>
                  <a:srgbClr val="FFFF00"/>
                </a:highlight>
              </a:rPr>
              <a:t> </a:t>
            </a:r>
          </a:p>
          <a:p>
            <a:pPr marL="285750" indent="-285750">
              <a:buFont typeface="Arial" panose="020B0604020202020204" pitchFamily="34" charset="0"/>
              <a:buChar char="•"/>
            </a:pPr>
            <a:r>
              <a:rPr lang="en-US" sz="1600" dirty="0"/>
              <a:t>Lack of data of mechanism and data management as disseminate</a:t>
            </a:r>
            <a:endParaRPr lang="en-US" sz="1600" dirty="0">
              <a:solidFill>
                <a:srgbClr val="002060"/>
              </a:solidFill>
            </a:endParaRPr>
          </a:p>
          <a:p>
            <a:pPr marL="285750" indent="-285750">
              <a:buFont typeface="Arial" panose="020B0604020202020204" pitchFamily="34" charset="0"/>
              <a:buChar char="•"/>
            </a:pPr>
            <a:r>
              <a:rPr lang="en-US" sz="1600" dirty="0"/>
              <a:t>Lack of attention on monitoring socio-economic indicators</a:t>
            </a:r>
            <a:endParaRPr lang="en-US" sz="1600" dirty="0">
              <a:solidFill>
                <a:srgbClr val="002060"/>
              </a:solidFill>
            </a:endParaRPr>
          </a:p>
          <a:p>
            <a:pPr marL="285750" indent="-285750">
              <a:buFont typeface="Arial" panose="020B0604020202020204" pitchFamily="34" charset="0"/>
              <a:buChar char="•"/>
            </a:pPr>
            <a:r>
              <a:rPr lang="en-US" sz="1600" dirty="0"/>
              <a:t>Types of data available but impossible to provide, due limited of data base assessment</a:t>
            </a:r>
            <a:r>
              <a:rPr lang="en-US" sz="1600" dirty="0">
                <a:solidFill>
                  <a:srgbClr val="002060"/>
                </a:solidFill>
              </a:rPr>
              <a:t>.</a:t>
            </a:r>
            <a:r>
              <a:rPr lang="en-US" sz="1600" dirty="0"/>
              <a:t>  </a:t>
            </a:r>
          </a:p>
          <a:p>
            <a:pPr marL="285750" indent="-285750">
              <a:buFont typeface="Arial" panose="020B0604020202020204" pitchFamily="34" charset="0"/>
              <a:buChar char="•"/>
            </a:pPr>
            <a:r>
              <a:rPr lang="en-US" sz="1600" dirty="0"/>
              <a:t>Lack of popular techniques used for mapping habitats </a:t>
            </a:r>
            <a:r>
              <a:rPr lang="en-US" sz="1600" dirty="0">
                <a:solidFill>
                  <a:schemeClr val="tx1"/>
                </a:solidFill>
              </a:rPr>
              <a:t>such as GIS, others</a:t>
            </a:r>
          </a:p>
          <a:p>
            <a:pPr marL="285750" indent="-285750">
              <a:buFont typeface="Arial" panose="020B0604020202020204" pitchFamily="34" charset="0"/>
              <a:buChar char="•"/>
            </a:pPr>
            <a:r>
              <a:rPr lang="en-US" sz="1600" dirty="0"/>
              <a:t>Lack of training needs on remote sensing application for mapping </a:t>
            </a:r>
            <a:endParaRPr lang="en-US" sz="1600" dirty="0">
              <a:solidFill>
                <a:srgbClr val="002060"/>
              </a:solidFill>
            </a:endParaRPr>
          </a:p>
          <a:p>
            <a:pPr marL="285750" indent="-285750">
              <a:buFont typeface="Arial" panose="020B0604020202020204" pitchFamily="34" charset="0"/>
              <a:buChar char="•"/>
            </a:pPr>
            <a:r>
              <a:rPr lang="en-US" sz="1600" dirty="0"/>
              <a:t>Suggestion and encourage for developing the regional database for future. </a:t>
            </a:r>
            <a:endParaRPr lang="en-US" sz="1600" dirty="0">
              <a:solidFill>
                <a:srgbClr val="002060"/>
              </a:solidFill>
            </a:endParaRPr>
          </a:p>
        </p:txBody>
      </p:sp>
      <p:sp>
        <p:nvSpPr>
          <p:cNvPr id="6" name="TextBox 5">
            <a:extLst>
              <a:ext uri="{FF2B5EF4-FFF2-40B4-BE49-F238E27FC236}">
                <a16:creationId xmlns:a16="http://schemas.microsoft.com/office/drawing/2014/main" id="{5D88A7D6-3D19-4DCB-AD58-14D9514F8E74}"/>
              </a:ext>
            </a:extLst>
          </p:cNvPr>
          <p:cNvSpPr txBox="1"/>
          <p:nvPr/>
        </p:nvSpPr>
        <p:spPr>
          <a:xfrm>
            <a:off x="2093301" y="3058139"/>
            <a:ext cx="9822276" cy="1518108"/>
          </a:xfrm>
          <a:prstGeom prst="rect">
            <a:avLst/>
          </a:prstGeom>
          <a:noFill/>
        </p:spPr>
        <p:txBody>
          <a:bodyPr wrap="square">
            <a:spAutoFit/>
          </a:bodyPr>
          <a:lstStyle/>
          <a:p>
            <a:pPr>
              <a:lnSpc>
                <a:spcPct val="120000"/>
              </a:lnSpc>
              <a:buClr>
                <a:srgbClr val="0070C0"/>
              </a:buClr>
              <a:buSzPts val="4000"/>
            </a:pPr>
            <a:endParaRPr lang="en-US" sz="2000" b="1" dirty="0">
              <a:solidFill>
                <a:schemeClr val="accent1"/>
              </a:solidFill>
              <a:latin typeface="+mj-lt"/>
              <a:ea typeface="Arial"/>
              <a:cs typeface="Arial"/>
              <a:sym typeface="Arial"/>
            </a:endParaRPr>
          </a:p>
          <a:p>
            <a:pPr>
              <a:lnSpc>
                <a:spcPct val="120000"/>
              </a:lnSpc>
              <a:buClr>
                <a:srgbClr val="0070C0"/>
              </a:buClr>
              <a:buSzPts val="4000"/>
            </a:pPr>
            <a:r>
              <a:rPr lang="en-US" sz="2000" b="1" dirty="0">
                <a:solidFill>
                  <a:schemeClr val="accent1"/>
                </a:solidFill>
                <a:latin typeface="+mj-lt"/>
                <a:ea typeface="Arial"/>
                <a:cs typeface="Arial"/>
                <a:sym typeface="Arial"/>
              </a:rPr>
              <a:t>Information related to economic valuation</a:t>
            </a:r>
            <a:endParaRPr lang="en-US" altLang="zh-CN" sz="2000" dirty="0">
              <a:solidFill>
                <a:srgbClr val="FF0000"/>
              </a:solidFill>
              <a:latin typeface="+mj-lt"/>
              <a:cs typeface="Arial"/>
            </a:endParaRPr>
          </a:p>
          <a:p>
            <a:pPr>
              <a:lnSpc>
                <a:spcPct val="120000"/>
              </a:lnSpc>
              <a:buClr>
                <a:srgbClr val="0070C0"/>
              </a:buClr>
              <a:buSzPts val="4000"/>
            </a:pPr>
            <a:r>
              <a:rPr lang="en-US" altLang="zh-CN" sz="1600" dirty="0">
                <a:solidFill>
                  <a:srgbClr val="FF0000"/>
                </a:solidFill>
                <a:latin typeface="+mj-lt"/>
              </a:rPr>
              <a:t>A. Project related to Ecosystem/ Environment Economic Valuation </a:t>
            </a:r>
            <a:endParaRPr lang="en-US" altLang="zh-CN" sz="1600" dirty="0">
              <a:solidFill>
                <a:srgbClr val="FF0000"/>
              </a:solidFill>
              <a:latin typeface="+mj-lt"/>
              <a:cs typeface="Arial"/>
            </a:endParaRPr>
          </a:p>
          <a:p>
            <a:pPr>
              <a:lnSpc>
                <a:spcPct val="90000"/>
              </a:lnSpc>
              <a:buClr>
                <a:srgbClr val="0070C0"/>
              </a:buClr>
              <a:buSzPts val="4000"/>
            </a:pPr>
            <a:endParaRPr lang="en-US" altLang="zh-CN" sz="1050" dirty="0">
              <a:latin typeface="+mj-lt"/>
              <a:cs typeface="Arial"/>
            </a:endParaRPr>
          </a:p>
          <a:p>
            <a:pPr marL="457200" indent="-457200" algn="l">
              <a:buAutoNum type="arabicPeriod"/>
            </a:pPr>
            <a:r>
              <a:rPr lang="en-US" altLang="zh-CN" sz="1600" dirty="0">
                <a:latin typeface="+mj-lt"/>
              </a:rPr>
              <a:t>NA  (due there are no study so far in Cambodia)</a:t>
            </a:r>
            <a:r>
              <a:rPr lang="en-US" sz="1600" b="0" i="0" u="none" strike="noStrike" baseline="0" dirty="0">
                <a:solidFill>
                  <a:srgbClr val="221E1F"/>
                </a:solidFill>
                <a:latin typeface="+mj-lt"/>
              </a:rPr>
              <a:t>	</a:t>
            </a:r>
          </a:p>
        </p:txBody>
      </p:sp>
    </p:spTree>
    <p:extLst>
      <p:ext uri="{BB962C8B-B14F-4D97-AF65-F5344CB8AC3E}">
        <p14:creationId xmlns:p14="http://schemas.microsoft.com/office/powerpoint/2010/main" val="1397027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4;p2">
            <a:extLst>
              <a:ext uri="{FF2B5EF4-FFF2-40B4-BE49-F238E27FC236}">
                <a16:creationId xmlns:a16="http://schemas.microsoft.com/office/drawing/2014/main" id="{6AEDDAAE-F91C-1153-AACD-1D5CA624DE0F}"/>
              </a:ext>
            </a:extLst>
          </p:cNvPr>
          <p:cNvSpPr txBox="1">
            <a:spLocks/>
          </p:cNvSpPr>
          <p:nvPr/>
        </p:nvSpPr>
        <p:spPr>
          <a:xfrm>
            <a:off x="2162287" y="602428"/>
            <a:ext cx="10029713" cy="5884433"/>
          </a:xfrm>
          <a:prstGeom prst="rect">
            <a:avLst/>
          </a:prstGeom>
          <a:noFill/>
          <a:ln>
            <a:noFill/>
          </a:ln>
        </p:spPr>
        <p:txBody>
          <a:bodyPr spcFirstLastPara="1" wrap="square" lIns="91425" tIns="45700" rIns="91425" bIns="45700" anchor="ctr" anchorCtr="0">
            <a:normAutofit fontScale="2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pPr>
            <a:endParaRPr lang="en-US" sz="2400" b="1" dirty="0">
              <a:solidFill>
                <a:schemeClr val="accent1"/>
              </a:solidFill>
              <a:latin typeface="+mn-lt"/>
              <a:ea typeface="Arial"/>
              <a:cs typeface="Arial"/>
              <a:sym typeface="Arial"/>
            </a:endParaRPr>
          </a:p>
          <a:p>
            <a:pPr>
              <a:lnSpc>
                <a:spcPct val="90000"/>
              </a:lnSpc>
              <a:buClr>
                <a:srgbClr val="0070C0"/>
              </a:buClr>
              <a:buSzPts val="4000"/>
            </a:pPr>
            <a:endParaRPr lang="en-US" sz="2400" b="1" dirty="0">
              <a:solidFill>
                <a:schemeClr val="accent1"/>
              </a:solidFill>
              <a:latin typeface="+mn-lt"/>
              <a:ea typeface="Arial"/>
              <a:cs typeface="Arial"/>
              <a:sym typeface="Arial"/>
            </a:endParaRPr>
          </a:p>
          <a:p>
            <a:pPr>
              <a:lnSpc>
                <a:spcPct val="90000"/>
              </a:lnSpc>
              <a:buClr>
                <a:srgbClr val="0070C0"/>
              </a:buClr>
              <a:buSzPts val="4000"/>
            </a:pPr>
            <a:endParaRPr lang="en-US" sz="6400" b="1" dirty="0">
              <a:solidFill>
                <a:schemeClr val="accent1"/>
              </a:solidFill>
              <a:latin typeface="+mj-lt"/>
              <a:ea typeface="Arial"/>
              <a:cs typeface="Arial"/>
              <a:sym typeface="Arial"/>
            </a:endParaRPr>
          </a:p>
          <a:p>
            <a:pPr>
              <a:lnSpc>
                <a:spcPct val="90000"/>
              </a:lnSpc>
              <a:buClr>
                <a:srgbClr val="0070C0"/>
              </a:buClr>
              <a:buSzPts val="4000"/>
            </a:pPr>
            <a:endParaRPr lang="en-US" sz="8000" b="1" i="1" dirty="0">
              <a:solidFill>
                <a:schemeClr val="accent1"/>
              </a:solidFill>
              <a:latin typeface="+mj-lt"/>
            </a:endParaRPr>
          </a:p>
          <a:p>
            <a:pPr>
              <a:lnSpc>
                <a:spcPct val="90000"/>
              </a:lnSpc>
              <a:buClr>
                <a:srgbClr val="0070C0"/>
              </a:buClr>
              <a:buSzPts val="4000"/>
            </a:pPr>
            <a:r>
              <a:rPr lang="en-US" sz="8000" b="1" i="1" dirty="0">
                <a:solidFill>
                  <a:schemeClr val="accent1"/>
                </a:solidFill>
                <a:latin typeface="+mj-lt"/>
                <a:ea typeface="Arial"/>
                <a:cs typeface="Arial"/>
                <a:sym typeface="Arial"/>
              </a:rPr>
              <a:t> </a:t>
            </a:r>
          </a:p>
          <a:p>
            <a:pPr>
              <a:lnSpc>
                <a:spcPct val="90000"/>
              </a:lnSpc>
              <a:buClr>
                <a:srgbClr val="0070C0"/>
              </a:buClr>
              <a:buSzPts val="4000"/>
            </a:pPr>
            <a:endParaRPr lang="en-US" sz="6400" b="1" dirty="0">
              <a:solidFill>
                <a:schemeClr val="accent1"/>
              </a:solidFill>
              <a:latin typeface="+mj-lt"/>
              <a:ea typeface="Arial"/>
              <a:cs typeface="Arial"/>
              <a:sym typeface="Arial"/>
            </a:endParaRPr>
          </a:p>
          <a:p>
            <a:pPr>
              <a:lnSpc>
                <a:spcPct val="90000"/>
              </a:lnSpc>
              <a:buClr>
                <a:srgbClr val="0070C0"/>
              </a:buClr>
              <a:buSzPts val="4000"/>
            </a:pPr>
            <a:endParaRPr lang="en-US" sz="6400" b="1" dirty="0">
              <a:solidFill>
                <a:schemeClr val="accent1"/>
              </a:solidFill>
              <a:latin typeface="+mj-lt"/>
            </a:endParaRPr>
          </a:p>
          <a:p>
            <a:pPr marL="457200" indent="-457200">
              <a:lnSpc>
                <a:spcPct val="90000"/>
              </a:lnSpc>
              <a:buClr>
                <a:srgbClr val="0070C0"/>
              </a:buClr>
              <a:buSzPts val="4000"/>
              <a:buFont typeface="Arial"/>
              <a:buAutoNum type="arabicPeriod"/>
            </a:pPr>
            <a:endParaRPr lang="en-US" altLang="zh-CN" sz="6400" dirty="0">
              <a:solidFill>
                <a:srgbClr val="FF0000"/>
              </a:solidFill>
              <a:latin typeface="+mj-lt"/>
            </a:endParaRPr>
          </a:p>
          <a:p>
            <a:pPr algn="r">
              <a:lnSpc>
                <a:spcPct val="120000"/>
              </a:lnSpc>
              <a:buClr>
                <a:srgbClr val="0070C0"/>
              </a:buClr>
              <a:buSzPts val="4000"/>
            </a:pPr>
            <a:r>
              <a:rPr lang="en-US" sz="8000" b="1" i="1" dirty="0">
                <a:solidFill>
                  <a:srgbClr val="FF0000"/>
                </a:solidFill>
                <a:latin typeface="+mj-lt"/>
                <a:ea typeface="Arial"/>
                <a:cs typeface="Arial"/>
                <a:sym typeface="Arial"/>
              </a:rPr>
              <a:t>Continue: For CRs</a:t>
            </a:r>
            <a:endParaRPr lang="en-US" altLang="zh-CN" sz="8000" dirty="0">
              <a:solidFill>
                <a:srgbClr val="FF0000"/>
              </a:solidFill>
              <a:latin typeface="+mj-lt"/>
            </a:endParaRPr>
          </a:p>
          <a:p>
            <a:pPr>
              <a:lnSpc>
                <a:spcPct val="120000"/>
              </a:lnSpc>
              <a:buClr>
                <a:srgbClr val="0070C0"/>
              </a:buClr>
              <a:buSzPts val="4000"/>
            </a:pPr>
            <a:endParaRPr lang="en-US" altLang="zh-CN" sz="6400" dirty="0">
              <a:solidFill>
                <a:srgbClr val="FF0000"/>
              </a:solidFill>
              <a:latin typeface="+mj-lt"/>
            </a:endParaRPr>
          </a:p>
          <a:p>
            <a:pPr>
              <a:lnSpc>
                <a:spcPct val="120000"/>
              </a:lnSpc>
              <a:buClr>
                <a:srgbClr val="0070C0"/>
              </a:buClr>
              <a:buSzPts val="4000"/>
            </a:pPr>
            <a:r>
              <a:rPr lang="en-US" altLang="zh-CN" sz="6400" dirty="0">
                <a:solidFill>
                  <a:srgbClr val="FF0000"/>
                </a:solidFill>
                <a:latin typeface="+mj-lt"/>
              </a:rPr>
              <a:t>B. Cost Benefit Analysis:  </a:t>
            </a:r>
            <a:r>
              <a:rPr lang="en-US" altLang="zh-CN" sz="6400" dirty="0">
                <a:latin typeface="+mj-lt"/>
              </a:rPr>
              <a:t>Limited data and information of Cost benefit analysis </a:t>
            </a:r>
          </a:p>
          <a:p>
            <a:pPr>
              <a:lnSpc>
                <a:spcPct val="120000"/>
              </a:lnSpc>
              <a:buClr>
                <a:srgbClr val="0070C0"/>
              </a:buClr>
              <a:buSzPts val="4000"/>
            </a:pPr>
            <a:endParaRPr lang="en-US" altLang="zh-CN" sz="6400" dirty="0">
              <a:solidFill>
                <a:srgbClr val="FF0000"/>
              </a:solidFill>
              <a:latin typeface="+mj-lt"/>
            </a:endParaRPr>
          </a:p>
          <a:p>
            <a:pPr>
              <a:lnSpc>
                <a:spcPct val="120000"/>
              </a:lnSpc>
              <a:buClr>
                <a:srgbClr val="0070C0"/>
              </a:buClr>
              <a:buSzPts val="4000"/>
            </a:pPr>
            <a:r>
              <a:rPr lang="en-US" altLang="zh-CN" sz="6400" dirty="0">
                <a:solidFill>
                  <a:srgbClr val="FF0000"/>
                </a:solidFill>
                <a:latin typeface="+mj-lt"/>
              </a:rPr>
              <a:t>C. Economic Loss due to Habitat Degradation: </a:t>
            </a:r>
            <a:r>
              <a:rPr lang="en-US" altLang="zh-CN" sz="6400" dirty="0">
                <a:latin typeface="+mj-lt"/>
              </a:rPr>
              <a:t>No available for data and information of economic loss due to habitat degradation </a:t>
            </a:r>
            <a:endParaRPr lang="en-US" altLang="zh-CN" sz="6400" b="1" dirty="0">
              <a:solidFill>
                <a:schemeClr val="accent1"/>
              </a:solidFill>
              <a:latin typeface="+mj-lt"/>
            </a:endParaRPr>
          </a:p>
          <a:p>
            <a:pPr>
              <a:lnSpc>
                <a:spcPct val="120000"/>
              </a:lnSpc>
              <a:buClr>
                <a:srgbClr val="0070C0"/>
              </a:buClr>
              <a:buSzPts val="4000"/>
            </a:pPr>
            <a:endParaRPr lang="en-US" altLang="zh-CN" sz="6400" b="1" dirty="0">
              <a:solidFill>
                <a:schemeClr val="accent1"/>
              </a:solidFill>
              <a:latin typeface="+mj-lt"/>
            </a:endParaRPr>
          </a:p>
          <a:p>
            <a:pPr>
              <a:lnSpc>
                <a:spcPct val="120000"/>
              </a:lnSpc>
              <a:buClr>
                <a:srgbClr val="0070C0"/>
              </a:buClr>
              <a:buSzPts val="4000"/>
            </a:pPr>
            <a:r>
              <a:rPr lang="en-US" altLang="zh-CN" sz="8000" b="1" dirty="0">
                <a:solidFill>
                  <a:schemeClr val="accent1"/>
                </a:solidFill>
                <a:latin typeface="+mj-lt"/>
              </a:rPr>
              <a:t>Information related to blue carbon and blue economy</a:t>
            </a:r>
          </a:p>
          <a:p>
            <a:pPr>
              <a:lnSpc>
                <a:spcPct val="120000"/>
              </a:lnSpc>
              <a:buClr>
                <a:srgbClr val="0070C0"/>
              </a:buClr>
              <a:buSzPts val="4000"/>
            </a:pPr>
            <a:endParaRPr lang="en-US" altLang="zh-CN" sz="6400" dirty="0">
              <a:solidFill>
                <a:srgbClr val="FF0000"/>
              </a:solidFill>
              <a:latin typeface="+mj-lt"/>
            </a:endParaRPr>
          </a:p>
          <a:p>
            <a:pPr>
              <a:lnSpc>
                <a:spcPct val="120000"/>
              </a:lnSpc>
              <a:buClr>
                <a:srgbClr val="0070C0"/>
              </a:buClr>
              <a:buSzPts val="4000"/>
            </a:pPr>
            <a:r>
              <a:rPr lang="en-US" altLang="zh-CN" sz="6400" dirty="0">
                <a:solidFill>
                  <a:srgbClr val="FF0000"/>
                </a:solidFill>
                <a:latin typeface="+mj-lt"/>
              </a:rPr>
              <a:t>A.  List of Key Study related on Project or Policies of Blue Carbon</a:t>
            </a:r>
          </a:p>
          <a:p>
            <a:pPr algn="l">
              <a:lnSpc>
                <a:spcPct val="120000"/>
              </a:lnSpc>
            </a:pPr>
            <a:endParaRPr lang="en-US" sz="6400" dirty="0">
              <a:latin typeface="+mj-lt"/>
            </a:endParaRPr>
          </a:p>
          <a:p>
            <a:pPr algn="l">
              <a:lnSpc>
                <a:spcPct val="120000"/>
              </a:lnSpc>
            </a:pPr>
            <a:r>
              <a:rPr lang="en-US" sz="6400" dirty="0">
                <a:highlight>
                  <a:srgbClr val="00FFFF"/>
                </a:highlight>
                <a:latin typeface="+mj-lt"/>
              </a:rPr>
              <a:t>Study case on Project of Blue Carbon is limited</a:t>
            </a:r>
            <a:r>
              <a:rPr lang="en-US" sz="6400" dirty="0">
                <a:latin typeface="+mj-lt"/>
              </a:rPr>
              <a:t>. The one study was done by </a:t>
            </a:r>
            <a:r>
              <a:rPr lang="en-US" sz="6400" dirty="0" err="1">
                <a:latin typeface="+mj-lt"/>
              </a:rPr>
              <a:t>Landesa</a:t>
            </a:r>
            <a:r>
              <a:rPr lang="en-US" sz="6400" dirty="0">
                <a:latin typeface="+mj-lt"/>
              </a:rPr>
              <a:t> in 2024  </a:t>
            </a:r>
            <a:r>
              <a:rPr lang="en-US" sz="6400" dirty="0">
                <a:solidFill>
                  <a:schemeClr val="tx1"/>
                </a:solidFill>
                <a:latin typeface="+mj-lt"/>
              </a:rPr>
              <a:t>on  BLUE CARBON Assessing the Mitigation Potential of Strengthening Coastal Community Fisheries' Tenure: CASE STUDY in CAMBODIA. </a:t>
            </a:r>
          </a:p>
          <a:p>
            <a:pPr>
              <a:lnSpc>
                <a:spcPct val="120000"/>
              </a:lnSpc>
            </a:pPr>
            <a:endParaRPr lang="en-US" sz="6400" dirty="0">
              <a:solidFill>
                <a:schemeClr val="tx1"/>
              </a:solidFill>
              <a:latin typeface="+mj-lt"/>
            </a:endParaRPr>
          </a:p>
          <a:p>
            <a:pPr>
              <a:lnSpc>
                <a:spcPct val="120000"/>
              </a:lnSpc>
            </a:pPr>
            <a:r>
              <a:rPr lang="en-US" sz="6400" dirty="0">
                <a:solidFill>
                  <a:schemeClr val="tx1"/>
                </a:solidFill>
                <a:latin typeface="+mj-lt"/>
              </a:rPr>
              <a:t>They highlighted that Blue Carbon refers to carbon stored in coastal and marine ecosystems, which can store up to 5 times as much carbon as upland forests, and showed total organic carbon stored in mangroves in Cambodia is estimated at 76.21 MtCO2e4.  </a:t>
            </a:r>
          </a:p>
          <a:p>
            <a:pPr>
              <a:lnSpc>
                <a:spcPct val="120000"/>
              </a:lnSpc>
            </a:pPr>
            <a:endParaRPr lang="en-US" sz="6400" dirty="0">
              <a:solidFill>
                <a:schemeClr val="tx1"/>
              </a:solidFill>
              <a:latin typeface="+mj-lt"/>
            </a:endParaRPr>
          </a:p>
          <a:p>
            <a:pPr>
              <a:lnSpc>
                <a:spcPct val="120000"/>
              </a:lnSpc>
              <a:buClr>
                <a:srgbClr val="0070C0"/>
              </a:buClr>
              <a:buSzPts val="4000"/>
            </a:pPr>
            <a:r>
              <a:rPr lang="en-US" altLang="zh-CN" sz="6400" dirty="0">
                <a:solidFill>
                  <a:schemeClr val="tx1"/>
                </a:solidFill>
                <a:highlight>
                  <a:srgbClr val="00FFFF"/>
                </a:highlight>
                <a:latin typeface="+mj-lt"/>
              </a:rPr>
              <a:t>Blue Carbon Policy of Cambodia developed focusing on: </a:t>
            </a:r>
          </a:p>
          <a:p>
            <a:pPr>
              <a:lnSpc>
                <a:spcPct val="120000"/>
              </a:lnSpc>
              <a:buClr>
                <a:srgbClr val="0070C0"/>
              </a:buClr>
              <a:buSzPts val="4000"/>
            </a:pPr>
            <a:r>
              <a:rPr lang="en-US" altLang="zh-CN" sz="6400" dirty="0">
                <a:solidFill>
                  <a:schemeClr val="tx1"/>
                </a:solidFill>
                <a:highlight>
                  <a:srgbClr val="00FFFF"/>
                </a:highlight>
                <a:latin typeface="+mj-lt"/>
              </a:rPr>
              <a:t> </a:t>
            </a:r>
            <a:endParaRPr lang="en-US" altLang="zh-CN" sz="6400" dirty="0">
              <a:solidFill>
                <a:schemeClr val="tx1"/>
              </a:solidFill>
              <a:latin typeface="+mj-lt"/>
            </a:endParaRPr>
          </a:p>
          <a:p>
            <a:pPr>
              <a:lnSpc>
                <a:spcPct val="120000"/>
              </a:lnSpc>
              <a:buClr>
                <a:srgbClr val="0070C0"/>
              </a:buClr>
              <a:buSzPts val="4000"/>
            </a:pPr>
            <a:r>
              <a:rPr lang="en-US" altLang="zh-CN" sz="6400" dirty="0">
                <a:solidFill>
                  <a:schemeClr val="tx1"/>
                </a:solidFill>
                <a:latin typeface="+mj-lt"/>
              </a:rPr>
              <a:t>1. National Commitment to Carbon Naturality, Cambodia pledges to achieve carbon naturality by 2050,  </a:t>
            </a:r>
          </a:p>
          <a:p>
            <a:pPr>
              <a:lnSpc>
                <a:spcPct val="120000"/>
              </a:lnSpc>
              <a:buClr>
                <a:srgbClr val="0070C0"/>
              </a:buClr>
              <a:buSzPts val="4000"/>
            </a:pPr>
            <a:r>
              <a:rPr lang="en-US" altLang="zh-CN" sz="6400" dirty="0">
                <a:solidFill>
                  <a:schemeClr val="tx1"/>
                </a:solidFill>
                <a:latin typeface="+mj-lt"/>
              </a:rPr>
              <a:t>2. Blue Carbon and Coastal Ecosystem, Blue Carbon refer to the carbon captured and stored in coastal ecosystem like mangrove, seagrass beds, and salt marshes.    </a:t>
            </a:r>
          </a:p>
          <a:p>
            <a:pPr algn="l">
              <a:lnSpc>
                <a:spcPct val="120000"/>
              </a:lnSpc>
            </a:pPr>
            <a:r>
              <a:rPr lang="en-US" sz="6400" b="0" i="0" u="none" strike="noStrike" baseline="0" dirty="0">
                <a:solidFill>
                  <a:schemeClr val="tx1"/>
                </a:solidFill>
                <a:latin typeface="+mj-lt"/>
              </a:rPr>
              <a:t>3. Policy and Strategy Development ( National Blue Carbon/Roadmap, Marine Spatial Planning,   Strengthening Coastal Community Fisheries, Sustainable Blue Economy </a:t>
            </a:r>
          </a:p>
          <a:p>
            <a:pPr>
              <a:lnSpc>
                <a:spcPct val="120000"/>
              </a:lnSpc>
            </a:pPr>
            <a:endParaRPr lang="en-US" sz="6400" b="0" i="0" u="none" strike="noStrike" baseline="0" dirty="0">
              <a:solidFill>
                <a:srgbClr val="FF0000"/>
              </a:solidFill>
              <a:latin typeface="+mj-lt"/>
            </a:endParaRPr>
          </a:p>
          <a:p>
            <a:pPr>
              <a:lnSpc>
                <a:spcPct val="120000"/>
              </a:lnSpc>
              <a:buClr>
                <a:srgbClr val="0070C0"/>
              </a:buClr>
              <a:buSzPts val="4000"/>
            </a:pPr>
            <a:endParaRPr lang="en-US" altLang="zh-CN" sz="6400" dirty="0">
              <a:solidFill>
                <a:schemeClr val="tx1"/>
              </a:solidFill>
              <a:latin typeface="+mj-lt"/>
              <a:cs typeface="Arial"/>
            </a:endParaRPr>
          </a:p>
          <a:p>
            <a:pPr>
              <a:lnSpc>
                <a:spcPct val="120000"/>
              </a:lnSpc>
              <a:buClr>
                <a:srgbClr val="0070C0"/>
              </a:buClr>
              <a:buSzPts val="4000"/>
            </a:pPr>
            <a:endParaRPr lang="en-US" altLang="zh-CN" sz="6400" dirty="0">
              <a:latin typeface="+mj-lt"/>
            </a:endParaRPr>
          </a:p>
          <a:p>
            <a:pPr>
              <a:lnSpc>
                <a:spcPct val="90000"/>
              </a:lnSpc>
              <a:buClr>
                <a:srgbClr val="0070C0"/>
              </a:buClr>
              <a:buSzPts val="4000"/>
            </a:pPr>
            <a:endParaRPr lang="en-US" altLang="zh-CN" sz="6400" dirty="0">
              <a:latin typeface="+mj-lt"/>
              <a:cs typeface="Arial"/>
            </a:endParaRPr>
          </a:p>
          <a:p>
            <a:pPr>
              <a:lnSpc>
                <a:spcPct val="90000"/>
              </a:lnSpc>
              <a:buClr>
                <a:srgbClr val="0070C0"/>
              </a:buClr>
              <a:buSzPts val="4000"/>
            </a:pPr>
            <a:endParaRPr lang="en-US" altLang="zh-CN" sz="4300" b="1" dirty="0">
              <a:latin typeface="+mj-lt"/>
              <a:cs typeface="Arial"/>
            </a:endParaRPr>
          </a:p>
          <a:p>
            <a:pPr>
              <a:lnSpc>
                <a:spcPct val="90000"/>
              </a:lnSpc>
              <a:buClr>
                <a:srgbClr val="0070C0"/>
              </a:buClr>
              <a:buSzPts val="4000"/>
            </a:pPr>
            <a:endParaRPr lang="en-US" altLang="zh-CN" sz="4300" b="1" dirty="0">
              <a:latin typeface="+mj-lt"/>
            </a:endParaRPr>
          </a:p>
          <a:p>
            <a:pPr>
              <a:lnSpc>
                <a:spcPct val="90000"/>
              </a:lnSpc>
              <a:buClr>
                <a:srgbClr val="0070C0"/>
              </a:buClr>
              <a:buSzPts val="4000"/>
            </a:pPr>
            <a:endParaRPr lang="en-US" altLang="zh-CN" sz="4300" dirty="0">
              <a:latin typeface="+mj-lt"/>
            </a:endParaRPr>
          </a:p>
          <a:p>
            <a:pPr>
              <a:lnSpc>
                <a:spcPct val="90000"/>
              </a:lnSpc>
              <a:buClr>
                <a:srgbClr val="0070C0"/>
              </a:buClr>
              <a:buSzPts val="4000"/>
            </a:pPr>
            <a:endParaRPr lang="en-US" altLang="zh-CN" sz="2900" dirty="0">
              <a:latin typeface="+mj-lt"/>
              <a:cs typeface="Arial"/>
            </a:endParaRPr>
          </a:p>
          <a:p>
            <a:pPr>
              <a:lnSpc>
                <a:spcPct val="90000"/>
              </a:lnSpc>
              <a:buClr>
                <a:srgbClr val="0070C0"/>
              </a:buClr>
              <a:buSzPts val="4000"/>
              <a:buFont typeface="Calibri"/>
              <a:buNone/>
            </a:pPr>
            <a:endParaRPr lang="en-US" sz="2900" dirty="0">
              <a:solidFill>
                <a:schemeClr val="tx1"/>
              </a:solidFill>
              <a:latin typeface="+mj-lt"/>
            </a:endParaRPr>
          </a:p>
          <a:p>
            <a:pPr>
              <a:lnSpc>
                <a:spcPct val="90000"/>
              </a:lnSpc>
              <a:buClr>
                <a:srgbClr val="0070C0"/>
              </a:buClr>
              <a:buSzPts val="4000"/>
              <a:buFont typeface="Calibri"/>
              <a:buNone/>
            </a:pPr>
            <a:endParaRPr lang="en-US" sz="2900" dirty="0">
              <a:solidFill>
                <a:schemeClr val="tx1"/>
              </a:solidFill>
              <a:latin typeface="+mj-lt"/>
            </a:endParaRPr>
          </a:p>
        </p:txBody>
      </p:sp>
      <p:pic>
        <p:nvPicPr>
          <p:cNvPr id="3" name="Google Shape;95;p2">
            <a:extLst>
              <a:ext uri="{FF2B5EF4-FFF2-40B4-BE49-F238E27FC236}">
                <a16:creationId xmlns:a16="http://schemas.microsoft.com/office/drawing/2014/main" id="{0F18566B-239C-DD4E-54EA-BC5A3947E1FF}"/>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3309881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4;p2">
            <a:extLst>
              <a:ext uri="{FF2B5EF4-FFF2-40B4-BE49-F238E27FC236}">
                <a16:creationId xmlns:a16="http://schemas.microsoft.com/office/drawing/2014/main" id="{6AEDDAAE-F91C-1153-AACD-1D5CA624DE0F}"/>
              </a:ext>
            </a:extLst>
          </p:cNvPr>
          <p:cNvSpPr txBox="1">
            <a:spLocks/>
          </p:cNvSpPr>
          <p:nvPr/>
        </p:nvSpPr>
        <p:spPr>
          <a:xfrm>
            <a:off x="2162287" y="602428"/>
            <a:ext cx="10029713" cy="5884433"/>
          </a:xfrm>
          <a:prstGeom prst="rect">
            <a:avLst/>
          </a:prstGeom>
          <a:noFill/>
          <a:ln>
            <a:noFill/>
          </a:ln>
        </p:spPr>
        <p:txBody>
          <a:bodyPr spcFirstLastPara="1" wrap="square" lIns="91425" tIns="45700" rIns="91425" bIns="45700" anchor="ctr" anchorCtr="0">
            <a:normAutofit fontScale="2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pPr>
            <a:endParaRPr lang="en-US" sz="2400" b="1" dirty="0">
              <a:solidFill>
                <a:schemeClr val="accent1"/>
              </a:solidFill>
              <a:latin typeface="+mn-lt"/>
              <a:ea typeface="Arial"/>
              <a:cs typeface="Arial"/>
              <a:sym typeface="Arial"/>
            </a:endParaRPr>
          </a:p>
          <a:p>
            <a:pPr>
              <a:lnSpc>
                <a:spcPct val="90000"/>
              </a:lnSpc>
              <a:buClr>
                <a:srgbClr val="0070C0"/>
              </a:buClr>
              <a:buSzPts val="4000"/>
            </a:pPr>
            <a:endParaRPr lang="en-US" sz="2400" b="1" dirty="0">
              <a:solidFill>
                <a:schemeClr val="accent1"/>
              </a:solidFill>
              <a:latin typeface="+mn-lt"/>
              <a:ea typeface="Arial"/>
              <a:cs typeface="Arial"/>
              <a:sym typeface="Arial"/>
            </a:endParaRPr>
          </a:p>
          <a:p>
            <a:pPr>
              <a:lnSpc>
                <a:spcPct val="90000"/>
              </a:lnSpc>
              <a:buClr>
                <a:srgbClr val="0070C0"/>
              </a:buClr>
              <a:buSzPts val="4000"/>
            </a:pPr>
            <a:endParaRPr lang="en-US" sz="6400" b="1" dirty="0">
              <a:solidFill>
                <a:schemeClr val="accent1"/>
              </a:solidFill>
              <a:latin typeface="+mj-lt"/>
              <a:ea typeface="Arial"/>
              <a:cs typeface="Arial"/>
              <a:sym typeface="Arial"/>
            </a:endParaRPr>
          </a:p>
          <a:p>
            <a:pPr>
              <a:lnSpc>
                <a:spcPct val="90000"/>
              </a:lnSpc>
              <a:buClr>
                <a:srgbClr val="0070C0"/>
              </a:buClr>
              <a:buSzPts val="4000"/>
            </a:pPr>
            <a:endParaRPr lang="en-US" sz="8000" b="1" i="1" dirty="0">
              <a:solidFill>
                <a:schemeClr val="accent1"/>
              </a:solidFill>
              <a:latin typeface="+mj-lt"/>
            </a:endParaRPr>
          </a:p>
          <a:p>
            <a:pPr>
              <a:lnSpc>
                <a:spcPct val="90000"/>
              </a:lnSpc>
              <a:buClr>
                <a:srgbClr val="0070C0"/>
              </a:buClr>
              <a:buSzPts val="4000"/>
            </a:pPr>
            <a:r>
              <a:rPr lang="en-US" sz="8000" b="1" i="1" dirty="0">
                <a:solidFill>
                  <a:schemeClr val="accent1"/>
                </a:solidFill>
                <a:latin typeface="+mj-lt"/>
                <a:ea typeface="Arial"/>
                <a:cs typeface="Arial"/>
                <a:sym typeface="Arial"/>
              </a:rPr>
              <a:t> </a:t>
            </a:r>
          </a:p>
          <a:p>
            <a:pPr>
              <a:lnSpc>
                <a:spcPct val="90000"/>
              </a:lnSpc>
              <a:buClr>
                <a:srgbClr val="0070C0"/>
              </a:buClr>
              <a:buSzPts val="4000"/>
            </a:pPr>
            <a:endParaRPr lang="en-US" sz="6400" b="1" dirty="0">
              <a:solidFill>
                <a:schemeClr val="accent1"/>
              </a:solidFill>
              <a:latin typeface="+mj-lt"/>
              <a:ea typeface="Arial"/>
              <a:cs typeface="Arial"/>
              <a:sym typeface="Arial"/>
            </a:endParaRPr>
          </a:p>
          <a:p>
            <a:pPr>
              <a:lnSpc>
                <a:spcPct val="90000"/>
              </a:lnSpc>
              <a:buClr>
                <a:srgbClr val="0070C0"/>
              </a:buClr>
              <a:buSzPts val="4000"/>
            </a:pPr>
            <a:endParaRPr lang="en-US" sz="6400" b="1" dirty="0">
              <a:solidFill>
                <a:schemeClr val="accent1"/>
              </a:solidFill>
              <a:latin typeface="+mj-lt"/>
            </a:endParaRPr>
          </a:p>
          <a:p>
            <a:pPr marL="457200" indent="-457200">
              <a:lnSpc>
                <a:spcPct val="90000"/>
              </a:lnSpc>
              <a:buClr>
                <a:srgbClr val="0070C0"/>
              </a:buClr>
              <a:buSzPts val="4000"/>
              <a:buFont typeface="Arial"/>
              <a:buAutoNum type="arabicPeriod"/>
            </a:pPr>
            <a:endParaRPr lang="en-US" altLang="zh-CN" sz="6400" dirty="0">
              <a:solidFill>
                <a:srgbClr val="FF0000"/>
              </a:solidFill>
              <a:latin typeface="+mj-lt"/>
            </a:endParaRPr>
          </a:p>
          <a:p>
            <a:pPr algn="r">
              <a:lnSpc>
                <a:spcPct val="120000"/>
              </a:lnSpc>
              <a:buClr>
                <a:srgbClr val="0070C0"/>
              </a:buClr>
              <a:buSzPts val="4000"/>
            </a:pPr>
            <a:r>
              <a:rPr lang="en-US" sz="8000" b="1" i="1" dirty="0">
                <a:solidFill>
                  <a:srgbClr val="FF0000"/>
                </a:solidFill>
                <a:latin typeface="+mj-lt"/>
                <a:ea typeface="Arial"/>
                <a:cs typeface="Arial"/>
                <a:sym typeface="Arial"/>
              </a:rPr>
              <a:t>Continue: For </a:t>
            </a:r>
            <a:r>
              <a:rPr lang="en-US" sz="8000" b="1" i="1" dirty="0">
                <a:solidFill>
                  <a:srgbClr val="FF0000"/>
                </a:solidFill>
                <a:latin typeface="+mj-lt"/>
                <a:sym typeface="Arial"/>
              </a:rPr>
              <a:t>SGs</a:t>
            </a:r>
            <a:endParaRPr lang="en-US" altLang="zh-CN" sz="6400" b="1" dirty="0">
              <a:solidFill>
                <a:srgbClr val="FF0000"/>
              </a:solidFill>
              <a:latin typeface="+mj-lt"/>
            </a:endParaRPr>
          </a:p>
          <a:p>
            <a:pPr>
              <a:lnSpc>
                <a:spcPct val="120000"/>
              </a:lnSpc>
              <a:buClr>
                <a:srgbClr val="0070C0"/>
              </a:buClr>
              <a:buSzPts val="4000"/>
            </a:pPr>
            <a:r>
              <a:rPr lang="en-US" altLang="zh-CN" sz="8000" b="1" dirty="0">
                <a:solidFill>
                  <a:schemeClr val="accent1"/>
                </a:solidFill>
                <a:latin typeface="+mj-lt"/>
              </a:rPr>
              <a:t>Information related to blue carbon and blue economy</a:t>
            </a:r>
          </a:p>
          <a:p>
            <a:pPr>
              <a:lnSpc>
                <a:spcPct val="120000"/>
              </a:lnSpc>
              <a:buClr>
                <a:srgbClr val="0070C0"/>
              </a:buClr>
              <a:buSzPts val="4000"/>
            </a:pPr>
            <a:endParaRPr lang="en-US" altLang="zh-CN" sz="6400" dirty="0">
              <a:solidFill>
                <a:srgbClr val="FF0000"/>
              </a:solidFill>
              <a:latin typeface="+mj-lt"/>
            </a:endParaRPr>
          </a:p>
          <a:p>
            <a:pPr>
              <a:lnSpc>
                <a:spcPct val="120000"/>
              </a:lnSpc>
              <a:buClr>
                <a:srgbClr val="0070C0"/>
              </a:buClr>
              <a:buSzPts val="4000"/>
            </a:pPr>
            <a:r>
              <a:rPr lang="en-US" altLang="zh-CN" sz="6400" dirty="0">
                <a:solidFill>
                  <a:srgbClr val="FF0000"/>
                </a:solidFill>
                <a:latin typeface="+mj-lt"/>
              </a:rPr>
              <a:t>A.  List of Key Study related on Project or Policies of Blue Carbon</a:t>
            </a:r>
          </a:p>
          <a:p>
            <a:pPr algn="l">
              <a:lnSpc>
                <a:spcPct val="120000"/>
              </a:lnSpc>
            </a:pPr>
            <a:endParaRPr lang="en-US" sz="6400" dirty="0">
              <a:latin typeface="+mj-lt"/>
            </a:endParaRPr>
          </a:p>
          <a:p>
            <a:pPr algn="l">
              <a:lnSpc>
                <a:spcPct val="120000"/>
              </a:lnSpc>
            </a:pPr>
            <a:r>
              <a:rPr lang="en-US" sz="6400" dirty="0">
                <a:latin typeface="+mn-lt"/>
              </a:rPr>
              <a:t>NA</a:t>
            </a:r>
          </a:p>
          <a:p>
            <a:pPr>
              <a:lnSpc>
                <a:spcPct val="120000"/>
              </a:lnSpc>
            </a:pPr>
            <a:r>
              <a:rPr lang="en-US" sz="6400" dirty="0">
                <a:solidFill>
                  <a:schemeClr val="tx1"/>
                </a:solidFill>
                <a:latin typeface="+mj-lt"/>
              </a:rPr>
              <a:t>  </a:t>
            </a:r>
          </a:p>
          <a:p>
            <a:pPr>
              <a:lnSpc>
                <a:spcPct val="120000"/>
              </a:lnSpc>
            </a:pPr>
            <a:endParaRPr lang="en-US" sz="6400" dirty="0">
              <a:solidFill>
                <a:schemeClr val="tx1"/>
              </a:solidFill>
              <a:latin typeface="+mj-lt"/>
            </a:endParaRPr>
          </a:p>
          <a:p>
            <a:pPr>
              <a:lnSpc>
                <a:spcPct val="120000"/>
              </a:lnSpc>
              <a:buClr>
                <a:srgbClr val="0070C0"/>
              </a:buClr>
              <a:buSzPts val="4000"/>
            </a:pPr>
            <a:r>
              <a:rPr lang="en-US" altLang="zh-CN" sz="6400" dirty="0">
                <a:latin typeface="+mn-lt"/>
              </a:rPr>
              <a:t>Blue Carbon Policy of Cambodia developed focusing on</a:t>
            </a:r>
            <a:r>
              <a:rPr lang="en-US" altLang="zh-CN" sz="6400" dirty="0">
                <a:solidFill>
                  <a:schemeClr val="tx1"/>
                </a:solidFill>
                <a:highlight>
                  <a:srgbClr val="00FFFF"/>
                </a:highlight>
                <a:latin typeface="+mj-lt"/>
              </a:rPr>
              <a:t>: </a:t>
            </a:r>
          </a:p>
          <a:p>
            <a:pPr>
              <a:lnSpc>
                <a:spcPct val="120000"/>
              </a:lnSpc>
              <a:buClr>
                <a:srgbClr val="0070C0"/>
              </a:buClr>
              <a:buSzPts val="4000"/>
            </a:pPr>
            <a:r>
              <a:rPr lang="en-US" altLang="zh-CN" sz="6400" dirty="0">
                <a:solidFill>
                  <a:schemeClr val="tx1"/>
                </a:solidFill>
                <a:highlight>
                  <a:srgbClr val="00FFFF"/>
                </a:highlight>
                <a:latin typeface="+mj-lt"/>
              </a:rPr>
              <a:t> </a:t>
            </a:r>
          </a:p>
          <a:p>
            <a:pPr>
              <a:lnSpc>
                <a:spcPct val="120000"/>
              </a:lnSpc>
              <a:buClr>
                <a:srgbClr val="0070C0"/>
              </a:buClr>
              <a:buSzPts val="4000"/>
            </a:pPr>
            <a:r>
              <a:rPr lang="en-US" altLang="zh-CN" sz="6400" dirty="0">
                <a:latin typeface="Arial" panose="020B0604020202020204" pitchFamily="34" charset="0"/>
                <a:cs typeface="Arial" panose="020B0604020202020204" pitchFamily="34" charset="0"/>
              </a:rPr>
              <a:t>1. National Commitment to Carbon Naturality, Cambodia pledges to achieve carbon naturality by 2050,  </a:t>
            </a:r>
          </a:p>
          <a:p>
            <a:pPr>
              <a:lnSpc>
                <a:spcPct val="120000"/>
              </a:lnSpc>
              <a:buClr>
                <a:srgbClr val="0070C0"/>
              </a:buClr>
              <a:buSzPts val="4000"/>
            </a:pPr>
            <a:r>
              <a:rPr lang="en-US" altLang="zh-CN" sz="6400" dirty="0">
                <a:latin typeface="Arial" panose="020B0604020202020204" pitchFamily="34" charset="0"/>
                <a:cs typeface="Arial" panose="020B0604020202020204" pitchFamily="34" charset="0"/>
              </a:rPr>
              <a:t>2</a:t>
            </a:r>
            <a:r>
              <a:rPr lang="en-US" altLang="zh-CN" sz="6400" dirty="0">
                <a:latin typeface="+mn-lt"/>
                <a:cs typeface="Arial" panose="020B0604020202020204" pitchFamily="34" charset="0"/>
              </a:rPr>
              <a:t>. Blue Carbon and Coastal Ecosystem, Blue Carbon refer to the carbon captured and stored in coastal ecosystem like mangrove, seagrass beds, and salt marshes.    </a:t>
            </a:r>
          </a:p>
          <a:p>
            <a:pPr algn="l">
              <a:lnSpc>
                <a:spcPct val="120000"/>
              </a:lnSpc>
            </a:pPr>
            <a:r>
              <a:rPr lang="en-US" sz="6400" dirty="0">
                <a:latin typeface="+mn-lt"/>
                <a:cs typeface="Arial" panose="020B0604020202020204" pitchFamily="34" charset="0"/>
              </a:rPr>
              <a:t>3. Policy and Strategy Development ( National Blue Carbon/Roadmap, Marine Spatial Planning,   Strengthening Coastal Community Fisheries, Sustainable Blue Economy </a:t>
            </a:r>
          </a:p>
          <a:p>
            <a:pPr>
              <a:lnSpc>
                <a:spcPct val="120000"/>
              </a:lnSpc>
            </a:pPr>
            <a:endParaRPr lang="en-US" sz="6400" b="0" i="0" u="none" strike="noStrike" baseline="0" dirty="0">
              <a:solidFill>
                <a:srgbClr val="FF0000"/>
              </a:solidFill>
              <a:latin typeface="+mn-lt"/>
            </a:endParaRPr>
          </a:p>
          <a:p>
            <a:pPr>
              <a:lnSpc>
                <a:spcPct val="120000"/>
              </a:lnSpc>
              <a:buClr>
                <a:srgbClr val="0070C0"/>
              </a:buClr>
              <a:buSzPts val="4000"/>
            </a:pPr>
            <a:endParaRPr lang="en-US" altLang="zh-CN" sz="6400" dirty="0">
              <a:solidFill>
                <a:schemeClr val="tx1"/>
              </a:solidFill>
              <a:latin typeface="+mj-lt"/>
              <a:cs typeface="Arial"/>
            </a:endParaRPr>
          </a:p>
          <a:p>
            <a:pPr>
              <a:lnSpc>
                <a:spcPct val="120000"/>
              </a:lnSpc>
              <a:buClr>
                <a:srgbClr val="0070C0"/>
              </a:buClr>
              <a:buSzPts val="4000"/>
            </a:pPr>
            <a:endParaRPr lang="en-US" altLang="zh-CN" sz="6400" dirty="0">
              <a:latin typeface="+mj-lt"/>
            </a:endParaRPr>
          </a:p>
          <a:p>
            <a:pPr>
              <a:lnSpc>
                <a:spcPct val="90000"/>
              </a:lnSpc>
              <a:buClr>
                <a:srgbClr val="0070C0"/>
              </a:buClr>
              <a:buSzPts val="4000"/>
            </a:pPr>
            <a:endParaRPr lang="en-US" altLang="zh-CN" sz="6400" dirty="0">
              <a:latin typeface="+mj-lt"/>
              <a:cs typeface="Arial"/>
            </a:endParaRPr>
          </a:p>
          <a:p>
            <a:pPr>
              <a:lnSpc>
                <a:spcPct val="90000"/>
              </a:lnSpc>
              <a:buClr>
                <a:srgbClr val="0070C0"/>
              </a:buClr>
              <a:buSzPts val="4000"/>
            </a:pPr>
            <a:endParaRPr lang="en-US" altLang="zh-CN" sz="4300" b="1" dirty="0">
              <a:latin typeface="+mj-lt"/>
              <a:cs typeface="Arial"/>
            </a:endParaRPr>
          </a:p>
          <a:p>
            <a:pPr>
              <a:lnSpc>
                <a:spcPct val="90000"/>
              </a:lnSpc>
              <a:buClr>
                <a:srgbClr val="0070C0"/>
              </a:buClr>
              <a:buSzPts val="4000"/>
            </a:pPr>
            <a:endParaRPr lang="en-US" altLang="zh-CN" sz="4300" b="1" dirty="0">
              <a:latin typeface="+mj-lt"/>
            </a:endParaRPr>
          </a:p>
          <a:p>
            <a:pPr>
              <a:lnSpc>
                <a:spcPct val="90000"/>
              </a:lnSpc>
              <a:buClr>
                <a:srgbClr val="0070C0"/>
              </a:buClr>
              <a:buSzPts val="4000"/>
            </a:pPr>
            <a:endParaRPr lang="en-US" altLang="zh-CN" sz="4300" dirty="0">
              <a:latin typeface="+mj-lt"/>
            </a:endParaRPr>
          </a:p>
          <a:p>
            <a:pPr>
              <a:lnSpc>
                <a:spcPct val="90000"/>
              </a:lnSpc>
              <a:buClr>
                <a:srgbClr val="0070C0"/>
              </a:buClr>
              <a:buSzPts val="4000"/>
            </a:pPr>
            <a:endParaRPr lang="en-US" altLang="zh-CN" sz="2900" dirty="0">
              <a:latin typeface="+mj-lt"/>
              <a:cs typeface="Arial"/>
            </a:endParaRPr>
          </a:p>
          <a:p>
            <a:pPr>
              <a:lnSpc>
                <a:spcPct val="90000"/>
              </a:lnSpc>
              <a:buClr>
                <a:srgbClr val="0070C0"/>
              </a:buClr>
              <a:buSzPts val="4000"/>
              <a:buFont typeface="Calibri"/>
              <a:buNone/>
            </a:pPr>
            <a:endParaRPr lang="en-US" sz="2900" dirty="0">
              <a:solidFill>
                <a:schemeClr val="tx1"/>
              </a:solidFill>
              <a:latin typeface="+mj-lt"/>
            </a:endParaRPr>
          </a:p>
          <a:p>
            <a:pPr>
              <a:lnSpc>
                <a:spcPct val="90000"/>
              </a:lnSpc>
              <a:buClr>
                <a:srgbClr val="0070C0"/>
              </a:buClr>
              <a:buSzPts val="4000"/>
              <a:buFont typeface="Calibri"/>
              <a:buNone/>
            </a:pPr>
            <a:endParaRPr lang="en-US" sz="2900" dirty="0">
              <a:solidFill>
                <a:schemeClr val="tx1"/>
              </a:solidFill>
              <a:latin typeface="+mj-lt"/>
            </a:endParaRPr>
          </a:p>
        </p:txBody>
      </p:sp>
      <p:pic>
        <p:nvPicPr>
          <p:cNvPr id="3" name="Google Shape;95;p2">
            <a:extLst>
              <a:ext uri="{FF2B5EF4-FFF2-40B4-BE49-F238E27FC236}">
                <a16:creationId xmlns:a16="http://schemas.microsoft.com/office/drawing/2014/main" id="{0F18566B-239C-DD4E-54EA-BC5A3947E1FF}"/>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3293726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4;p2">
            <a:extLst>
              <a:ext uri="{FF2B5EF4-FFF2-40B4-BE49-F238E27FC236}">
                <a16:creationId xmlns:a16="http://schemas.microsoft.com/office/drawing/2014/main" id="{6AEDDAAE-F91C-1153-AACD-1D5CA624DE0F}"/>
              </a:ext>
            </a:extLst>
          </p:cNvPr>
          <p:cNvSpPr txBox="1">
            <a:spLocks/>
          </p:cNvSpPr>
          <p:nvPr/>
        </p:nvSpPr>
        <p:spPr>
          <a:xfrm>
            <a:off x="2302140" y="268941"/>
            <a:ext cx="9644036" cy="6303981"/>
          </a:xfrm>
          <a:prstGeom prst="rect">
            <a:avLst/>
          </a:prstGeom>
          <a:noFill/>
          <a:ln>
            <a:noFill/>
          </a:ln>
        </p:spPr>
        <p:txBody>
          <a:bodyPr spcFirstLastPara="1" wrap="square" lIns="91425" tIns="45700" rIns="91425" bIns="45700" anchor="ctr" anchorCtr="0">
            <a:normAutofit fontScale="2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20000"/>
              </a:lnSpc>
              <a:buClr>
                <a:srgbClr val="0070C0"/>
              </a:buClr>
              <a:buSzPts val="4000"/>
            </a:pPr>
            <a:endParaRPr lang="en-US" altLang="zh-CN" sz="5600" b="1" dirty="0">
              <a:solidFill>
                <a:srgbClr val="FF0000"/>
              </a:solidFill>
              <a:latin typeface="+mj-lt"/>
            </a:endParaRPr>
          </a:p>
          <a:p>
            <a:pPr>
              <a:lnSpc>
                <a:spcPct val="120000"/>
              </a:lnSpc>
              <a:buClr>
                <a:srgbClr val="0070C0"/>
              </a:buClr>
              <a:buSzPts val="4000"/>
            </a:pPr>
            <a:r>
              <a:rPr lang="en-US" altLang="zh-CN" sz="7200" b="1" dirty="0">
                <a:solidFill>
                  <a:srgbClr val="FF0000"/>
                </a:solidFill>
                <a:latin typeface="+mj-lt"/>
              </a:rPr>
              <a:t>For CRs</a:t>
            </a:r>
          </a:p>
          <a:p>
            <a:pPr>
              <a:lnSpc>
                <a:spcPct val="120000"/>
              </a:lnSpc>
              <a:buClr>
                <a:srgbClr val="0070C0"/>
              </a:buClr>
              <a:buSzPts val="4000"/>
            </a:pPr>
            <a:r>
              <a:rPr lang="en-US" altLang="zh-CN" sz="5600" b="1" dirty="0">
                <a:solidFill>
                  <a:srgbClr val="FF0000"/>
                </a:solidFill>
                <a:latin typeface="+mj-lt"/>
              </a:rPr>
              <a:t>B. List of Key Study related to Project or Policies of Blue Economy </a:t>
            </a:r>
            <a:endParaRPr lang="en-US" altLang="zh-CN" sz="7200" b="1" dirty="0">
              <a:solidFill>
                <a:srgbClr val="FF0000"/>
              </a:solidFill>
              <a:latin typeface="+mj-lt"/>
            </a:endParaRPr>
          </a:p>
          <a:p>
            <a:pPr>
              <a:lnSpc>
                <a:spcPct val="120000"/>
              </a:lnSpc>
              <a:buClr>
                <a:srgbClr val="0070C0"/>
              </a:buClr>
              <a:buSzPts val="4000"/>
            </a:pPr>
            <a:endParaRPr lang="en-US" altLang="zh-CN" sz="5600" dirty="0">
              <a:solidFill>
                <a:srgbClr val="FF0000"/>
              </a:solidFill>
              <a:latin typeface="+mj-lt"/>
            </a:endParaRPr>
          </a:p>
          <a:p>
            <a:pPr>
              <a:lnSpc>
                <a:spcPct val="120000"/>
              </a:lnSpc>
              <a:buClr>
                <a:srgbClr val="0070C0"/>
              </a:buClr>
              <a:buSzPts val="4000"/>
            </a:pPr>
            <a:r>
              <a:rPr lang="en-US" altLang="zh-CN" sz="6400" dirty="0">
                <a:solidFill>
                  <a:schemeClr val="tx1"/>
                </a:solidFill>
                <a:latin typeface="+mj-lt"/>
              </a:rPr>
              <a:t>Key study related to project or policies of blue economy is limited. Reports on blue economy in Cambodia were studied and reviewed by WB and ERIA in 2023.    </a:t>
            </a:r>
          </a:p>
          <a:p>
            <a:pPr>
              <a:lnSpc>
                <a:spcPct val="120000"/>
              </a:lnSpc>
              <a:buClr>
                <a:srgbClr val="0070C0"/>
              </a:buClr>
              <a:buSzPts val="4000"/>
            </a:pPr>
            <a:endParaRPr lang="en-US" altLang="zh-CN" sz="5600" b="1" dirty="0">
              <a:solidFill>
                <a:srgbClr val="FF0000"/>
              </a:solidFill>
              <a:latin typeface="+mj-lt"/>
            </a:endParaRPr>
          </a:p>
          <a:p>
            <a:pPr>
              <a:lnSpc>
                <a:spcPct val="120000"/>
              </a:lnSpc>
              <a:buClr>
                <a:srgbClr val="0070C0"/>
              </a:buClr>
              <a:buSzPts val="4000"/>
            </a:pPr>
            <a:r>
              <a:rPr lang="en-US" altLang="zh-CN" sz="5600" b="1" dirty="0">
                <a:solidFill>
                  <a:srgbClr val="FF0000"/>
                </a:solidFill>
                <a:latin typeface="+mj-lt"/>
              </a:rPr>
              <a:t>1. ERIA, 2023: Blue Economic Initiatives in South East Asia: Challenges and Opportunities </a:t>
            </a:r>
            <a:endParaRPr lang="en-US" sz="5600" b="0" i="0" u="none" strike="noStrike" baseline="0" dirty="0">
              <a:solidFill>
                <a:srgbClr val="000000"/>
              </a:solidFill>
              <a:latin typeface="+mj-lt"/>
            </a:endParaRPr>
          </a:p>
          <a:p>
            <a:pPr>
              <a:lnSpc>
                <a:spcPct val="120000"/>
              </a:lnSpc>
            </a:pPr>
            <a:r>
              <a:rPr lang="en-US" sz="5600" b="0" i="0" u="none" strike="noStrike" baseline="0" dirty="0">
                <a:solidFill>
                  <a:srgbClr val="000000"/>
                </a:solidFill>
                <a:latin typeface="+mj-lt"/>
              </a:rPr>
              <a:t>ERIA highlighted the </a:t>
            </a:r>
            <a:r>
              <a:rPr lang="en-US" sz="5600" dirty="0">
                <a:latin typeface="+mj-lt"/>
              </a:rPr>
              <a:t>definition of </a:t>
            </a:r>
            <a:r>
              <a:rPr lang="en-US" sz="5600" b="0" i="0" u="none" strike="noStrike" baseline="0" dirty="0">
                <a:solidFill>
                  <a:srgbClr val="000000"/>
                </a:solidFill>
                <a:latin typeface="+mj-lt"/>
              </a:rPr>
              <a:t>Blue Economy for ASEAN refers to the sustainable, resilient and inclusive use, governance, management and conservation of oceans, seas as well as marine and coastal resources and ecosystems for economic growth across various sectors such as fishery, aquaculture, maritime transport, renewable energy, tourism, climate. </a:t>
            </a:r>
          </a:p>
          <a:p>
            <a:pPr>
              <a:lnSpc>
                <a:spcPct val="120000"/>
              </a:lnSpc>
            </a:pPr>
            <a:endParaRPr lang="en-US" sz="5600" dirty="0">
              <a:latin typeface="+mj-lt"/>
            </a:endParaRPr>
          </a:p>
          <a:p>
            <a:pPr>
              <a:lnSpc>
                <a:spcPct val="120000"/>
              </a:lnSpc>
            </a:pPr>
            <a:r>
              <a:rPr lang="en-US" sz="5600" b="0" u="none" strike="noStrike" baseline="0" dirty="0">
                <a:solidFill>
                  <a:srgbClr val="000000"/>
                </a:solidFill>
                <a:latin typeface="+mj-lt"/>
              </a:rPr>
              <a:t>They displayed the National Policy for Blue Economy Development  in Cambodia, including 1) National Policy on Green Growth</a:t>
            </a:r>
            <a:r>
              <a:rPr lang="en-US" sz="5600" b="1" u="none" strike="noStrike" baseline="0" dirty="0">
                <a:solidFill>
                  <a:srgbClr val="000000"/>
                </a:solidFill>
                <a:latin typeface="+mj-lt"/>
              </a:rPr>
              <a:t>, </a:t>
            </a:r>
            <a:r>
              <a:rPr lang="en-US" sz="5600" u="none" strike="noStrike" baseline="0" dirty="0">
                <a:solidFill>
                  <a:srgbClr val="000000"/>
                </a:solidFill>
                <a:latin typeface="+mj-lt"/>
              </a:rPr>
              <a:t>2013–2030, </a:t>
            </a:r>
            <a:r>
              <a:rPr lang="en-US" sz="5600" b="0" u="none" strike="noStrike" baseline="0" dirty="0">
                <a:solidFill>
                  <a:srgbClr val="000000"/>
                </a:solidFill>
                <a:latin typeface="+mj-lt"/>
              </a:rPr>
              <a:t> </a:t>
            </a:r>
            <a:r>
              <a:rPr lang="en-US" sz="5600" dirty="0">
                <a:latin typeface="+mj-lt"/>
              </a:rPr>
              <a:t>2) </a:t>
            </a:r>
            <a:r>
              <a:rPr lang="en-US" sz="5600" b="0" u="none" strike="noStrike" baseline="0" dirty="0">
                <a:solidFill>
                  <a:srgbClr val="000000"/>
                </a:solidFill>
                <a:latin typeface="+mj-lt"/>
              </a:rPr>
              <a:t>National Strategic Plan for Green Growth 2013–2030,</a:t>
            </a:r>
            <a:r>
              <a:rPr lang="en-US" sz="5600" dirty="0">
                <a:latin typeface="+mj-lt"/>
              </a:rPr>
              <a:t> 3) </a:t>
            </a:r>
            <a:r>
              <a:rPr lang="en-US" sz="5600" b="0" u="none" strike="noStrike" baseline="0" dirty="0">
                <a:latin typeface="+mj-lt"/>
              </a:rPr>
              <a:t>National Ecotourism Policy, 2019–2030</a:t>
            </a:r>
            <a:r>
              <a:rPr lang="en-US" sz="5600" dirty="0">
                <a:latin typeface="+mj-lt"/>
              </a:rPr>
              <a:t>, 4) </a:t>
            </a:r>
            <a:r>
              <a:rPr lang="en-US" sz="5600" b="0" u="none" strike="noStrike" baseline="0" dirty="0">
                <a:solidFill>
                  <a:srgbClr val="000000"/>
                </a:solidFill>
                <a:latin typeface="+mj-lt"/>
              </a:rPr>
              <a:t>Long-Term Strategy for Carbon Neutrality by 2050 , and 5) </a:t>
            </a:r>
            <a:r>
              <a:rPr lang="en-US" sz="5600" b="0" u="none" strike="noStrike" baseline="0" dirty="0">
                <a:latin typeface="+mj-lt"/>
              </a:rPr>
              <a:t>Policy on Urban Solid Waste Management, 2020–2030</a:t>
            </a:r>
          </a:p>
          <a:p>
            <a:pPr>
              <a:lnSpc>
                <a:spcPct val="120000"/>
              </a:lnSpc>
            </a:pPr>
            <a:endParaRPr lang="en-US" sz="5600" b="1" dirty="0">
              <a:solidFill>
                <a:srgbClr val="FF0000"/>
              </a:solidFill>
              <a:latin typeface="+mj-lt"/>
            </a:endParaRPr>
          </a:p>
          <a:p>
            <a:pPr algn="l">
              <a:lnSpc>
                <a:spcPct val="120000"/>
              </a:lnSpc>
            </a:pPr>
            <a:r>
              <a:rPr lang="en-US" altLang="zh-CN" sz="5600" b="1" dirty="0">
                <a:solidFill>
                  <a:srgbClr val="FF0000"/>
                </a:solidFill>
                <a:latin typeface="+mj-lt"/>
              </a:rPr>
              <a:t>2. ERIA, 2023: </a:t>
            </a:r>
            <a:r>
              <a:rPr lang="en-US" sz="5600" b="1" dirty="0">
                <a:solidFill>
                  <a:srgbClr val="FF0000"/>
                </a:solidFill>
                <a:latin typeface="+mj-lt"/>
              </a:rPr>
              <a:t>Sustainable Blue Economy Development in Cambodia: Status, Challenges, and Priorities</a:t>
            </a:r>
            <a:r>
              <a:rPr lang="en-US" sz="5600" dirty="0">
                <a:solidFill>
                  <a:srgbClr val="FF0000"/>
                </a:solidFill>
                <a:latin typeface="+mj-lt"/>
              </a:rPr>
              <a:t> </a:t>
            </a:r>
          </a:p>
          <a:p>
            <a:pPr algn="l">
              <a:lnSpc>
                <a:spcPct val="120000"/>
              </a:lnSpc>
            </a:pPr>
            <a:r>
              <a:rPr lang="en-US" sz="5600" dirty="0">
                <a:latin typeface="+mj-lt"/>
              </a:rPr>
              <a:t>ERIA found that to develop sustainable blue economic, Cambodia needs to   </a:t>
            </a:r>
          </a:p>
          <a:p>
            <a:pPr marL="285750" indent="-285750">
              <a:lnSpc>
                <a:spcPct val="120000"/>
              </a:lnSpc>
              <a:buFont typeface="Arial" panose="020B0604020202020204" pitchFamily="34" charset="0"/>
              <a:buChar char="•"/>
            </a:pPr>
            <a:r>
              <a:rPr lang="en-US" sz="5600" dirty="0">
                <a:latin typeface="+mj-lt"/>
              </a:rPr>
              <a:t>Develop a blue economy policy framework and marine spatial planning, and Improve the institutional arrangements and capacity,  </a:t>
            </a:r>
          </a:p>
          <a:p>
            <a:pPr marL="285750" indent="-285750">
              <a:lnSpc>
                <a:spcPct val="120000"/>
              </a:lnSpc>
              <a:buFont typeface="Arial" panose="020B0604020202020204" pitchFamily="34" charset="0"/>
              <a:buChar char="•"/>
            </a:pPr>
            <a:r>
              <a:rPr lang="en-US" sz="5600" dirty="0">
                <a:latin typeface="+mj-lt"/>
              </a:rPr>
              <a:t>Develop human resources, and invest in coastal and marine infrastructure and technologies.</a:t>
            </a:r>
          </a:p>
          <a:p>
            <a:pPr marL="285750" indent="-285750" algn="l">
              <a:lnSpc>
                <a:spcPct val="120000"/>
              </a:lnSpc>
              <a:buFont typeface="Arial" panose="020B0604020202020204" pitchFamily="34" charset="0"/>
              <a:buChar char="•"/>
            </a:pPr>
            <a:r>
              <a:rPr lang="en-US" sz="5600" dirty="0">
                <a:latin typeface="+mj-lt"/>
              </a:rPr>
              <a:t>Implement an integrated and multisectoral approach to blue economy development, which places environmental sustainability and people at the Centre, to sustainability, resiliency, and inclusiveness.</a:t>
            </a:r>
          </a:p>
          <a:p>
            <a:pPr marL="285750" indent="-285750" algn="l">
              <a:lnSpc>
                <a:spcPct val="120000"/>
              </a:lnSpc>
              <a:buFont typeface="Arial" panose="020B0604020202020204" pitchFamily="34" charset="0"/>
              <a:buChar char="•"/>
            </a:pPr>
            <a:r>
              <a:rPr lang="en-US" sz="5600" dirty="0">
                <a:latin typeface="+mj-lt"/>
              </a:rPr>
              <a:t>Participate in the global framework and ASEAN Blue Economy Cooperation Framework.  </a:t>
            </a:r>
          </a:p>
          <a:p>
            <a:pPr algn="l">
              <a:lnSpc>
                <a:spcPct val="120000"/>
              </a:lnSpc>
            </a:pPr>
            <a:endParaRPr lang="en-US" altLang="zh-CN" sz="5600" b="1" dirty="0">
              <a:solidFill>
                <a:srgbClr val="FF0000"/>
              </a:solidFill>
              <a:latin typeface="+mj-lt"/>
            </a:endParaRPr>
          </a:p>
          <a:p>
            <a:pPr>
              <a:lnSpc>
                <a:spcPct val="120000"/>
              </a:lnSpc>
              <a:buClr>
                <a:srgbClr val="0070C0"/>
              </a:buClr>
              <a:buSzPts val="4000"/>
            </a:pPr>
            <a:r>
              <a:rPr lang="en-US" altLang="zh-CN" sz="5600" b="1" dirty="0">
                <a:solidFill>
                  <a:srgbClr val="FF0000"/>
                </a:solidFill>
                <a:latin typeface="+mj-lt"/>
              </a:rPr>
              <a:t>3. WB, 2023: Building a Blue Economic Roadmap for Cambodia</a:t>
            </a:r>
            <a:endParaRPr lang="en-US" sz="5600" b="0" i="1" u="none" strike="noStrike" baseline="0" dirty="0">
              <a:solidFill>
                <a:srgbClr val="221E1F"/>
              </a:solidFill>
              <a:latin typeface="+mj-lt"/>
            </a:endParaRPr>
          </a:p>
          <a:p>
            <a:pPr>
              <a:lnSpc>
                <a:spcPct val="120000"/>
              </a:lnSpc>
              <a:buClr>
                <a:srgbClr val="0070C0"/>
              </a:buClr>
              <a:buSzPts val="4000"/>
            </a:pPr>
            <a:r>
              <a:rPr lang="en-US" sz="5600" dirty="0">
                <a:solidFill>
                  <a:srgbClr val="221E1F"/>
                </a:solidFill>
                <a:latin typeface="+mj-lt"/>
              </a:rPr>
              <a:t>WB studied building a blue economic roadmap for Cambodia is to </a:t>
            </a:r>
            <a:r>
              <a:rPr lang="en-US" sz="5600" dirty="0">
                <a:latin typeface="+mj-lt"/>
              </a:rPr>
              <a:t>provide an analysis of, and subsequent recommendations for Cambodia’s sustainable Blue Economy development, focusing on three fundamental areas related to 1) marine policy, 2) Marine Spatial Planning (MSP) and 3) coastal livelihoods including blue growth sectors  </a:t>
            </a:r>
            <a:endParaRPr lang="en-US" sz="5600" b="0" i="1" u="none" strike="noStrike" baseline="0" dirty="0">
              <a:solidFill>
                <a:srgbClr val="221E1F"/>
              </a:solidFill>
              <a:latin typeface="+mj-lt"/>
            </a:endParaRPr>
          </a:p>
          <a:p>
            <a:pPr>
              <a:lnSpc>
                <a:spcPct val="120000"/>
              </a:lnSpc>
              <a:buClr>
                <a:srgbClr val="0070C0"/>
              </a:buClr>
              <a:buSzPts val="4000"/>
            </a:pPr>
            <a:r>
              <a:rPr lang="en-US" sz="5600" b="0" i="1" u="none" strike="noStrike" baseline="0" dirty="0">
                <a:solidFill>
                  <a:srgbClr val="221E1F"/>
                </a:solidFill>
                <a:latin typeface="+mj-lt"/>
              </a:rPr>
              <a:t>“</a:t>
            </a:r>
            <a:endParaRPr lang="en-US" altLang="zh-CN" sz="3500" b="1" dirty="0">
              <a:latin typeface="+mj-lt"/>
              <a:cs typeface="Arial"/>
            </a:endParaRPr>
          </a:p>
          <a:p>
            <a:pPr>
              <a:lnSpc>
                <a:spcPct val="90000"/>
              </a:lnSpc>
              <a:buClr>
                <a:srgbClr val="0070C0"/>
              </a:buClr>
              <a:buSzPts val="4000"/>
            </a:pPr>
            <a:endParaRPr lang="en-US" altLang="zh-CN" sz="2400" b="1" dirty="0"/>
          </a:p>
        </p:txBody>
      </p:sp>
      <p:pic>
        <p:nvPicPr>
          <p:cNvPr id="3" name="Google Shape;95;p2">
            <a:extLst>
              <a:ext uri="{FF2B5EF4-FFF2-40B4-BE49-F238E27FC236}">
                <a16:creationId xmlns:a16="http://schemas.microsoft.com/office/drawing/2014/main" id="{0F18566B-239C-DD4E-54EA-BC5A3947E1FF}"/>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Tree>
    <p:extLst>
      <p:ext uri="{BB962C8B-B14F-4D97-AF65-F5344CB8AC3E}">
        <p14:creationId xmlns:p14="http://schemas.microsoft.com/office/powerpoint/2010/main" val="3654227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057764" y="10133"/>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400" b="1" dirty="0">
                <a:solidFill>
                  <a:srgbClr val="0070C0"/>
                </a:solidFill>
                <a:latin typeface="+mj-lt"/>
              </a:rPr>
              <a:t>Issues and Challenges: </a:t>
            </a:r>
            <a:r>
              <a:rPr lang="en-US" sz="2400" b="1" dirty="0">
                <a:solidFill>
                  <a:srgbClr val="FF0000"/>
                </a:solidFill>
                <a:latin typeface="+mj-lt"/>
              </a:rPr>
              <a:t>For CRs</a:t>
            </a:r>
            <a:endParaRPr sz="2400" dirty="0">
              <a:solidFill>
                <a:srgbClr val="FF000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57764" y="517685"/>
            <a:ext cx="10134235" cy="633018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nSpc>
                <a:spcPct val="100000"/>
              </a:lnSpc>
              <a:spcBef>
                <a:spcPts val="0"/>
              </a:spcBef>
              <a:spcAft>
                <a:spcPts val="600"/>
              </a:spcAft>
              <a:buSzPts val="2100"/>
              <a:buFont typeface="Arial"/>
              <a:buChar char="❖"/>
            </a:pPr>
            <a:r>
              <a:rPr lang="en-US" sz="1600" dirty="0">
                <a:latin typeface="Arial"/>
                <a:ea typeface="Arial"/>
                <a:cs typeface="Arial"/>
                <a:sym typeface="Arial"/>
              </a:rPr>
              <a:t>Present the issues and challenges encountered in implementing the SAP and actions taken to address it since the 1</a:t>
            </a:r>
            <a:r>
              <a:rPr lang="en-US" sz="1600" baseline="30000" dirty="0">
                <a:latin typeface="Arial"/>
                <a:ea typeface="Arial"/>
                <a:cs typeface="Arial"/>
                <a:sym typeface="Arial"/>
              </a:rPr>
              <a:t>st</a:t>
            </a:r>
            <a:r>
              <a:rPr lang="en-US" sz="1600" dirty="0">
                <a:latin typeface="Arial"/>
                <a:ea typeface="Arial"/>
                <a:cs typeface="Arial"/>
                <a:sym typeface="Arial"/>
              </a:rPr>
              <a:t> RWG meetings (December 2021)</a:t>
            </a:r>
            <a:endParaRPr lang="en-US" sz="2400" dirty="0">
              <a:latin typeface="Arial"/>
              <a:ea typeface="Arial"/>
              <a:cs typeface="Arial"/>
              <a:sym typeface="Arial"/>
            </a:endParaRPr>
          </a:p>
          <a:p>
            <a:pPr marL="95250" indent="0">
              <a:lnSpc>
                <a:spcPct val="100000"/>
              </a:lnSpc>
              <a:spcBef>
                <a:spcPts val="0"/>
              </a:spcBef>
              <a:buSzPts val="2100"/>
              <a:buNone/>
            </a:pPr>
            <a:r>
              <a:rPr lang="en-US" sz="1600" dirty="0">
                <a:latin typeface="Arial"/>
                <a:ea typeface="Arial"/>
                <a:cs typeface="Arial"/>
                <a:sym typeface="Arial"/>
              </a:rPr>
              <a:t>A. Some issues and challenges meeting during the implementation of SCS SAP Project included:</a:t>
            </a:r>
          </a:p>
          <a:p>
            <a:pPr marL="95250" indent="0">
              <a:lnSpc>
                <a:spcPct val="100000"/>
              </a:lnSpc>
              <a:spcBef>
                <a:spcPts val="0"/>
              </a:spcBef>
              <a:buSzPts val="2100"/>
              <a:buNone/>
            </a:pPr>
            <a:endParaRPr lang="en-US" sz="1600" dirty="0">
              <a:highlight>
                <a:srgbClr val="FFFF00"/>
              </a:highlight>
              <a:latin typeface="Arial"/>
              <a:ea typeface="Arial"/>
              <a:cs typeface="Arial"/>
              <a:sym typeface="Arial"/>
            </a:endParaRPr>
          </a:p>
          <a:p>
            <a:pPr marL="381000" indent="-285750">
              <a:lnSpc>
                <a:spcPct val="100000"/>
              </a:lnSpc>
              <a:spcBef>
                <a:spcPts val="0"/>
              </a:spcBef>
              <a:buSzPts val="2100"/>
              <a:buFont typeface="Arial" panose="020B0604020202020204" pitchFamily="34" charset="0"/>
              <a:buChar char="•"/>
            </a:pPr>
            <a:r>
              <a:rPr lang="en-US" sz="1600" dirty="0">
                <a:latin typeface="+mn-lt"/>
              </a:rPr>
              <a:t>The implementation of the proposed action plans is delayed based on  budgets available </a:t>
            </a:r>
            <a:endParaRPr lang="en-US" sz="1600" dirty="0">
              <a:highlight>
                <a:srgbClr val="FFFF00"/>
              </a:highlight>
              <a:latin typeface="+mn-lt"/>
              <a:ea typeface="Arial"/>
              <a:cs typeface="Arial"/>
              <a:sym typeface="Arial"/>
            </a:endParaRPr>
          </a:p>
          <a:p>
            <a:pPr marL="381000" indent="-285750">
              <a:lnSpc>
                <a:spcPct val="100000"/>
              </a:lnSpc>
              <a:spcBef>
                <a:spcPts val="0"/>
              </a:spcBef>
              <a:buSzPts val="2100"/>
              <a:buFont typeface="Arial" panose="020B0604020202020204" pitchFamily="34" charset="0"/>
              <a:buChar char="•"/>
            </a:pPr>
            <a:r>
              <a:rPr lang="en-US" sz="1600" dirty="0">
                <a:latin typeface="+mn-lt"/>
                <a:sym typeface="Arial"/>
              </a:rPr>
              <a:t> Time constraints for participating from provincial administration leaders </a:t>
            </a:r>
          </a:p>
          <a:p>
            <a:pPr marL="95250" indent="0">
              <a:spcBef>
                <a:spcPts val="0"/>
              </a:spcBef>
              <a:buSzPts val="2100"/>
              <a:buNone/>
            </a:pPr>
            <a:endParaRPr lang="en-US" sz="1600" dirty="0">
              <a:latin typeface="Arial"/>
              <a:ea typeface="Arial"/>
              <a:cs typeface="Arial"/>
              <a:sym typeface="Arial"/>
            </a:endParaRPr>
          </a:p>
          <a:p>
            <a:pPr marL="95250" indent="0">
              <a:lnSpc>
                <a:spcPct val="100000"/>
              </a:lnSpc>
              <a:spcBef>
                <a:spcPts val="0"/>
              </a:spcBef>
              <a:buSzPts val="2100"/>
              <a:buNone/>
            </a:pPr>
            <a:r>
              <a:rPr lang="en-US" sz="1500" dirty="0">
                <a:latin typeface="Arial"/>
                <a:ea typeface="Arial"/>
                <a:cs typeface="Arial"/>
                <a:sym typeface="Arial"/>
              </a:rPr>
              <a:t>B. In term of project implementation at national level, there are three sites ( Koh Kong Archipelago, Koh Rong</a:t>
            </a:r>
          </a:p>
          <a:p>
            <a:pPr marL="95250" indent="0">
              <a:lnSpc>
                <a:spcPct val="100000"/>
              </a:lnSpc>
              <a:spcBef>
                <a:spcPts val="0"/>
              </a:spcBef>
              <a:buSzPts val="2100"/>
              <a:buNone/>
            </a:pPr>
            <a:r>
              <a:rPr lang="en-US" sz="1500" dirty="0">
                <a:latin typeface="Arial"/>
                <a:ea typeface="Arial"/>
                <a:cs typeface="Arial"/>
                <a:sym typeface="Arial"/>
              </a:rPr>
              <a:t>     Archipelago, and Koh Po and Koh </a:t>
            </a:r>
            <a:r>
              <a:rPr lang="en-US" sz="1500" dirty="0" err="1">
                <a:latin typeface="Arial"/>
                <a:ea typeface="Arial"/>
                <a:cs typeface="Arial"/>
                <a:sym typeface="Arial"/>
              </a:rPr>
              <a:t>Tonsay</a:t>
            </a:r>
            <a:r>
              <a:rPr lang="en-US" sz="1500" dirty="0">
                <a:latin typeface="Arial"/>
                <a:ea typeface="Arial"/>
                <a:cs typeface="Arial"/>
                <a:sym typeface="Arial"/>
              </a:rPr>
              <a:t> Archipelago, but the site of Koh Kong archipelago is not available for</a:t>
            </a:r>
          </a:p>
          <a:p>
            <a:pPr marL="95250" indent="0">
              <a:lnSpc>
                <a:spcPct val="100000"/>
              </a:lnSpc>
              <a:spcBef>
                <a:spcPts val="0"/>
              </a:spcBef>
              <a:buSzPts val="2100"/>
              <a:buNone/>
            </a:pPr>
            <a:r>
              <a:rPr lang="en-US" sz="1500" dirty="0">
                <a:latin typeface="Arial"/>
                <a:ea typeface="Arial"/>
                <a:cs typeface="Arial"/>
                <a:sym typeface="Arial"/>
              </a:rPr>
              <a:t>     Koh Kong province. It is Koh </a:t>
            </a:r>
            <a:r>
              <a:rPr lang="en-US" sz="1500" dirty="0" err="1">
                <a:latin typeface="Arial"/>
                <a:ea typeface="Arial"/>
                <a:cs typeface="Arial"/>
                <a:sym typeface="Arial"/>
              </a:rPr>
              <a:t>Sdach</a:t>
            </a:r>
            <a:r>
              <a:rPr lang="en-US" sz="1500" dirty="0">
                <a:latin typeface="Arial"/>
                <a:ea typeface="Arial"/>
                <a:cs typeface="Arial"/>
                <a:sym typeface="Arial"/>
              </a:rPr>
              <a:t> Archipelago of Koh Kong province. Activities were done to address issues</a:t>
            </a:r>
          </a:p>
          <a:p>
            <a:pPr marL="95250" indent="0">
              <a:lnSpc>
                <a:spcPct val="100000"/>
              </a:lnSpc>
              <a:spcBef>
                <a:spcPts val="0"/>
              </a:spcBef>
              <a:buSzPts val="2100"/>
              <a:buNone/>
            </a:pPr>
            <a:r>
              <a:rPr lang="en-US" sz="1500" dirty="0">
                <a:latin typeface="Arial"/>
                <a:ea typeface="Arial"/>
                <a:cs typeface="Arial"/>
                <a:sym typeface="Arial"/>
              </a:rPr>
              <a:t>     proposed in 1</a:t>
            </a:r>
            <a:r>
              <a:rPr lang="en-US" sz="1500" baseline="30000" dirty="0">
                <a:latin typeface="Arial"/>
                <a:ea typeface="Arial"/>
                <a:cs typeface="Arial"/>
                <a:sym typeface="Arial"/>
              </a:rPr>
              <a:t>st</a:t>
            </a:r>
            <a:r>
              <a:rPr lang="en-US" sz="1500" dirty="0">
                <a:latin typeface="Arial"/>
                <a:ea typeface="Arial"/>
                <a:cs typeface="Arial"/>
                <a:sym typeface="Arial"/>
              </a:rPr>
              <a:t> RWG meeting in December 2021, which are described as follow: </a:t>
            </a:r>
          </a:p>
          <a:p>
            <a:pPr marL="95250" indent="0">
              <a:lnSpc>
                <a:spcPct val="100000"/>
              </a:lnSpc>
              <a:spcBef>
                <a:spcPts val="0"/>
              </a:spcBef>
              <a:buSzPts val="2100"/>
              <a:buNone/>
            </a:pPr>
            <a:endParaRPr lang="en-US" sz="1500" dirty="0">
              <a:latin typeface="Arial"/>
              <a:ea typeface="Arial"/>
              <a:cs typeface="Arial"/>
              <a:sym typeface="Arial"/>
            </a:endParaRPr>
          </a:p>
          <a:p>
            <a:pPr marL="381000" indent="-285750">
              <a:lnSpc>
                <a:spcPct val="100000"/>
              </a:lnSpc>
              <a:spcBef>
                <a:spcPts val="0"/>
              </a:spcBef>
              <a:buSzPts val="2100"/>
              <a:buFont typeface="Arial" panose="020B0604020202020204" pitchFamily="34" charset="0"/>
              <a:buChar char="•"/>
            </a:pPr>
            <a:r>
              <a:rPr lang="en-US" sz="1500" dirty="0">
                <a:latin typeface="Arial"/>
                <a:cs typeface="Arial"/>
              </a:rPr>
              <a:t>Three sites of coral reef at Koh Rong Archipelago of Preah Sihanouk province, Koh </a:t>
            </a:r>
            <a:r>
              <a:rPr lang="en-US" sz="1500" dirty="0" err="1">
                <a:latin typeface="Arial"/>
                <a:cs typeface="Arial"/>
              </a:rPr>
              <a:t>Sdach</a:t>
            </a:r>
            <a:r>
              <a:rPr lang="en-US" sz="1500" dirty="0">
                <a:latin typeface="Arial"/>
                <a:cs typeface="Arial"/>
              </a:rPr>
              <a:t> Archipelago of Koh Kong province, and Koh Po and Koh </a:t>
            </a:r>
            <a:r>
              <a:rPr lang="en-US" sz="1500" dirty="0" err="1">
                <a:latin typeface="Arial"/>
                <a:cs typeface="Arial"/>
              </a:rPr>
              <a:t>Tonsay</a:t>
            </a:r>
            <a:r>
              <a:rPr lang="en-US" sz="1500" dirty="0">
                <a:latin typeface="Arial"/>
                <a:cs typeface="Arial"/>
              </a:rPr>
              <a:t> Archipelago of </a:t>
            </a:r>
            <a:r>
              <a:rPr lang="en-US" sz="1500" dirty="0" err="1">
                <a:latin typeface="Arial"/>
                <a:cs typeface="Arial"/>
              </a:rPr>
              <a:t>Kep</a:t>
            </a:r>
            <a:r>
              <a:rPr lang="en-US" sz="1500" dirty="0">
                <a:latin typeface="Arial"/>
                <a:cs typeface="Arial"/>
              </a:rPr>
              <a:t> province are identified for zoning and mapping. </a:t>
            </a:r>
          </a:p>
          <a:p>
            <a:pPr marL="381000" indent="-285750">
              <a:lnSpc>
                <a:spcPct val="100000"/>
              </a:lnSpc>
              <a:spcBef>
                <a:spcPts val="0"/>
              </a:spcBef>
              <a:buSzPts val="2100"/>
              <a:buFont typeface="Arial" panose="020B0604020202020204" pitchFamily="34" charset="0"/>
              <a:buChar char="•"/>
            </a:pPr>
            <a:r>
              <a:rPr lang="en-US" sz="1500" dirty="0">
                <a:latin typeface="Arial"/>
                <a:cs typeface="Arial"/>
              </a:rPr>
              <a:t>Site based management plan for sustainable coral reef management are developed at each site. </a:t>
            </a:r>
          </a:p>
          <a:p>
            <a:pPr marL="381000" indent="-285750">
              <a:lnSpc>
                <a:spcPct val="100000"/>
              </a:lnSpc>
              <a:spcBef>
                <a:spcPts val="0"/>
              </a:spcBef>
              <a:buSzPts val="2100"/>
              <a:buFont typeface="Arial" panose="020B0604020202020204" pitchFamily="34" charset="0"/>
              <a:buChar char="•"/>
            </a:pPr>
            <a:r>
              <a:rPr lang="en-US" sz="1500" dirty="0">
                <a:latin typeface="Arial"/>
                <a:cs typeface="Arial"/>
              </a:rPr>
              <a:t>Site-based volunteer network for coral reef management is established with participation from </a:t>
            </a:r>
            <a:r>
              <a:rPr lang="en-US" sz="1500" dirty="0" err="1">
                <a:latin typeface="Arial"/>
                <a:cs typeface="Arial"/>
              </a:rPr>
              <a:t>FiA</a:t>
            </a:r>
            <a:r>
              <a:rPr lang="en-US" sz="1500" dirty="0">
                <a:latin typeface="Arial"/>
                <a:cs typeface="Arial"/>
              </a:rPr>
              <a:t>, Provincial Hall Administration, Provincial Line Departments, Private Sector, NGOs, and </a:t>
            </a:r>
            <a:r>
              <a:rPr lang="en-US" sz="1500" dirty="0" err="1">
                <a:latin typeface="Arial"/>
                <a:cs typeface="Arial"/>
              </a:rPr>
              <a:t>CFis</a:t>
            </a:r>
            <a:r>
              <a:rPr lang="en-US" sz="1500" dirty="0">
                <a:latin typeface="Arial"/>
                <a:cs typeface="Arial"/>
              </a:rPr>
              <a:t>.  </a:t>
            </a:r>
          </a:p>
          <a:p>
            <a:pPr marL="381000" indent="-285750">
              <a:lnSpc>
                <a:spcPct val="100000"/>
              </a:lnSpc>
              <a:spcBef>
                <a:spcPts val="0"/>
              </a:spcBef>
              <a:buSzPts val="2100"/>
              <a:buFont typeface="Arial" panose="020B0604020202020204" pitchFamily="34" charset="0"/>
              <a:buChar char="•"/>
            </a:pPr>
            <a:r>
              <a:rPr lang="en-US" sz="1500" dirty="0">
                <a:latin typeface="Arial"/>
                <a:cs typeface="Arial"/>
              </a:rPr>
              <a:t>Capacity building of national and sub-national fisheries officers are provided based on capacity need assessment. </a:t>
            </a:r>
          </a:p>
          <a:p>
            <a:pPr marL="381000" indent="-285750">
              <a:lnSpc>
                <a:spcPct val="100000"/>
              </a:lnSpc>
              <a:spcBef>
                <a:spcPts val="0"/>
              </a:spcBef>
              <a:buSzPts val="2100"/>
              <a:buFont typeface="Arial" panose="020B0604020202020204" pitchFamily="34" charset="0"/>
              <a:buChar char="•"/>
            </a:pPr>
            <a:r>
              <a:rPr lang="en-US" sz="1500" dirty="0">
                <a:latin typeface="Arial"/>
                <a:cs typeface="Arial"/>
              </a:rPr>
              <a:t>Training course on monitoring and evaluation of coral reef management was conducted by providing and supporting technical inputs from MCC.</a:t>
            </a:r>
          </a:p>
          <a:p>
            <a:pPr marL="381000" indent="-285750">
              <a:lnSpc>
                <a:spcPct val="100000"/>
              </a:lnSpc>
              <a:spcBef>
                <a:spcPts val="0"/>
              </a:spcBef>
              <a:buSzPts val="2100"/>
              <a:buFont typeface="Arial" panose="020B0604020202020204" pitchFamily="34" charset="0"/>
              <a:buChar char="•"/>
            </a:pPr>
            <a:r>
              <a:rPr lang="en-US" sz="1500" dirty="0">
                <a:latin typeface="Arial"/>
                <a:cs typeface="Arial"/>
              </a:rPr>
              <a:t>Fisheries officers’ knowledges are improved both diving and data collection underwater by technical assisting and supports from  development partners (Song </a:t>
            </a:r>
            <a:r>
              <a:rPr lang="en-US" sz="1500" dirty="0" err="1">
                <a:latin typeface="Arial"/>
                <a:cs typeface="Arial"/>
              </a:rPr>
              <a:t>Saa</a:t>
            </a:r>
            <a:r>
              <a:rPr lang="en-US" sz="1500" dirty="0">
                <a:latin typeface="Arial"/>
                <a:cs typeface="Arial"/>
              </a:rPr>
              <a:t> Foundation, FF, and MCC). </a:t>
            </a:r>
          </a:p>
          <a:p>
            <a:pPr marL="381000" indent="-285750">
              <a:lnSpc>
                <a:spcPct val="100000"/>
              </a:lnSpc>
              <a:spcBef>
                <a:spcPts val="0"/>
              </a:spcBef>
              <a:buSzPts val="2100"/>
              <a:buFont typeface="Arial" panose="020B0604020202020204" pitchFamily="34" charset="0"/>
              <a:buChar char="•"/>
            </a:pPr>
            <a:r>
              <a:rPr lang="en-US" sz="1500" dirty="0">
                <a:latin typeface="Arial"/>
                <a:cs typeface="Arial"/>
                <a:sym typeface="Arial"/>
              </a:rPr>
              <a:t>Coral reef monitoring was conducted at the site of Koh Rong Archipelago, Koh </a:t>
            </a:r>
            <a:r>
              <a:rPr lang="en-US" sz="1500" dirty="0" err="1">
                <a:latin typeface="Arial"/>
                <a:cs typeface="Arial"/>
                <a:sym typeface="Arial"/>
              </a:rPr>
              <a:t>Sadch</a:t>
            </a:r>
            <a:r>
              <a:rPr lang="en-US" sz="1500" dirty="0">
                <a:latin typeface="Arial"/>
                <a:cs typeface="Arial"/>
                <a:sym typeface="Arial"/>
              </a:rPr>
              <a:t> Archipelago, and Koh Po and Koh </a:t>
            </a:r>
            <a:r>
              <a:rPr lang="en-US" sz="1500" dirty="0" err="1">
                <a:latin typeface="Arial"/>
                <a:cs typeface="Arial"/>
                <a:sym typeface="Arial"/>
              </a:rPr>
              <a:t>Tonsay</a:t>
            </a:r>
            <a:r>
              <a:rPr lang="en-US" sz="1500" dirty="0">
                <a:latin typeface="Arial"/>
                <a:cs typeface="Arial"/>
                <a:sym typeface="Arial"/>
              </a:rPr>
              <a:t> Archipelago. </a:t>
            </a:r>
          </a:p>
          <a:p>
            <a:pPr marL="95250" indent="0">
              <a:lnSpc>
                <a:spcPct val="100000"/>
              </a:lnSpc>
              <a:spcBef>
                <a:spcPts val="0"/>
              </a:spcBef>
              <a:buSzPts val="2100"/>
              <a:buNone/>
            </a:pPr>
            <a:endParaRPr lang="en-US" sz="1500" dirty="0">
              <a:latin typeface="Arial"/>
              <a:ea typeface="Arial"/>
              <a:cs typeface="Arial"/>
              <a:sym typeface="Arial"/>
            </a:endParaRPr>
          </a:p>
          <a:p>
            <a:pPr marL="95250" indent="0">
              <a:spcBef>
                <a:spcPts val="0"/>
              </a:spcBef>
              <a:buSzPts val="2100"/>
              <a:buNone/>
            </a:pPr>
            <a:endParaRPr lang="en-US" sz="1600" dirty="0">
              <a:latin typeface="Arial"/>
              <a:ea typeface="Arial"/>
              <a:cs typeface="Arial"/>
              <a:sym typeface="Arial"/>
            </a:endParaRPr>
          </a:p>
          <a:p>
            <a:pPr marL="95250" indent="0">
              <a:spcBef>
                <a:spcPts val="0"/>
              </a:spcBef>
              <a:buSzPts val="2100"/>
              <a:buNone/>
            </a:pPr>
            <a:endParaRPr lang="en-US" sz="1600" dirty="0">
              <a:latin typeface="Arial"/>
              <a:ea typeface="Arial"/>
              <a:cs typeface="Arial"/>
              <a:sym typeface="Arial"/>
            </a:endParaRPr>
          </a:p>
          <a:p>
            <a:pPr marL="95250" indent="0">
              <a:spcBef>
                <a:spcPts val="0"/>
              </a:spcBef>
              <a:buSzPts val="2100"/>
              <a:buNone/>
            </a:pPr>
            <a:endParaRPr lang="en-US" sz="16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3920707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5971141"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800" b="1" dirty="0">
                <a:solidFill>
                  <a:srgbClr val="0070C0"/>
                </a:solidFill>
              </a:rPr>
              <a:t>Presentation Outline</a:t>
            </a:r>
            <a:endParaRPr sz="28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4" name="Google Shape;103;p3"/>
          <p:cNvSpPr txBox="1">
            <a:spLocks noGrp="1"/>
          </p:cNvSpPr>
          <p:nvPr>
            <p:ph type="body" idx="1"/>
          </p:nvPr>
        </p:nvSpPr>
        <p:spPr>
          <a:xfrm>
            <a:off x="2155500" y="848225"/>
            <a:ext cx="9910604" cy="5847353"/>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sz="2000" b="1" dirty="0">
                <a:solidFill>
                  <a:schemeClr val="tx1"/>
                </a:solidFill>
                <a:latin typeface="+mn-lt"/>
                <a:ea typeface="Arial"/>
                <a:cs typeface="Arial"/>
                <a:sym typeface="Arial"/>
              </a:rPr>
              <a:t>Introduction</a:t>
            </a:r>
          </a:p>
          <a:p>
            <a:pPr marL="95250" lvl="0" indent="0" algn="l" rtl="0">
              <a:lnSpc>
                <a:spcPct val="90000"/>
              </a:lnSpc>
              <a:spcBef>
                <a:spcPts val="0"/>
              </a:spcBef>
              <a:spcAft>
                <a:spcPts val="0"/>
              </a:spcAft>
              <a:buSzPts val="2100"/>
              <a:buNone/>
            </a:pPr>
            <a:endParaRPr lang="en-US" sz="2000" b="1" dirty="0">
              <a:solidFill>
                <a:schemeClr val="tx1"/>
              </a:solidFill>
              <a:latin typeface="+mn-lt"/>
              <a:ea typeface="Arial"/>
              <a:cs typeface="Arial"/>
              <a:sym typeface="Arial"/>
            </a:endParaRPr>
          </a:p>
          <a:p>
            <a:pPr marL="95250" indent="0">
              <a:spcBef>
                <a:spcPts val="0"/>
              </a:spcBef>
              <a:buSzPts val="2100"/>
              <a:buNone/>
            </a:pPr>
            <a:r>
              <a:rPr lang="en-US" sz="2000" b="1" dirty="0">
                <a:solidFill>
                  <a:schemeClr val="tx1"/>
                </a:solidFill>
                <a:latin typeface="+mn-lt"/>
                <a:ea typeface="Arial"/>
                <a:cs typeface="Arial"/>
                <a:sym typeface="Arial"/>
              </a:rPr>
              <a:t>Highlights of key achievements in Implementing the SAP on CRs &amp; SGs during 2022 – July 2025</a:t>
            </a:r>
          </a:p>
          <a:p>
            <a:pPr marL="95250" indent="0">
              <a:spcBef>
                <a:spcPts val="0"/>
              </a:spcBef>
              <a:buSzPts val="2100"/>
              <a:buNone/>
            </a:pPr>
            <a:endParaRPr lang="en-US" sz="2000" b="1" dirty="0">
              <a:solidFill>
                <a:schemeClr val="tx1"/>
              </a:solidFill>
              <a:latin typeface="+mn-lt"/>
              <a:ea typeface="Arial"/>
              <a:cs typeface="Arial"/>
              <a:sym typeface="Arial"/>
            </a:endParaRPr>
          </a:p>
          <a:p>
            <a:pPr marL="95250" indent="0">
              <a:spcBef>
                <a:spcPts val="0"/>
              </a:spcBef>
              <a:buSzPts val="2100"/>
              <a:buNone/>
            </a:pPr>
            <a:r>
              <a:rPr lang="en-US" sz="2000" b="1" dirty="0">
                <a:solidFill>
                  <a:schemeClr val="tx1"/>
                </a:solidFill>
                <a:latin typeface="+mn-lt"/>
                <a:ea typeface="Arial"/>
                <a:cs typeface="Arial"/>
                <a:sym typeface="Arial"/>
              </a:rPr>
              <a:t>Summary on status of monitoring related CRs &amp; SGs</a:t>
            </a:r>
          </a:p>
          <a:p>
            <a:pPr marL="95250" indent="0">
              <a:spcBef>
                <a:spcPts val="0"/>
              </a:spcBef>
              <a:buSzPts val="2100"/>
              <a:buNone/>
            </a:pPr>
            <a:endParaRPr lang="en-US" sz="2000" b="1" dirty="0">
              <a:solidFill>
                <a:schemeClr val="tx1"/>
              </a:solidFill>
              <a:latin typeface="+mn-lt"/>
            </a:endParaRPr>
          </a:p>
          <a:p>
            <a:pPr marL="95250" indent="0">
              <a:spcBef>
                <a:spcPts val="0"/>
              </a:spcBef>
              <a:buSzPts val="2100"/>
              <a:buNone/>
            </a:pPr>
            <a:r>
              <a:rPr lang="en-US" sz="2000" b="1" dirty="0">
                <a:solidFill>
                  <a:schemeClr val="tx1"/>
                </a:solidFill>
                <a:latin typeface="+mn-lt"/>
              </a:rPr>
              <a:t>Availability of data and information at the sites on CRs &amp; SGs</a:t>
            </a:r>
            <a:endParaRPr lang="en-US" sz="2000" dirty="0">
              <a:solidFill>
                <a:schemeClr val="tx1"/>
              </a:solidFill>
              <a:latin typeface="+mn-lt"/>
              <a:ea typeface="Arial"/>
              <a:cs typeface="Arial"/>
              <a:sym typeface="Arial"/>
            </a:endParaRPr>
          </a:p>
          <a:p>
            <a:pPr marL="95250" indent="0">
              <a:spcBef>
                <a:spcPts val="0"/>
              </a:spcBef>
              <a:buSzPts val="2100"/>
              <a:buNone/>
            </a:pPr>
            <a:endParaRPr lang="en-US" sz="2000" b="1" dirty="0">
              <a:solidFill>
                <a:schemeClr val="tx1"/>
              </a:solidFill>
              <a:latin typeface="+mn-lt"/>
              <a:ea typeface="Arial"/>
              <a:cs typeface="Arial"/>
              <a:sym typeface="Arial"/>
            </a:endParaRPr>
          </a:p>
          <a:p>
            <a:pPr marL="95250" lvl="0" indent="0" algn="l" rtl="0">
              <a:lnSpc>
                <a:spcPct val="90000"/>
              </a:lnSpc>
              <a:spcBef>
                <a:spcPts val="0"/>
              </a:spcBef>
              <a:spcAft>
                <a:spcPts val="0"/>
              </a:spcAft>
              <a:buSzPts val="2100"/>
              <a:buNone/>
            </a:pPr>
            <a:r>
              <a:rPr lang="en-US" sz="2000" b="1" dirty="0">
                <a:solidFill>
                  <a:schemeClr val="tx1"/>
                </a:solidFill>
                <a:latin typeface="+mn-lt"/>
                <a:ea typeface="Arial"/>
                <a:cs typeface="Arial"/>
                <a:sym typeface="Arial"/>
              </a:rPr>
              <a:t>Issues and Challenges</a:t>
            </a:r>
          </a:p>
          <a:p>
            <a:pPr marL="95250" lvl="0" indent="0" algn="l" rtl="0">
              <a:lnSpc>
                <a:spcPct val="90000"/>
              </a:lnSpc>
              <a:spcBef>
                <a:spcPts val="0"/>
              </a:spcBef>
              <a:spcAft>
                <a:spcPts val="0"/>
              </a:spcAft>
              <a:buSzPts val="2100"/>
              <a:buNone/>
            </a:pPr>
            <a:endParaRPr lang="en-US" sz="2000" b="1" dirty="0">
              <a:solidFill>
                <a:schemeClr val="tx1"/>
              </a:solidFill>
              <a:latin typeface="+mn-lt"/>
              <a:ea typeface="Arial"/>
              <a:cs typeface="Arial"/>
              <a:sym typeface="Arial"/>
            </a:endParaRPr>
          </a:p>
          <a:p>
            <a:pPr marL="95250" lvl="0" indent="0" algn="l" rtl="0">
              <a:lnSpc>
                <a:spcPct val="90000"/>
              </a:lnSpc>
              <a:spcBef>
                <a:spcPts val="0"/>
              </a:spcBef>
              <a:spcAft>
                <a:spcPts val="0"/>
              </a:spcAft>
              <a:buSzPts val="2100"/>
              <a:buNone/>
            </a:pPr>
            <a:r>
              <a:rPr lang="en-US" sz="2000" b="1" dirty="0">
                <a:solidFill>
                  <a:schemeClr val="tx1"/>
                </a:solidFill>
                <a:latin typeface="+mn-lt"/>
                <a:ea typeface="Arial"/>
                <a:cs typeface="Arial"/>
                <a:sym typeface="Arial"/>
              </a:rPr>
              <a:t>Lessons learned</a:t>
            </a:r>
          </a:p>
          <a:p>
            <a:pPr marL="95250" lvl="0" indent="0" algn="l" rtl="0">
              <a:lnSpc>
                <a:spcPct val="90000"/>
              </a:lnSpc>
              <a:spcBef>
                <a:spcPts val="0"/>
              </a:spcBef>
              <a:spcAft>
                <a:spcPts val="0"/>
              </a:spcAft>
              <a:buSzPts val="2100"/>
              <a:buNone/>
            </a:pPr>
            <a:endParaRPr lang="en-US" sz="2000" b="1" dirty="0">
              <a:solidFill>
                <a:schemeClr val="tx1"/>
              </a:solidFill>
              <a:latin typeface="+mn-lt"/>
              <a:ea typeface="Arial"/>
              <a:cs typeface="Arial"/>
              <a:sym typeface="Arial"/>
            </a:endParaRPr>
          </a:p>
          <a:p>
            <a:pPr marL="95250" lvl="0" indent="0" algn="l" rtl="0">
              <a:lnSpc>
                <a:spcPct val="90000"/>
              </a:lnSpc>
              <a:spcBef>
                <a:spcPts val="0"/>
              </a:spcBef>
              <a:spcAft>
                <a:spcPts val="0"/>
              </a:spcAft>
              <a:buSzPts val="2100"/>
              <a:buNone/>
            </a:pPr>
            <a:r>
              <a:rPr lang="en-US" sz="2000" b="1" dirty="0">
                <a:solidFill>
                  <a:schemeClr val="tx1"/>
                </a:solidFill>
                <a:latin typeface="+mn-lt"/>
                <a:ea typeface="Arial"/>
                <a:cs typeface="Arial"/>
                <a:sym typeface="Arial"/>
              </a:rPr>
              <a:t>Recommendations &amp; Conclusions</a:t>
            </a:r>
          </a:p>
        </p:txBody>
      </p:sp>
    </p:spTree>
    <p:extLst>
      <p:ext uri="{BB962C8B-B14F-4D97-AF65-F5344CB8AC3E}">
        <p14:creationId xmlns:p14="http://schemas.microsoft.com/office/powerpoint/2010/main" val="4173721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057764" y="10133"/>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400" b="1" dirty="0">
                <a:solidFill>
                  <a:srgbClr val="0070C0"/>
                </a:solidFill>
                <a:latin typeface="+mj-lt"/>
              </a:rPr>
              <a:t>Issues and Challenges: </a:t>
            </a:r>
            <a:r>
              <a:rPr lang="en-US" sz="2400" b="1" dirty="0">
                <a:solidFill>
                  <a:srgbClr val="FF0000"/>
                </a:solidFill>
                <a:latin typeface="+mj-lt"/>
              </a:rPr>
              <a:t>For SGs</a:t>
            </a:r>
            <a:endParaRPr sz="2400" dirty="0">
              <a:solidFill>
                <a:srgbClr val="FF000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520744"/>
            <a:ext cx="10134235" cy="162195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lnSpc>
                <a:spcPct val="100000"/>
              </a:lnSpc>
              <a:spcBef>
                <a:spcPts val="0"/>
              </a:spcBef>
              <a:spcAft>
                <a:spcPts val="600"/>
              </a:spcAft>
              <a:buSzPts val="2100"/>
              <a:buFont typeface="Arial"/>
              <a:buChar char="❖"/>
            </a:pPr>
            <a:r>
              <a:rPr lang="en-US" sz="1600" dirty="0">
                <a:latin typeface="+mn-lt"/>
                <a:sym typeface="Arial"/>
              </a:rPr>
              <a:t>Present the issues and challenges encountered in implementing the SAP and actions taken to address it since the 1st RWG meetings (December 2021):</a:t>
            </a:r>
          </a:p>
          <a:p>
            <a:pPr lvl="0"/>
            <a:r>
              <a:rPr lang="en-US" sz="1600" dirty="0">
                <a:latin typeface="+mn-lt"/>
              </a:rPr>
              <a:t>The implementation of the proposed action plans is delayed based on the available budgets</a:t>
            </a:r>
          </a:p>
          <a:p>
            <a:pPr lvl="0"/>
            <a:r>
              <a:rPr lang="en-US" sz="1600" dirty="0">
                <a:latin typeface="+mn-lt"/>
              </a:rPr>
              <a:t>Lack of participants from relevant stakeholders</a:t>
            </a:r>
          </a:p>
          <a:p>
            <a:pPr marL="95250" indent="0">
              <a:lnSpc>
                <a:spcPct val="100000"/>
              </a:lnSpc>
              <a:spcBef>
                <a:spcPts val="0"/>
              </a:spcBef>
              <a:spcAft>
                <a:spcPts val="600"/>
              </a:spcAft>
              <a:buSzPts val="2100"/>
              <a:buNone/>
            </a:pPr>
            <a:endParaRPr lang="en-US" sz="1600" dirty="0">
              <a:latin typeface="+mn-lt"/>
              <a:sym typeface="Arial"/>
            </a:endParaRPr>
          </a:p>
          <a:p>
            <a:pPr marL="95250" indent="0">
              <a:lnSpc>
                <a:spcPct val="100000"/>
              </a:lnSpc>
              <a:spcBef>
                <a:spcPts val="0"/>
              </a:spcBef>
              <a:buSzPts val="2100"/>
              <a:buNone/>
            </a:pPr>
            <a:endParaRPr lang="en-US" sz="1600" dirty="0">
              <a:latin typeface="+mn-lt"/>
              <a:sym typeface="Arial"/>
            </a:endParaRPr>
          </a:p>
          <a:p>
            <a:pPr marL="95250" indent="0">
              <a:lnSpc>
                <a:spcPct val="100000"/>
              </a:lnSpc>
              <a:spcBef>
                <a:spcPts val="0"/>
              </a:spcBef>
              <a:buSzPts val="2100"/>
              <a:buNone/>
            </a:pPr>
            <a:endParaRPr lang="en-US" sz="1600" dirty="0">
              <a:latin typeface="+mn-lt"/>
              <a:sym typeface="Arial"/>
            </a:endParaRPr>
          </a:p>
          <a:p>
            <a:pPr marL="95250" indent="0">
              <a:lnSpc>
                <a:spcPct val="100000"/>
              </a:lnSpc>
              <a:spcBef>
                <a:spcPts val="0"/>
              </a:spcBef>
              <a:buSzPts val="2100"/>
              <a:buNone/>
            </a:pPr>
            <a:endParaRPr lang="en-US" sz="1500" dirty="0">
              <a:latin typeface="Arial"/>
              <a:ea typeface="Arial"/>
              <a:cs typeface="Arial"/>
              <a:sym typeface="Arial"/>
            </a:endParaRPr>
          </a:p>
          <a:p>
            <a:pPr marL="95250" indent="0">
              <a:spcBef>
                <a:spcPts val="0"/>
              </a:spcBef>
              <a:buSzPts val="2100"/>
              <a:buNone/>
            </a:pPr>
            <a:endParaRPr lang="en-US" sz="1600" dirty="0">
              <a:latin typeface="Arial"/>
              <a:ea typeface="Arial"/>
              <a:cs typeface="Arial"/>
              <a:sym typeface="Arial"/>
            </a:endParaRPr>
          </a:p>
          <a:p>
            <a:pPr marL="95250" indent="0">
              <a:spcBef>
                <a:spcPts val="0"/>
              </a:spcBef>
              <a:buSzPts val="2100"/>
              <a:buNone/>
            </a:pPr>
            <a:endParaRPr lang="en-US" sz="1600" dirty="0">
              <a:latin typeface="Arial"/>
              <a:ea typeface="Arial"/>
              <a:cs typeface="Arial"/>
              <a:sym typeface="Arial"/>
            </a:endParaRPr>
          </a:p>
          <a:p>
            <a:pPr marL="95250" indent="0">
              <a:spcBef>
                <a:spcPts val="0"/>
              </a:spcBef>
              <a:buSzPts val="2100"/>
              <a:buNone/>
            </a:pPr>
            <a:endParaRPr lang="en-US" sz="16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5" name="Google Shape;103;p3"/>
          <p:cNvSpPr txBox="1">
            <a:spLocks/>
          </p:cNvSpPr>
          <p:nvPr/>
        </p:nvSpPr>
        <p:spPr>
          <a:xfrm>
            <a:off x="2160952" y="2855441"/>
            <a:ext cx="9910604" cy="400255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1600" dirty="0">
                <a:latin typeface="Arial"/>
                <a:ea typeface="Arial"/>
                <a:cs typeface="Arial"/>
                <a:sym typeface="Arial"/>
              </a:rPr>
              <a:t>Present the lessons learned in implementing the SAP at the national level:</a:t>
            </a:r>
          </a:p>
          <a:p>
            <a:pPr marL="95250" indent="0">
              <a:spcBef>
                <a:spcPts val="0"/>
              </a:spcBef>
              <a:buSzPts val="2100"/>
              <a:buNone/>
            </a:pPr>
            <a:endParaRPr lang="en-US" sz="1600" dirty="0">
              <a:latin typeface="Arial"/>
              <a:ea typeface="Arial"/>
              <a:cs typeface="Arial"/>
              <a:sym typeface="Arial"/>
            </a:endParaRPr>
          </a:p>
          <a:p>
            <a:r>
              <a:rPr lang="en-US" sz="1600" dirty="0">
                <a:latin typeface="+mn-lt"/>
              </a:rPr>
              <a:t>Get strong support from top leaders and engage key stakeholders early to ensure alignment and smooth decisions across all relevant institutions.</a:t>
            </a:r>
          </a:p>
          <a:p>
            <a:pPr lvl="0"/>
            <a:r>
              <a:rPr lang="en-US" sz="1600" dirty="0">
                <a:latin typeface="+mn-lt"/>
              </a:rPr>
              <a:t>Provide comprehensive, accessible training tailored to diverse user groups to ensure adoption and minimize resistance.</a:t>
            </a:r>
          </a:p>
          <a:p>
            <a:pPr lvl="0"/>
            <a:r>
              <a:rPr lang="en-US" sz="1600" dirty="0">
                <a:latin typeface="+mn-lt"/>
              </a:rPr>
              <a:t>Cleanse and validate data thoroughly before migration to avoid issues and to reduce risks and allow learning before scaling nationwide.</a:t>
            </a:r>
          </a:p>
          <a:p>
            <a:pPr marL="95250" indent="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7" name="Google Shape;94;p2"/>
          <p:cNvSpPr txBox="1">
            <a:spLocks/>
          </p:cNvSpPr>
          <p:nvPr/>
        </p:nvSpPr>
        <p:spPr>
          <a:xfrm>
            <a:off x="2160952" y="2207564"/>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2400" b="1" dirty="0">
                <a:solidFill>
                  <a:srgbClr val="0070C0"/>
                </a:solidFill>
                <a:latin typeface="+mj-lt"/>
              </a:rPr>
              <a:t>Lessons Learned</a:t>
            </a:r>
            <a:endParaRPr lang="en-US" sz="2400" dirty="0">
              <a:solidFill>
                <a:srgbClr val="0070C0"/>
              </a:solidFill>
              <a:latin typeface="+mj-lt"/>
            </a:endParaRPr>
          </a:p>
        </p:txBody>
      </p:sp>
    </p:spTree>
    <p:extLst>
      <p:ext uri="{BB962C8B-B14F-4D97-AF65-F5344CB8AC3E}">
        <p14:creationId xmlns:p14="http://schemas.microsoft.com/office/powerpoint/2010/main" val="8442300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049137" y="-66701"/>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000" b="1" dirty="0">
                <a:solidFill>
                  <a:srgbClr val="0070C0"/>
                </a:solidFill>
                <a:latin typeface="+mj-lt"/>
              </a:rPr>
              <a:t>Recommendations: </a:t>
            </a:r>
            <a:r>
              <a:rPr lang="en-US" sz="2000" b="1" dirty="0">
                <a:solidFill>
                  <a:srgbClr val="FF0000"/>
                </a:solidFill>
                <a:latin typeface="+mj-lt"/>
              </a:rPr>
              <a:t>For CRs</a:t>
            </a:r>
            <a:endParaRPr sz="2000" dirty="0">
              <a:solidFill>
                <a:srgbClr val="FF000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448041"/>
            <a:ext cx="9910604" cy="248622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1600" dirty="0">
                <a:highlight>
                  <a:srgbClr val="00FFFF"/>
                </a:highlight>
                <a:latin typeface="Arial"/>
                <a:cs typeface="Arial"/>
                <a:sym typeface="Arial"/>
              </a:rPr>
              <a:t>Present recommendations to further implementation and achievement of the SAP targets</a:t>
            </a:r>
          </a:p>
          <a:p>
            <a:pPr marL="95250" indent="0">
              <a:spcBef>
                <a:spcPts val="0"/>
              </a:spcBef>
              <a:buSzPts val="2100"/>
              <a:buFont typeface="Arial"/>
              <a:buNone/>
            </a:pPr>
            <a:endParaRPr lang="en-US" sz="1600" dirty="0">
              <a:latin typeface="Arial"/>
              <a:cs typeface="Arial"/>
              <a:sym typeface="Arial"/>
            </a:endParaRPr>
          </a:p>
          <a:p>
            <a:pPr marL="381000" indent="-285750">
              <a:lnSpc>
                <a:spcPct val="100000"/>
              </a:lnSpc>
              <a:spcBef>
                <a:spcPts val="0"/>
              </a:spcBef>
              <a:buSzPts val="2100"/>
              <a:buFont typeface="Arial"/>
              <a:buChar char="•"/>
            </a:pPr>
            <a:r>
              <a:rPr lang="en-US" sz="1500" dirty="0">
                <a:latin typeface="Arial"/>
                <a:cs typeface="Arial"/>
              </a:rPr>
              <a:t>Expand and strengthen the enforcement of MFMA with clear zoning (no-take zones, buffer zones)</a:t>
            </a:r>
          </a:p>
          <a:p>
            <a:pPr marL="381000" indent="-285750">
              <a:lnSpc>
                <a:spcPct val="100000"/>
              </a:lnSpc>
              <a:spcBef>
                <a:spcPts val="0"/>
              </a:spcBef>
              <a:buSzPts val="2100"/>
              <a:buFont typeface="Arial"/>
              <a:buChar char="•"/>
            </a:pPr>
            <a:r>
              <a:rPr lang="en-US" sz="1500" dirty="0">
                <a:latin typeface="Arial"/>
                <a:cs typeface="Arial"/>
              </a:rPr>
              <a:t>Demarcate the boundary of protection area of coral reef and install mooring buoys at the boundary,</a:t>
            </a:r>
          </a:p>
          <a:p>
            <a:pPr marL="381000" indent="-285750">
              <a:lnSpc>
                <a:spcPct val="100000"/>
              </a:lnSpc>
              <a:spcBef>
                <a:spcPts val="0"/>
              </a:spcBef>
              <a:buSzPts val="2100"/>
              <a:buFont typeface="Arial"/>
              <a:buChar char="•"/>
            </a:pPr>
            <a:r>
              <a:rPr lang="en-US" sz="1500" dirty="0">
                <a:latin typeface="Arial"/>
                <a:cs typeface="Arial"/>
              </a:rPr>
              <a:t>Implement community-based fisheries management and gear restrictions,</a:t>
            </a:r>
          </a:p>
          <a:p>
            <a:pPr marL="381000" indent="-285750">
              <a:lnSpc>
                <a:spcPct val="100000"/>
              </a:lnSpc>
              <a:spcBef>
                <a:spcPts val="0"/>
              </a:spcBef>
              <a:buSzPts val="2100"/>
              <a:buFont typeface="Arial"/>
              <a:buChar char="•"/>
            </a:pPr>
            <a:r>
              <a:rPr lang="en-US" sz="1500" dirty="0">
                <a:latin typeface="Arial"/>
                <a:cs typeface="Arial"/>
              </a:rPr>
              <a:t>Promote coral restoration projects, monitor bleaching events, and reduce local stressors,</a:t>
            </a:r>
            <a:r>
              <a:rPr lang="en-US" sz="1500" dirty="0">
                <a:highlight>
                  <a:srgbClr val="FFFF00"/>
                </a:highlight>
                <a:latin typeface="Arial"/>
                <a:cs typeface="Arial"/>
              </a:rPr>
              <a:t> </a:t>
            </a:r>
          </a:p>
          <a:p>
            <a:pPr marL="381000" indent="-285750">
              <a:lnSpc>
                <a:spcPct val="100000"/>
              </a:lnSpc>
              <a:spcBef>
                <a:spcPts val="0"/>
              </a:spcBef>
              <a:buSzPts val="2100"/>
              <a:buFont typeface="Arial"/>
              <a:buChar char="•"/>
            </a:pPr>
            <a:r>
              <a:rPr lang="en-US" sz="1500" dirty="0">
                <a:latin typeface="Arial"/>
                <a:cs typeface="Arial"/>
              </a:rPr>
              <a:t>Establish long-term reef health monitoring programs</a:t>
            </a:r>
          </a:p>
          <a:p>
            <a:pPr marL="381000" indent="-285750">
              <a:lnSpc>
                <a:spcPct val="100000"/>
              </a:lnSpc>
              <a:spcBef>
                <a:spcPts val="0"/>
              </a:spcBef>
              <a:buSzPts val="2100"/>
              <a:buFont typeface="Arial"/>
              <a:buChar char="•"/>
            </a:pPr>
            <a:r>
              <a:rPr lang="en-US" sz="1500" dirty="0">
                <a:latin typeface="Arial"/>
                <a:cs typeface="Arial"/>
              </a:rPr>
              <a:t>Promote education, dissemination, and public awareness on the importance of coral reef ecosystem to local authorities , community fisheries, fishers, and students.      </a:t>
            </a:r>
          </a:p>
          <a:p>
            <a:pPr marL="381000" indent="-285750">
              <a:lnSpc>
                <a:spcPct val="100000"/>
              </a:lnSpc>
              <a:spcBef>
                <a:spcPts val="0"/>
              </a:spcBef>
              <a:buSzPts val="2100"/>
            </a:pPr>
            <a:r>
              <a:rPr lang="en-US" sz="1500" dirty="0">
                <a:latin typeface="Arial"/>
                <a:cs typeface="Arial"/>
              </a:rPr>
              <a:t>Review governance arrangements at the site to identify needs for strengthened management</a:t>
            </a:r>
          </a:p>
          <a:p>
            <a:pPr marL="381000" indent="-285750">
              <a:lnSpc>
                <a:spcPct val="100000"/>
              </a:lnSpc>
              <a:spcBef>
                <a:spcPts val="0"/>
              </a:spcBef>
              <a:buSzPts val="2100"/>
              <a:buFont typeface="Arial" panose="020B0604020202020204" pitchFamily="34" charset="0"/>
              <a:buChar char="•"/>
            </a:pPr>
            <a:endParaRPr lang="en-US" sz="1500" dirty="0">
              <a:effectLst/>
              <a:latin typeface="Times New Roman" panose="02020603050405020304" pitchFamily="18" charset="0"/>
              <a:ea typeface="Calibri" panose="020F0502020204030204" pitchFamily="34" charset="0"/>
            </a:endParaRPr>
          </a:p>
          <a:p>
            <a:pPr marL="381000" indent="-285750">
              <a:spcBef>
                <a:spcPts val="0"/>
              </a:spcBef>
              <a:buSzPts val="2100"/>
              <a:buFont typeface="Arial" panose="020B0604020202020204" pitchFamily="34" charset="0"/>
              <a:buChar char="•"/>
            </a:pPr>
            <a:endParaRPr lang="en-US" sz="2400" dirty="0">
              <a:latin typeface="Arial"/>
              <a:ea typeface="Arial"/>
              <a:cs typeface="Arial"/>
              <a:sym typeface="Arial"/>
            </a:endParaRPr>
          </a:p>
        </p:txBody>
      </p:sp>
      <p:sp>
        <p:nvSpPr>
          <p:cNvPr id="5" name="Google Shape;94;p2"/>
          <p:cNvSpPr txBox="1">
            <a:spLocks/>
          </p:cNvSpPr>
          <p:nvPr/>
        </p:nvSpPr>
        <p:spPr>
          <a:xfrm>
            <a:off x="2158420" y="2682030"/>
            <a:ext cx="9211299" cy="5830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endParaRPr lang="en-US" sz="2000" b="1" dirty="0">
              <a:solidFill>
                <a:srgbClr val="0070C0"/>
              </a:solidFill>
              <a:latin typeface="+mj-lt"/>
            </a:endParaRPr>
          </a:p>
          <a:p>
            <a:pPr>
              <a:buClr>
                <a:srgbClr val="0070C0"/>
              </a:buClr>
              <a:buSzPts val="4000"/>
            </a:pPr>
            <a:r>
              <a:rPr lang="en-US" sz="2000" b="1" dirty="0">
                <a:solidFill>
                  <a:srgbClr val="0070C0"/>
                </a:solidFill>
                <a:latin typeface="+mj-lt"/>
              </a:rPr>
              <a:t>Conclusions</a:t>
            </a:r>
            <a:endParaRPr lang="en-US" sz="2000" dirty="0">
              <a:solidFill>
                <a:srgbClr val="0070C0"/>
              </a:solidFill>
              <a:latin typeface="+mj-lt"/>
            </a:endParaRPr>
          </a:p>
        </p:txBody>
      </p:sp>
      <p:sp>
        <p:nvSpPr>
          <p:cNvPr id="7" name="Google Shape;103;p3"/>
          <p:cNvSpPr txBox="1">
            <a:spLocks/>
          </p:cNvSpPr>
          <p:nvPr/>
        </p:nvSpPr>
        <p:spPr>
          <a:xfrm>
            <a:off x="2034793" y="3265042"/>
            <a:ext cx="10056802" cy="301918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1600" dirty="0">
                <a:highlight>
                  <a:srgbClr val="00FFFF"/>
                </a:highlight>
                <a:latin typeface="Arial"/>
                <a:ea typeface="Arial"/>
                <a:cs typeface="Arial"/>
                <a:sym typeface="Arial"/>
              </a:rPr>
              <a:t>Present overall summary of efforts and achievements in implementing the SAP including funding and implementing agencies and partners</a:t>
            </a:r>
          </a:p>
          <a:p>
            <a:pPr marL="95250" indent="0" algn="just">
              <a:spcBef>
                <a:spcPts val="0"/>
              </a:spcBef>
              <a:buSzPts val="2100"/>
              <a:buNone/>
            </a:pPr>
            <a:endParaRPr lang="en-US" sz="1400" dirty="0">
              <a:latin typeface="Arial"/>
              <a:ea typeface="Arial"/>
              <a:cs typeface="Arial"/>
              <a:sym typeface="Arial"/>
            </a:endParaRPr>
          </a:p>
          <a:p>
            <a:pPr marL="95250" indent="0" algn="just">
              <a:lnSpc>
                <a:spcPct val="100000"/>
              </a:lnSpc>
              <a:spcBef>
                <a:spcPts val="0"/>
              </a:spcBef>
              <a:buSzPts val="2100"/>
              <a:buNone/>
            </a:pPr>
            <a:r>
              <a:rPr lang="en-US" sz="1500" dirty="0">
                <a:latin typeface="Arial"/>
                <a:cs typeface="Arial"/>
              </a:rPr>
              <a:t>Summaries of project achievements were done by DFC/</a:t>
            </a:r>
            <a:r>
              <a:rPr lang="en-US" sz="1500" dirty="0" err="1">
                <a:latin typeface="Arial"/>
                <a:cs typeface="Arial"/>
              </a:rPr>
              <a:t>FiA</a:t>
            </a:r>
            <a:r>
              <a:rPr lang="en-US" sz="1500" dirty="0">
                <a:latin typeface="Arial"/>
                <a:cs typeface="Arial"/>
              </a:rPr>
              <a:t> during the implementation SCS SAP Project </a:t>
            </a:r>
            <a:r>
              <a:rPr lang="en-US" sz="1500" b="1" dirty="0">
                <a:solidFill>
                  <a:srgbClr val="FF0000"/>
                </a:solidFill>
                <a:latin typeface="Arial"/>
                <a:cs typeface="Arial"/>
              </a:rPr>
              <a:t>from June 2023 to July 2025 with total expenditures of US$ 69,912</a:t>
            </a:r>
            <a:r>
              <a:rPr lang="en-US" sz="1500" dirty="0">
                <a:latin typeface="Arial"/>
                <a:cs typeface="Arial"/>
              </a:rPr>
              <a:t>. Regarding this, three sites of coral reef at Koh Rong Archipelago of Preah Sihanouk province, Koh </a:t>
            </a:r>
            <a:r>
              <a:rPr lang="en-US" sz="1500" dirty="0" err="1">
                <a:latin typeface="Arial"/>
                <a:cs typeface="Arial"/>
              </a:rPr>
              <a:t>Sdach</a:t>
            </a:r>
            <a:r>
              <a:rPr lang="en-US" sz="1500" dirty="0">
                <a:latin typeface="Arial"/>
                <a:cs typeface="Arial"/>
              </a:rPr>
              <a:t> Archipelago of Koh Kong province, and Koh Po and Koh </a:t>
            </a:r>
            <a:r>
              <a:rPr lang="en-US" sz="1500" dirty="0" err="1">
                <a:latin typeface="Arial"/>
                <a:cs typeface="Arial"/>
              </a:rPr>
              <a:t>Tonsay</a:t>
            </a:r>
            <a:r>
              <a:rPr lang="en-US" sz="1500" dirty="0">
                <a:latin typeface="Arial"/>
                <a:cs typeface="Arial"/>
              </a:rPr>
              <a:t> Archipelago of </a:t>
            </a:r>
            <a:r>
              <a:rPr lang="en-US" sz="1500" dirty="0" err="1">
                <a:latin typeface="Arial"/>
                <a:cs typeface="Arial"/>
              </a:rPr>
              <a:t>Kep</a:t>
            </a:r>
            <a:r>
              <a:rPr lang="en-US" sz="1500" dirty="0">
                <a:latin typeface="Arial"/>
                <a:cs typeface="Arial"/>
              </a:rPr>
              <a:t> province are identified for zoning and mapping. Site based management plan for sustainable coral reef management are developed at each site and also share these management plans to relevant stakeholders for comments. In addition, site-based volunteer network for coral reef management is established with participation from </a:t>
            </a:r>
            <a:r>
              <a:rPr lang="en-US" sz="1500" dirty="0" err="1">
                <a:latin typeface="Arial"/>
                <a:cs typeface="Arial"/>
              </a:rPr>
              <a:t>FiA</a:t>
            </a:r>
            <a:r>
              <a:rPr lang="en-US" sz="1500" dirty="0">
                <a:latin typeface="Arial"/>
                <a:cs typeface="Arial"/>
              </a:rPr>
              <a:t>, Provincial Hall Administration, Provincial Line Departments, Private Sector, NGOs, and </a:t>
            </a:r>
            <a:r>
              <a:rPr lang="en-US" sz="1500" dirty="0" err="1">
                <a:latin typeface="Arial"/>
                <a:cs typeface="Arial"/>
              </a:rPr>
              <a:t>CFis</a:t>
            </a:r>
            <a:r>
              <a:rPr lang="en-US" sz="1500" dirty="0">
                <a:latin typeface="Arial"/>
                <a:cs typeface="Arial"/>
              </a:rPr>
              <a:t>. Capacity building of national and sub-national fisheries officers are promoted based on capacity need assessment. A training course on monitoring and evaluation of coral reef management was conducted by providing and supporting training materials from MCC. In particular, capacity building of the fisheries officers is improved both diving and data collection underwater by assisting and supporting from skill officers from Song </a:t>
            </a:r>
            <a:r>
              <a:rPr lang="en-US" sz="1500" dirty="0" err="1">
                <a:latin typeface="Arial"/>
                <a:cs typeface="Arial"/>
              </a:rPr>
              <a:t>Saa</a:t>
            </a:r>
            <a:r>
              <a:rPr lang="en-US" sz="1500" dirty="0">
                <a:latin typeface="Arial"/>
                <a:cs typeface="Arial"/>
              </a:rPr>
              <a:t> Foundation, FF, and MCC based on training on job on coral reef monitoring at the Koh Rong Archipelago of Preah, the Koh </a:t>
            </a:r>
            <a:r>
              <a:rPr lang="en-US" sz="1500" dirty="0" err="1">
                <a:latin typeface="Arial"/>
                <a:cs typeface="Arial"/>
              </a:rPr>
              <a:t>Sdach</a:t>
            </a:r>
            <a:r>
              <a:rPr lang="en-US" sz="1500" dirty="0">
                <a:latin typeface="Arial"/>
                <a:cs typeface="Arial"/>
              </a:rPr>
              <a:t> Archipelago, and the Koh Po and Koh </a:t>
            </a:r>
            <a:r>
              <a:rPr lang="en-US" sz="1500" dirty="0" err="1">
                <a:latin typeface="Arial"/>
                <a:cs typeface="Arial"/>
              </a:rPr>
              <a:t>Tonsay</a:t>
            </a:r>
            <a:r>
              <a:rPr lang="en-US" sz="1500" dirty="0">
                <a:latin typeface="Arial"/>
                <a:cs typeface="Arial"/>
              </a:rPr>
              <a:t> Archipelago</a:t>
            </a:r>
            <a:r>
              <a:rPr lang="en-US" sz="15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en-US" sz="15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800"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rPr>
              <a:t> </a:t>
            </a: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400" dirty="0">
                <a:latin typeface="Arial"/>
                <a:ea typeface="Arial"/>
                <a:cs typeface="Arial"/>
                <a:sym typeface="Arial"/>
              </a:rPr>
              <a:t>  </a:t>
            </a:r>
          </a:p>
        </p:txBody>
      </p:sp>
    </p:spTree>
    <p:extLst>
      <p:ext uri="{BB962C8B-B14F-4D97-AF65-F5344CB8AC3E}">
        <p14:creationId xmlns:p14="http://schemas.microsoft.com/office/powerpoint/2010/main" val="3361832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049137" y="-66701"/>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2000" b="1" dirty="0">
                <a:solidFill>
                  <a:srgbClr val="0070C0"/>
                </a:solidFill>
                <a:latin typeface="+mj-lt"/>
              </a:rPr>
              <a:t>Recommendations: </a:t>
            </a:r>
            <a:r>
              <a:rPr lang="en-US" sz="2000" b="1" dirty="0">
                <a:solidFill>
                  <a:srgbClr val="FF0000"/>
                </a:solidFill>
                <a:latin typeface="+mj-lt"/>
              </a:rPr>
              <a:t>For SGs</a:t>
            </a:r>
            <a:endParaRPr sz="2000" dirty="0">
              <a:solidFill>
                <a:srgbClr val="FF0000"/>
              </a:solidFill>
              <a:latin typeface="+mj-lt"/>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448041"/>
            <a:ext cx="9910604" cy="274553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1600" dirty="0">
                <a:latin typeface="+mn-lt"/>
                <a:sym typeface="Arial"/>
              </a:rPr>
              <a:t>Present recommendations to further implementation and achievement of the SAP targets</a:t>
            </a:r>
          </a:p>
          <a:p>
            <a:pPr marL="95250" indent="0">
              <a:spcBef>
                <a:spcPts val="0"/>
              </a:spcBef>
              <a:buSzPts val="2100"/>
              <a:buFont typeface="Arial"/>
              <a:buNone/>
            </a:pPr>
            <a:endParaRPr lang="en-US" sz="1600" dirty="0">
              <a:latin typeface="Arial"/>
              <a:cs typeface="Arial"/>
              <a:sym typeface="Arial"/>
            </a:endParaRPr>
          </a:p>
          <a:p>
            <a:pPr marL="381000" indent="-285750">
              <a:lnSpc>
                <a:spcPct val="100000"/>
              </a:lnSpc>
              <a:spcBef>
                <a:spcPts val="0"/>
              </a:spcBef>
              <a:buSzPts val="2100"/>
              <a:buFont typeface="Arial" panose="020B0604020202020204" pitchFamily="34" charset="0"/>
              <a:buChar char="•"/>
            </a:pPr>
            <a:r>
              <a:rPr lang="en-US" sz="1600" dirty="0">
                <a:latin typeface="+mn-lt"/>
              </a:rPr>
              <a:t>Enhance the regular monitoring of seagrass ecosystems to track health, extent, and biodiversity. Use scientific data to identify threats and assess the effectiveness of conservation measures.</a:t>
            </a:r>
            <a:endParaRPr lang="en-US" sz="1600" dirty="0">
              <a:effectLst/>
              <a:latin typeface="+mn-lt"/>
              <a:ea typeface="Calibri" panose="020F0502020204030204" pitchFamily="34" charset="0"/>
            </a:endParaRPr>
          </a:p>
          <a:p>
            <a:pPr marL="381000" indent="-285750">
              <a:spcBef>
                <a:spcPts val="0"/>
              </a:spcBef>
              <a:buSzPts val="2100"/>
              <a:buFont typeface="Arial" panose="020B0604020202020204" pitchFamily="34" charset="0"/>
              <a:buChar char="•"/>
            </a:pPr>
            <a:r>
              <a:rPr lang="en-US" sz="1600" dirty="0">
                <a:latin typeface="+mn-lt"/>
              </a:rPr>
              <a:t>Designate critical seagrass habitats as protected areas and implement restoration projects where degradation has occurred. Promote community-led restoration initiatives to increase seagrass coverage.</a:t>
            </a:r>
          </a:p>
          <a:p>
            <a:pPr marL="381000" indent="-285750">
              <a:spcBef>
                <a:spcPts val="0"/>
              </a:spcBef>
              <a:buSzPts val="2100"/>
              <a:buFont typeface="Arial" panose="020B0604020202020204" pitchFamily="34" charset="0"/>
              <a:buChar char="•"/>
            </a:pPr>
            <a:r>
              <a:rPr lang="en-US" sz="1600" dirty="0">
                <a:latin typeface="+mn-lt"/>
              </a:rPr>
              <a:t>Involve local communities, fishers, policymakers, and private sectors in seagrass conservation efforts. Raise awareness about the ecological and economic importance of seagrass ecosystems to foster stewardship</a:t>
            </a:r>
            <a:r>
              <a:rPr lang="en-US" sz="1600" dirty="0"/>
              <a:t>.</a:t>
            </a:r>
          </a:p>
          <a:p>
            <a:pPr marL="381000" indent="-285750">
              <a:spcBef>
                <a:spcPts val="0"/>
              </a:spcBef>
              <a:buSzPts val="2100"/>
              <a:buFont typeface="Arial" panose="020B0604020202020204" pitchFamily="34" charset="0"/>
              <a:buChar char="•"/>
            </a:pPr>
            <a:r>
              <a:rPr lang="en-US" sz="1600" dirty="0"/>
              <a:t>Involve local communities, fishers, policymakers, and private sectors in seagrass conservation efforts. Raise awareness about the ecological and economic importance of seagrass ecosystems to foster stewardship.</a:t>
            </a:r>
            <a:endParaRPr lang="en-US" sz="1600" dirty="0">
              <a:latin typeface="+mn-lt"/>
              <a:ea typeface="Arial"/>
              <a:cs typeface="Arial"/>
              <a:sym typeface="Arial"/>
            </a:endParaRPr>
          </a:p>
        </p:txBody>
      </p:sp>
      <p:sp>
        <p:nvSpPr>
          <p:cNvPr id="5" name="Google Shape;94;p2"/>
          <p:cNvSpPr txBox="1">
            <a:spLocks/>
          </p:cNvSpPr>
          <p:nvPr/>
        </p:nvSpPr>
        <p:spPr>
          <a:xfrm>
            <a:off x="2144772" y="3193576"/>
            <a:ext cx="9211299" cy="46670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endParaRPr lang="en-US" sz="2000" b="1" dirty="0">
              <a:solidFill>
                <a:srgbClr val="0070C0"/>
              </a:solidFill>
              <a:latin typeface="+mj-lt"/>
            </a:endParaRPr>
          </a:p>
          <a:p>
            <a:pPr>
              <a:buClr>
                <a:srgbClr val="0070C0"/>
              </a:buClr>
              <a:buSzPts val="4000"/>
            </a:pPr>
            <a:r>
              <a:rPr lang="en-US" sz="2000" b="1" dirty="0">
                <a:solidFill>
                  <a:srgbClr val="0070C0"/>
                </a:solidFill>
                <a:latin typeface="+mj-lt"/>
              </a:rPr>
              <a:t>Conclusions</a:t>
            </a:r>
            <a:endParaRPr lang="en-US" sz="2000" dirty="0">
              <a:solidFill>
                <a:srgbClr val="0070C0"/>
              </a:solidFill>
              <a:latin typeface="+mj-lt"/>
            </a:endParaRPr>
          </a:p>
        </p:txBody>
      </p:sp>
      <p:sp>
        <p:nvSpPr>
          <p:cNvPr id="7" name="Google Shape;103;p3"/>
          <p:cNvSpPr txBox="1">
            <a:spLocks/>
          </p:cNvSpPr>
          <p:nvPr/>
        </p:nvSpPr>
        <p:spPr>
          <a:xfrm>
            <a:off x="2049137" y="3908648"/>
            <a:ext cx="10056802" cy="279240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1600" dirty="0">
                <a:latin typeface="+mn-lt"/>
                <a:sym typeface="Arial"/>
              </a:rPr>
              <a:t>Present overall summary of efforts and achievements in implementing the SAP including funding and implementing agencies and partners</a:t>
            </a:r>
          </a:p>
          <a:p>
            <a:pPr marL="95250" indent="0" algn="just">
              <a:spcBef>
                <a:spcPts val="0"/>
              </a:spcBef>
              <a:buSzPts val="2100"/>
              <a:buNone/>
            </a:pPr>
            <a:endParaRPr lang="en-US" sz="1400" dirty="0">
              <a:latin typeface="+mn-lt"/>
              <a:ea typeface="Arial"/>
              <a:cs typeface="Arial"/>
              <a:sym typeface="Arial"/>
            </a:endParaRPr>
          </a:p>
          <a:p>
            <a:pPr marL="95250" indent="0" algn="just">
              <a:spcBef>
                <a:spcPts val="0"/>
              </a:spcBef>
              <a:buSzPts val="2100"/>
              <a:buNone/>
            </a:pPr>
            <a:r>
              <a:rPr lang="en-US" sz="1600" dirty="0">
                <a:latin typeface="+mn-lt"/>
              </a:rPr>
              <a:t>The implementation of the SAP project under the seagrass component has made significant strides in conserving and restoring critical seagrass ecosystems. Through coordinated efforts involving national and regional agencies, local communities, and international partners, important milestones have been achieved in habitat protection, restoration initiatives, and pollution reduction. Funding support from government bodies, </a:t>
            </a:r>
            <a:r>
              <a:rPr lang="en-US" sz="1600" dirty="0" err="1">
                <a:latin typeface="+mn-lt"/>
              </a:rPr>
              <a:t>CFi</a:t>
            </a:r>
            <a:r>
              <a:rPr lang="en-US" sz="1600" dirty="0">
                <a:latin typeface="+mn-lt"/>
              </a:rPr>
              <a:t>, NGOs has been instrumental in enabling these activities and also advancing progress toward SAP targets. While challenges remain, the collective commitment and multi-stakeholder engagement provide a strong foundation for sustaining and enhancing seagrass conservation efforts in the region.</a:t>
            </a:r>
          </a:p>
          <a:p>
            <a:pPr marL="95250" indent="0" algn="just">
              <a:spcBef>
                <a:spcPts val="0"/>
              </a:spcBef>
              <a:buSzPts val="2100"/>
              <a:buNone/>
            </a:pPr>
            <a:endParaRPr lang="en-US" sz="1400" dirty="0">
              <a:latin typeface="Arial"/>
              <a:ea typeface="Arial"/>
              <a:cs typeface="Arial"/>
              <a:sym typeface="Arial"/>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800"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rPr>
              <a:t> </a:t>
            </a: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8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400" dirty="0">
                <a:latin typeface="Arial"/>
                <a:ea typeface="Arial"/>
                <a:cs typeface="Arial"/>
                <a:sym typeface="Arial"/>
              </a:rPr>
              <a:t>  </a:t>
            </a:r>
          </a:p>
        </p:txBody>
      </p:sp>
    </p:spTree>
    <p:extLst>
      <p:ext uri="{BB962C8B-B14F-4D97-AF65-F5344CB8AC3E}">
        <p14:creationId xmlns:p14="http://schemas.microsoft.com/office/powerpoint/2010/main" val="20648888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5" name="Google Shape;94;p2"/>
          <p:cNvSpPr txBox="1">
            <a:spLocks/>
          </p:cNvSpPr>
          <p:nvPr/>
        </p:nvSpPr>
        <p:spPr>
          <a:xfrm>
            <a:off x="2142373" y="0"/>
            <a:ext cx="9198917" cy="532263"/>
          </a:xfrm>
          <a:prstGeom prst="rect">
            <a:avLst/>
          </a:prstGeom>
          <a:noFill/>
          <a:ln>
            <a:noFill/>
          </a:ln>
        </p:spPr>
        <p:txBody>
          <a:bodyPr spcFirstLastPara="1" wrap="square" lIns="91425" tIns="45700" rIns="91425" bIns="45700" anchor="ctr" anchorCtr="0">
            <a:normAutofit fontScale="85000" lnSpcReduction="2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endParaRPr lang="en-US" sz="2400" b="1" dirty="0">
              <a:solidFill>
                <a:srgbClr val="0070C0"/>
              </a:solidFill>
              <a:latin typeface="+mj-lt"/>
            </a:endParaRPr>
          </a:p>
          <a:p>
            <a:pPr algn="r">
              <a:buClr>
                <a:srgbClr val="0070C0"/>
              </a:buClr>
              <a:buSzPts val="4000"/>
            </a:pPr>
            <a:r>
              <a:rPr lang="en-US" sz="2400" b="1" i="1" dirty="0">
                <a:solidFill>
                  <a:srgbClr val="FF0000"/>
                </a:solidFill>
                <a:latin typeface="+mj-lt"/>
              </a:rPr>
              <a:t>Continue: For CRs</a:t>
            </a:r>
            <a:endParaRPr lang="en-US" sz="2400" i="1" dirty="0">
              <a:solidFill>
                <a:srgbClr val="FF0000"/>
              </a:solidFill>
              <a:latin typeface="+mj-lt"/>
            </a:endParaRPr>
          </a:p>
        </p:txBody>
      </p:sp>
      <p:sp>
        <p:nvSpPr>
          <p:cNvPr id="7" name="Google Shape;103;p3"/>
          <p:cNvSpPr txBox="1">
            <a:spLocks/>
          </p:cNvSpPr>
          <p:nvPr/>
        </p:nvSpPr>
        <p:spPr>
          <a:xfrm>
            <a:off x="2142373" y="864366"/>
            <a:ext cx="9910604" cy="381521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1600" dirty="0">
                <a:highlight>
                  <a:srgbClr val="00FFFF"/>
                </a:highlight>
                <a:latin typeface="Arial"/>
                <a:ea typeface="Arial"/>
                <a:cs typeface="Arial"/>
                <a:sym typeface="Arial"/>
              </a:rPr>
              <a:t>Present ways forward to achieve SAP targets during SCS SAP Project in next 2 years</a:t>
            </a: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381000" indent="-285750">
              <a:lnSpc>
                <a:spcPct val="100000"/>
              </a:lnSpc>
              <a:spcBef>
                <a:spcPts val="0"/>
              </a:spcBef>
              <a:buSzPts val="2100"/>
            </a:pPr>
            <a:r>
              <a:rPr lang="en-US" sz="1600" dirty="0">
                <a:latin typeface="Arial"/>
                <a:cs typeface="Arial"/>
              </a:rPr>
              <a:t>Increase education, dissemination, and public awareness about protection and the importance of coral reef ecosystem,  </a:t>
            </a:r>
          </a:p>
          <a:p>
            <a:pPr marL="381000" indent="-285750">
              <a:lnSpc>
                <a:spcPct val="100000"/>
              </a:lnSpc>
              <a:spcBef>
                <a:spcPts val="0"/>
              </a:spcBef>
              <a:buSzPts val="2100"/>
            </a:pPr>
            <a:r>
              <a:rPr lang="en-US" sz="1600" dirty="0">
                <a:latin typeface="Arial"/>
                <a:cs typeface="Arial"/>
              </a:rPr>
              <a:t>Demarcate the boundary of protection area of coral reef and install mooring buoys at the boundary,  </a:t>
            </a:r>
          </a:p>
          <a:p>
            <a:pPr marL="381000" indent="-285750">
              <a:lnSpc>
                <a:spcPct val="100000"/>
              </a:lnSpc>
              <a:spcBef>
                <a:spcPts val="0"/>
              </a:spcBef>
              <a:buSzPts val="2100"/>
              <a:buFont typeface="Arial"/>
              <a:buChar char="•"/>
            </a:pPr>
            <a:r>
              <a:rPr lang="en-US" sz="1600" dirty="0">
                <a:latin typeface="Arial"/>
                <a:cs typeface="Arial"/>
              </a:rPr>
              <a:t>Promote coral restoration projects, monitor bleaching events, and reduce local stressors, </a:t>
            </a:r>
            <a:endParaRPr lang="en-US" sz="1600" dirty="0">
              <a:highlight>
                <a:srgbClr val="FFFF00"/>
              </a:highlight>
              <a:latin typeface="Arial"/>
              <a:cs typeface="Arial"/>
            </a:endParaRPr>
          </a:p>
          <a:p>
            <a:pPr marL="381000" indent="-285750">
              <a:lnSpc>
                <a:spcPct val="100000"/>
              </a:lnSpc>
              <a:spcBef>
                <a:spcPts val="0"/>
              </a:spcBef>
              <a:buSzPts val="2100"/>
              <a:buFont typeface="Arial"/>
              <a:buChar char="•"/>
            </a:pPr>
            <a:r>
              <a:rPr lang="en-US" sz="1600" dirty="0">
                <a:latin typeface="Arial"/>
                <a:cs typeface="Arial"/>
              </a:rPr>
              <a:t>Establish long-term reef health monitoring programs with Development Partners and local involvement, </a:t>
            </a:r>
          </a:p>
          <a:p>
            <a:pPr marL="381000" indent="-285750">
              <a:lnSpc>
                <a:spcPct val="100000"/>
              </a:lnSpc>
              <a:spcBef>
                <a:spcPts val="0"/>
              </a:spcBef>
              <a:buSzPts val="2100"/>
            </a:pPr>
            <a:r>
              <a:rPr lang="en-US" sz="1600" dirty="0">
                <a:latin typeface="Arial"/>
                <a:cs typeface="Arial"/>
              </a:rPr>
              <a:t>Establish guidelines for eco-tourism, restrict damaging activities (e.g., anchoring on reefs)</a:t>
            </a:r>
          </a:p>
          <a:p>
            <a:pPr marL="381000" indent="-285750">
              <a:lnSpc>
                <a:spcPct val="100000"/>
              </a:lnSpc>
              <a:spcBef>
                <a:spcPts val="0"/>
              </a:spcBef>
              <a:buSzPts val="2100"/>
            </a:pPr>
            <a:r>
              <a:rPr lang="en-US" sz="1600" dirty="0">
                <a:latin typeface="Arial"/>
                <a:cs typeface="Arial"/>
              </a:rPr>
              <a:t>Strengthen waste management system, regulate plastic use, and promote eco-friendly tourism,</a:t>
            </a:r>
          </a:p>
          <a:p>
            <a:pPr marL="381000" indent="-285750">
              <a:lnSpc>
                <a:spcPct val="100000"/>
              </a:lnSpc>
              <a:spcBef>
                <a:spcPts val="0"/>
              </a:spcBef>
              <a:buSzPts val="2100"/>
              <a:buFont typeface="Arial"/>
              <a:buChar char="•"/>
            </a:pPr>
            <a:r>
              <a:rPr lang="en-US" sz="1600" dirty="0">
                <a:latin typeface="Arial"/>
                <a:cs typeface="Arial"/>
              </a:rPr>
              <a:t>Strengthen legal frameworks, increase surveillance, and integrate reef management into national policies. </a:t>
            </a:r>
          </a:p>
          <a:p>
            <a:pPr marL="381000" indent="-285750">
              <a:lnSpc>
                <a:spcPct val="100000"/>
              </a:lnSpc>
              <a:spcBef>
                <a:spcPts val="0"/>
              </a:spcBef>
              <a:buSzPts val="2100"/>
              <a:buFont typeface="Arial"/>
              <a:buChar char="•"/>
            </a:pPr>
            <a:endParaRPr lang="en-US" sz="1800" dirty="0">
              <a:latin typeface="Arial"/>
              <a:cs typeface="Arial"/>
            </a:endParaRPr>
          </a:p>
          <a:p>
            <a:pPr marL="95250" indent="0" algn="just">
              <a:spcBef>
                <a:spcPts val="0"/>
              </a:spcBef>
              <a:buSzPts val="2100"/>
              <a:buNone/>
            </a:pPr>
            <a:endParaRPr lang="en-US" sz="1800"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400" dirty="0">
                <a:latin typeface="Arial"/>
                <a:ea typeface="Arial"/>
                <a:cs typeface="Arial"/>
                <a:sym typeface="Arial"/>
              </a:rPr>
              <a:t>  </a:t>
            </a:r>
          </a:p>
        </p:txBody>
      </p:sp>
    </p:spTree>
    <p:extLst>
      <p:ext uri="{BB962C8B-B14F-4D97-AF65-F5344CB8AC3E}">
        <p14:creationId xmlns:p14="http://schemas.microsoft.com/office/powerpoint/2010/main" val="2887139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5" name="Google Shape;94;p2"/>
          <p:cNvSpPr txBox="1">
            <a:spLocks/>
          </p:cNvSpPr>
          <p:nvPr/>
        </p:nvSpPr>
        <p:spPr>
          <a:xfrm>
            <a:off x="2142373" y="0"/>
            <a:ext cx="9198917" cy="532263"/>
          </a:xfrm>
          <a:prstGeom prst="rect">
            <a:avLst/>
          </a:prstGeom>
          <a:noFill/>
          <a:ln>
            <a:noFill/>
          </a:ln>
        </p:spPr>
        <p:txBody>
          <a:bodyPr spcFirstLastPara="1" wrap="square" lIns="91425" tIns="45700" rIns="91425" bIns="45700" anchor="ctr" anchorCtr="0">
            <a:normAutofit fontScale="85000" lnSpcReduction="2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endParaRPr lang="en-US" sz="2400" b="1" dirty="0">
              <a:solidFill>
                <a:srgbClr val="0070C0"/>
              </a:solidFill>
              <a:latin typeface="+mj-lt"/>
            </a:endParaRPr>
          </a:p>
          <a:p>
            <a:pPr algn="r">
              <a:buClr>
                <a:srgbClr val="0070C0"/>
              </a:buClr>
              <a:buSzPts val="4000"/>
            </a:pPr>
            <a:r>
              <a:rPr lang="en-US" sz="2400" b="1" i="1" dirty="0">
                <a:solidFill>
                  <a:srgbClr val="FF0000"/>
                </a:solidFill>
                <a:latin typeface="+mj-lt"/>
              </a:rPr>
              <a:t>Continue: For SGs</a:t>
            </a:r>
            <a:endParaRPr lang="en-US" sz="2400" i="1" dirty="0">
              <a:solidFill>
                <a:srgbClr val="FF0000"/>
              </a:solidFill>
              <a:latin typeface="+mj-lt"/>
            </a:endParaRPr>
          </a:p>
        </p:txBody>
      </p:sp>
      <p:sp>
        <p:nvSpPr>
          <p:cNvPr id="7" name="Google Shape;103;p3"/>
          <p:cNvSpPr txBox="1">
            <a:spLocks/>
          </p:cNvSpPr>
          <p:nvPr/>
        </p:nvSpPr>
        <p:spPr>
          <a:xfrm>
            <a:off x="2142373" y="864366"/>
            <a:ext cx="9910604" cy="444461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r>
              <a:rPr lang="en-US" sz="1600" dirty="0">
                <a:latin typeface="+mn-lt"/>
                <a:sym typeface="Arial"/>
              </a:rPr>
              <a:t>Present ways forward to achieve SAP targets during SCS SAP Project in next 2 years</a:t>
            </a:r>
          </a:p>
          <a:p>
            <a:pPr marL="381000" indent="-285750">
              <a:lnSpc>
                <a:spcPct val="100000"/>
              </a:lnSpc>
              <a:spcBef>
                <a:spcPts val="0"/>
              </a:spcBef>
              <a:buSzPts val="2100"/>
            </a:pPr>
            <a:endParaRPr lang="en-US" dirty="0">
              <a:latin typeface="+mj-lt"/>
            </a:endParaRPr>
          </a:p>
          <a:p>
            <a:pPr marL="381000" indent="-285750">
              <a:lnSpc>
                <a:spcPct val="100000"/>
              </a:lnSpc>
              <a:spcBef>
                <a:spcPts val="0"/>
              </a:spcBef>
              <a:buSzPts val="2100"/>
            </a:pPr>
            <a:r>
              <a:rPr lang="en-US" sz="1800" dirty="0"/>
              <a:t>Build on successful community involvement by empowering local stakeholders with training and resources to sustainably manage and protect seagrass habitats.</a:t>
            </a:r>
          </a:p>
          <a:p>
            <a:pPr marL="381000" indent="-285750">
              <a:lnSpc>
                <a:spcPct val="100000"/>
              </a:lnSpc>
              <a:spcBef>
                <a:spcPts val="0"/>
              </a:spcBef>
              <a:buSzPts val="2100"/>
            </a:pPr>
            <a:r>
              <a:rPr lang="en-US" sz="1800" dirty="0"/>
              <a:t>Scale up proven restoration techniques and increase the coverage of marine protected areas, focusing on critical seagrass beds identified through recent mapping and monitoring.</a:t>
            </a:r>
          </a:p>
          <a:p>
            <a:pPr marL="381000" indent="-285750">
              <a:lnSpc>
                <a:spcPct val="100000"/>
              </a:lnSpc>
              <a:spcBef>
                <a:spcPts val="0"/>
              </a:spcBef>
              <a:buSzPts val="2100"/>
            </a:pPr>
            <a:r>
              <a:rPr lang="en-US" sz="1800" dirty="0"/>
              <a:t>Improve data collection and analysis by supporting local institutions with tools and technical training to monitor seagrass health, threats, and recovery progress effectively.</a:t>
            </a:r>
          </a:p>
          <a:p>
            <a:pPr marL="381000" indent="-285750">
              <a:lnSpc>
                <a:spcPct val="100000"/>
              </a:lnSpc>
              <a:spcBef>
                <a:spcPts val="0"/>
              </a:spcBef>
              <a:buSzPts val="2100"/>
            </a:pPr>
            <a:r>
              <a:rPr lang="en-US" sz="1800" dirty="0"/>
              <a:t>Foster stronger partnerships between government agencies, NGOs, academic institutions, and the private sector to integrate seagrass conservation into broader coastal management plans.</a:t>
            </a:r>
          </a:p>
          <a:p>
            <a:pPr marL="381000" indent="-285750">
              <a:lnSpc>
                <a:spcPct val="100000"/>
              </a:lnSpc>
              <a:spcBef>
                <a:spcPts val="0"/>
              </a:spcBef>
              <a:buSzPts val="2100"/>
            </a:pPr>
            <a:r>
              <a:rPr lang="en-US" sz="1800" dirty="0"/>
              <a:t>Leverage achievements to attract additional funding from international donors, government budgets, and private sector contributions to ensure continuity and expansion of seagrass conservation activities.</a:t>
            </a:r>
          </a:p>
          <a:p>
            <a:pPr marL="381000" indent="-285750">
              <a:lnSpc>
                <a:spcPct val="100000"/>
              </a:lnSpc>
              <a:spcBef>
                <a:spcPts val="0"/>
              </a:spcBef>
              <a:buSzPts val="2100"/>
            </a:pPr>
            <a:endParaRPr lang="en-US" sz="1800" dirty="0">
              <a:latin typeface="Arial"/>
              <a:cs typeface="Arial"/>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381000" indent="-285750">
              <a:lnSpc>
                <a:spcPct val="100000"/>
              </a:lnSpc>
              <a:spcBef>
                <a:spcPts val="0"/>
              </a:spcBef>
              <a:buSzPts val="2100"/>
              <a:buFont typeface="Arial"/>
              <a:buChar char="•"/>
            </a:pPr>
            <a:endParaRPr lang="en-US" sz="1800" dirty="0">
              <a:latin typeface="Arial"/>
              <a:cs typeface="Arial"/>
            </a:endParaRPr>
          </a:p>
          <a:p>
            <a:pPr marL="95250" indent="0" algn="just">
              <a:spcBef>
                <a:spcPts val="0"/>
              </a:spcBef>
              <a:buSzPts val="2100"/>
              <a:buNone/>
            </a:pPr>
            <a:endParaRPr lang="en-US" sz="1800" dirty="0">
              <a:solidFill>
                <a:srgbClr val="000000"/>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endParaRPr lang="en-US" sz="1800" dirty="0">
              <a:effectLst/>
              <a:latin typeface="Khmer OS Battambang" panose="02000500000000020004" pitchFamily="2" charset="0"/>
              <a:ea typeface="DengXian" panose="02010600030101010101" pitchFamily="2" charset="-122"/>
              <a:cs typeface="Times New Roman" panose="02020603050405020304" pitchFamily="18" charset="0"/>
            </a:endParaRPr>
          </a:p>
          <a:p>
            <a:pPr marL="95250" indent="0" algn="just">
              <a:spcBef>
                <a:spcPts val="0"/>
              </a:spcBef>
              <a:buSzPts val="2100"/>
              <a:buNone/>
            </a:pPr>
            <a:r>
              <a:rPr lang="en-US" sz="1400" dirty="0">
                <a:latin typeface="Arial"/>
                <a:ea typeface="Arial"/>
                <a:cs typeface="Arial"/>
                <a:sym typeface="Arial"/>
              </a:rPr>
              <a:t>  </a:t>
            </a:r>
          </a:p>
        </p:txBody>
      </p:sp>
    </p:spTree>
    <p:extLst>
      <p:ext uri="{BB962C8B-B14F-4D97-AF65-F5344CB8AC3E}">
        <p14:creationId xmlns:p14="http://schemas.microsoft.com/office/powerpoint/2010/main" val="3589724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238358"/>
            <a:ext cx="9910604" cy="45738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400" b="1" dirty="0">
                <a:solidFill>
                  <a:schemeClr val="accent1"/>
                </a:solidFill>
                <a:latin typeface="Arial"/>
                <a:ea typeface="Arial"/>
                <a:cs typeface="Arial"/>
                <a:sym typeface="Arial"/>
              </a:rPr>
              <a:t>Introduction</a:t>
            </a:r>
          </a:p>
          <a:p>
            <a:pPr marL="95250" indent="0">
              <a:spcBef>
                <a:spcPts val="0"/>
              </a:spcBef>
              <a:buSzPts val="2100"/>
              <a:buNone/>
            </a:pPr>
            <a:endParaRPr lang="en-US" sz="2400" dirty="0">
              <a:latin typeface="Arial"/>
              <a:ea typeface="Arial"/>
              <a:cs typeface="Arial"/>
              <a:sym typeface="Arial"/>
            </a:endParaRPr>
          </a:p>
          <a:p>
            <a:pPr marL="95250" indent="0">
              <a:spcBef>
                <a:spcPts val="0"/>
              </a:spcBef>
              <a:buSzPts val="2100"/>
              <a:buNone/>
            </a:pPr>
            <a:endParaRPr lang="en-US" sz="2400" dirty="0">
              <a:latin typeface="Arial"/>
              <a:ea typeface="Arial"/>
              <a:cs typeface="Arial"/>
              <a:sym typeface="Arial"/>
            </a:endParaRPr>
          </a:p>
          <a:p>
            <a:pPr marL="95250" indent="0">
              <a:spcBef>
                <a:spcPts val="0"/>
              </a:spcBef>
              <a:buSzPts val="2100"/>
              <a:buNone/>
            </a:pPr>
            <a:endParaRPr lang="en-US" sz="2400" dirty="0">
              <a:latin typeface="Arial"/>
              <a:ea typeface="Arial"/>
              <a:cs typeface="Arial"/>
              <a:sym typeface="Arial"/>
            </a:endParaRPr>
          </a:p>
        </p:txBody>
      </p:sp>
      <p:graphicFrame>
        <p:nvGraphicFramePr>
          <p:cNvPr id="2" name="Table 1">
            <a:extLst>
              <a:ext uri="{FF2B5EF4-FFF2-40B4-BE49-F238E27FC236}">
                <a16:creationId xmlns:a16="http://schemas.microsoft.com/office/drawing/2014/main" id="{FC3BBB8C-20FD-EC48-DEE3-7784FEB40B92}"/>
              </a:ext>
            </a:extLst>
          </p:cNvPr>
          <p:cNvGraphicFramePr>
            <a:graphicFrameLocks noGrp="1"/>
          </p:cNvGraphicFramePr>
          <p:nvPr>
            <p:extLst>
              <p:ext uri="{D42A27DB-BD31-4B8C-83A1-F6EECF244321}">
                <p14:modId xmlns:p14="http://schemas.microsoft.com/office/powerpoint/2010/main" val="2838717724"/>
              </p:ext>
            </p:extLst>
          </p:nvPr>
        </p:nvGraphicFramePr>
        <p:xfrm>
          <a:off x="2286000" y="695739"/>
          <a:ext cx="9673741" cy="6972476"/>
        </p:xfrm>
        <a:graphic>
          <a:graphicData uri="http://schemas.openxmlformats.org/drawingml/2006/table">
            <a:tbl>
              <a:tblPr firstRow="1" bandRow="1">
                <a:tableStyleId>{177FB7C0-870E-4CA2-AEDD-45C9577357D1}</a:tableStyleId>
              </a:tblPr>
              <a:tblGrid>
                <a:gridCol w="3189430">
                  <a:extLst>
                    <a:ext uri="{9D8B030D-6E8A-4147-A177-3AD203B41FA5}">
                      <a16:colId xmlns:a16="http://schemas.microsoft.com/office/drawing/2014/main" val="667714058"/>
                    </a:ext>
                  </a:extLst>
                </a:gridCol>
                <a:gridCol w="3342898">
                  <a:extLst>
                    <a:ext uri="{9D8B030D-6E8A-4147-A177-3AD203B41FA5}">
                      <a16:colId xmlns:a16="http://schemas.microsoft.com/office/drawing/2014/main" val="2844680322"/>
                    </a:ext>
                  </a:extLst>
                </a:gridCol>
                <a:gridCol w="3141413">
                  <a:extLst>
                    <a:ext uri="{9D8B030D-6E8A-4147-A177-3AD203B41FA5}">
                      <a16:colId xmlns:a16="http://schemas.microsoft.com/office/drawing/2014/main" val="1844014146"/>
                    </a:ext>
                  </a:extLst>
                </a:gridCol>
              </a:tblGrid>
              <a:tr h="632636">
                <a:tc>
                  <a:txBody>
                    <a:bodyPr/>
                    <a:lstStyle/>
                    <a:p>
                      <a:pPr algn="ctr"/>
                      <a:endParaRPr lang="en-US" sz="2000" dirty="0"/>
                    </a:p>
                  </a:txBody>
                  <a:tcPr/>
                </a:tc>
                <a:tc>
                  <a:txBody>
                    <a:bodyPr/>
                    <a:lstStyle/>
                    <a:p>
                      <a:pPr algn="ctr"/>
                      <a:r>
                        <a:rPr lang="en-US" sz="2000" dirty="0"/>
                        <a:t>Coral Reefs</a:t>
                      </a:r>
                    </a:p>
                  </a:txBody>
                  <a:tcPr/>
                </a:tc>
                <a:tc>
                  <a:txBody>
                    <a:bodyPr/>
                    <a:lstStyle/>
                    <a:p>
                      <a:pPr algn="ctr"/>
                      <a:r>
                        <a:rPr lang="en-US" sz="2000" dirty="0"/>
                        <a:t>Seagrass Beds</a:t>
                      </a:r>
                    </a:p>
                  </a:txBody>
                  <a:tcPr/>
                </a:tc>
                <a:extLst>
                  <a:ext uri="{0D108BD9-81ED-4DB2-BD59-A6C34878D82A}">
                    <a16:rowId xmlns:a16="http://schemas.microsoft.com/office/drawing/2014/main" val="127091053"/>
                  </a:ext>
                </a:extLst>
              </a:tr>
              <a:tr h="0">
                <a:tc>
                  <a:txBody>
                    <a:bodyPr/>
                    <a:lstStyle/>
                    <a:p>
                      <a:r>
                        <a:rPr lang="en-US" sz="2000" dirty="0"/>
                        <a:t>Date of PCA/GSA signature</a:t>
                      </a:r>
                    </a:p>
                  </a:txBody>
                  <a:tcPr/>
                </a:tc>
                <a:tc>
                  <a:txBody>
                    <a:bodyPr/>
                    <a:lstStyle/>
                    <a:p>
                      <a:pPr marL="342900" indent="-342900">
                        <a:buFont typeface="Arial" panose="020B0604020202020204" pitchFamily="34" charset="0"/>
                        <a:buChar char="•"/>
                      </a:pPr>
                      <a:r>
                        <a:rPr lang="en-US" sz="1600" b="0" dirty="0">
                          <a:latin typeface="+mj-lt"/>
                        </a:rPr>
                        <a:t>PCA/GSA signature between UNOPs and </a:t>
                      </a:r>
                      <a:r>
                        <a:rPr lang="en-US" sz="1600" b="0" i="0" u="none" strike="noStrike" cap="none" dirty="0" err="1">
                          <a:solidFill>
                            <a:srgbClr val="000000"/>
                          </a:solidFill>
                          <a:latin typeface="+mj-lt"/>
                          <a:ea typeface="Calibri"/>
                          <a:cs typeface="Calibri"/>
                          <a:sym typeface="Calibri"/>
                        </a:rPr>
                        <a:t>MoE</a:t>
                      </a:r>
                      <a:r>
                        <a:rPr lang="en-US" sz="1600" b="0" i="0" u="none" strike="noStrike" cap="none" dirty="0">
                          <a:solidFill>
                            <a:srgbClr val="000000"/>
                          </a:solidFill>
                          <a:latin typeface="+mj-lt"/>
                          <a:ea typeface="Calibri"/>
                          <a:cs typeface="Calibri"/>
                          <a:sym typeface="Calibri"/>
                        </a:rPr>
                        <a:t> on 24 June 2024</a:t>
                      </a:r>
                    </a:p>
                    <a:p>
                      <a:pPr marL="342900" indent="-342900">
                        <a:buFont typeface="Arial" panose="020B0604020202020204" pitchFamily="34" charset="0"/>
                        <a:buChar char="•"/>
                      </a:pPr>
                      <a:r>
                        <a:rPr lang="en-US" sz="1600" b="0" i="0" u="none" strike="noStrike" cap="none" dirty="0" err="1">
                          <a:solidFill>
                            <a:srgbClr val="000000"/>
                          </a:solidFill>
                          <a:latin typeface="+mj-lt"/>
                          <a:ea typeface="Calibri"/>
                          <a:cs typeface="Calibri"/>
                          <a:sym typeface="Calibri"/>
                        </a:rPr>
                        <a:t>MoE</a:t>
                      </a:r>
                      <a:r>
                        <a:rPr lang="en-US" sz="1600" b="0" i="0" u="none" strike="noStrike" cap="none" dirty="0">
                          <a:solidFill>
                            <a:srgbClr val="000000"/>
                          </a:solidFill>
                          <a:latin typeface="+mj-lt"/>
                          <a:ea typeface="Calibri"/>
                          <a:cs typeface="Calibri"/>
                          <a:sym typeface="Calibri"/>
                        </a:rPr>
                        <a:t> and </a:t>
                      </a:r>
                      <a:r>
                        <a:rPr lang="en-US" sz="1600" b="0" i="0" u="none" strike="noStrike" cap="none" dirty="0" err="1">
                          <a:solidFill>
                            <a:srgbClr val="000000"/>
                          </a:solidFill>
                          <a:latin typeface="+mj-lt"/>
                          <a:ea typeface="Calibri"/>
                          <a:cs typeface="Calibri"/>
                          <a:sym typeface="Calibri"/>
                        </a:rPr>
                        <a:t>FiA</a:t>
                      </a:r>
                      <a:r>
                        <a:rPr lang="en-US" sz="1600" b="0" i="0" u="none" strike="noStrike" cap="none" dirty="0">
                          <a:solidFill>
                            <a:srgbClr val="000000"/>
                          </a:solidFill>
                          <a:latin typeface="+mj-lt"/>
                          <a:ea typeface="Calibri"/>
                          <a:cs typeface="Calibri"/>
                          <a:sym typeface="Calibri"/>
                        </a:rPr>
                        <a:t> on 1</a:t>
                      </a:r>
                      <a:r>
                        <a:rPr lang="en-US" sz="1600" b="0" i="0" u="none" strike="noStrike" cap="none" baseline="30000" dirty="0">
                          <a:solidFill>
                            <a:srgbClr val="000000"/>
                          </a:solidFill>
                          <a:latin typeface="+mj-lt"/>
                          <a:ea typeface="Calibri"/>
                          <a:cs typeface="Calibri"/>
                          <a:sym typeface="Calibri"/>
                        </a:rPr>
                        <a:t>st</a:t>
                      </a:r>
                      <a:r>
                        <a:rPr lang="en-US" sz="1600" b="0" i="0" u="none" strike="noStrike" cap="none" dirty="0">
                          <a:solidFill>
                            <a:srgbClr val="000000"/>
                          </a:solidFill>
                          <a:latin typeface="+mj-lt"/>
                          <a:ea typeface="Calibri"/>
                          <a:cs typeface="Calibri"/>
                          <a:sym typeface="Calibri"/>
                        </a:rPr>
                        <a:t> August 2024</a:t>
                      </a:r>
                      <a:endParaRPr lang="en-US" sz="1600" b="0" i="0" dirty="0">
                        <a:latin typeface="+mj-lt"/>
                      </a:endParaRPr>
                    </a:p>
                  </a:txBody>
                  <a:tcPr/>
                </a:tc>
                <a:tc>
                  <a:txBody>
                    <a:bodyPr/>
                    <a:lstStyle/>
                    <a:p>
                      <a:pPr marL="342900" indent="-342900">
                        <a:buFont typeface="Arial" panose="020B0604020202020204" pitchFamily="34" charset="0"/>
                        <a:buChar char="•"/>
                      </a:pPr>
                      <a:r>
                        <a:rPr lang="en-US" sz="2000" b="0" i="0" u="none" strike="noStrike" cap="none" dirty="0">
                          <a:solidFill>
                            <a:schemeClr val="dk1"/>
                          </a:solidFill>
                          <a:latin typeface="Calibri"/>
                          <a:ea typeface="Calibri"/>
                          <a:cs typeface="Calibri"/>
                          <a:sym typeface="Arial"/>
                        </a:rPr>
                        <a:t>PCA/GSA signature between UNOPs and </a:t>
                      </a:r>
                      <a:r>
                        <a:rPr lang="en-US" sz="2000" b="0" i="0" u="none" strike="noStrike" cap="none" dirty="0" err="1">
                          <a:solidFill>
                            <a:srgbClr val="000000"/>
                          </a:solidFill>
                          <a:latin typeface="Calibri"/>
                          <a:ea typeface="Calibri"/>
                          <a:cs typeface="Calibri"/>
                          <a:sym typeface="Calibri"/>
                        </a:rPr>
                        <a:t>MoE</a:t>
                      </a:r>
                      <a:r>
                        <a:rPr lang="en-US" sz="2000" b="0" i="0" u="none" strike="noStrike" cap="none" dirty="0">
                          <a:solidFill>
                            <a:srgbClr val="000000"/>
                          </a:solidFill>
                          <a:latin typeface="Calibri"/>
                          <a:ea typeface="Calibri"/>
                          <a:cs typeface="Calibri"/>
                          <a:sym typeface="Calibri"/>
                        </a:rPr>
                        <a:t> on 24 June 2024</a:t>
                      </a:r>
                    </a:p>
                    <a:p>
                      <a:pPr marL="342900" indent="-342900">
                        <a:buFont typeface="Arial" panose="020B0604020202020204" pitchFamily="34" charset="0"/>
                        <a:buChar char="•"/>
                      </a:pPr>
                      <a:r>
                        <a:rPr lang="en-US" sz="2000" b="0" i="0" u="none" strike="noStrike" cap="none" dirty="0" err="1">
                          <a:solidFill>
                            <a:srgbClr val="000000"/>
                          </a:solidFill>
                          <a:latin typeface="Calibri"/>
                          <a:ea typeface="Calibri"/>
                          <a:cs typeface="Calibri"/>
                          <a:sym typeface="Calibri"/>
                        </a:rPr>
                        <a:t>MoE</a:t>
                      </a:r>
                      <a:r>
                        <a:rPr lang="en-US" sz="2000" b="0" i="0" u="none" strike="noStrike" cap="none" dirty="0">
                          <a:solidFill>
                            <a:srgbClr val="000000"/>
                          </a:solidFill>
                          <a:latin typeface="Calibri"/>
                          <a:ea typeface="Calibri"/>
                          <a:cs typeface="Calibri"/>
                          <a:sym typeface="Calibri"/>
                        </a:rPr>
                        <a:t> and </a:t>
                      </a:r>
                      <a:r>
                        <a:rPr lang="en-US" sz="2000" b="0" i="0" u="none" strike="noStrike" cap="none" dirty="0" err="1">
                          <a:solidFill>
                            <a:srgbClr val="000000"/>
                          </a:solidFill>
                          <a:latin typeface="Calibri"/>
                          <a:ea typeface="Calibri"/>
                          <a:cs typeface="Calibri"/>
                          <a:sym typeface="Calibri"/>
                        </a:rPr>
                        <a:t>FiA</a:t>
                      </a:r>
                      <a:r>
                        <a:rPr lang="en-US" sz="2000" b="0" i="0" u="none" strike="noStrike" cap="none" dirty="0">
                          <a:solidFill>
                            <a:srgbClr val="000000"/>
                          </a:solidFill>
                          <a:latin typeface="Calibri"/>
                          <a:ea typeface="Calibri"/>
                          <a:cs typeface="Calibri"/>
                          <a:sym typeface="Calibri"/>
                        </a:rPr>
                        <a:t> on 1</a:t>
                      </a:r>
                      <a:r>
                        <a:rPr lang="en-US" sz="2000" b="0" i="0" u="none" strike="noStrike" cap="none" baseline="30000" dirty="0">
                          <a:solidFill>
                            <a:srgbClr val="000000"/>
                          </a:solidFill>
                          <a:latin typeface="Calibri"/>
                          <a:ea typeface="Calibri"/>
                          <a:cs typeface="Calibri"/>
                          <a:sym typeface="Calibri"/>
                        </a:rPr>
                        <a:t>st</a:t>
                      </a:r>
                      <a:r>
                        <a:rPr lang="en-US" sz="2000" b="0" i="0" u="none" strike="noStrike" cap="none" dirty="0">
                          <a:solidFill>
                            <a:srgbClr val="000000"/>
                          </a:solidFill>
                          <a:latin typeface="Calibri"/>
                          <a:ea typeface="Calibri"/>
                          <a:cs typeface="Calibri"/>
                          <a:sym typeface="Calibri"/>
                        </a:rPr>
                        <a:t> August 2024</a:t>
                      </a:r>
                      <a:endParaRPr lang="en-US" sz="2000" b="0" i="0" u="none" strike="noStrike" cap="none" dirty="0">
                        <a:solidFill>
                          <a:schemeClr val="dk1"/>
                        </a:solidFill>
                        <a:latin typeface="Calibri"/>
                        <a:ea typeface="Calibri"/>
                        <a:cs typeface="Calibri"/>
                        <a:sym typeface="Arial"/>
                      </a:endParaRPr>
                    </a:p>
                  </a:txBody>
                  <a:tcPr/>
                </a:tc>
                <a:extLst>
                  <a:ext uri="{0D108BD9-81ED-4DB2-BD59-A6C34878D82A}">
                    <a16:rowId xmlns:a16="http://schemas.microsoft.com/office/drawing/2014/main" val="3642102993"/>
                  </a:ext>
                </a:extLst>
              </a:tr>
              <a:tr h="0">
                <a:tc>
                  <a:txBody>
                    <a:bodyPr/>
                    <a:lstStyle/>
                    <a:p>
                      <a:r>
                        <a:rPr lang="en-US" sz="2000" dirty="0"/>
                        <a:t>Executing body and national focal point</a:t>
                      </a:r>
                    </a:p>
                  </a:txBody>
                  <a:tcPr/>
                </a:tc>
                <a:tc>
                  <a:txBody>
                    <a:bodyPr/>
                    <a:lstStyle/>
                    <a:p>
                      <a:r>
                        <a:rPr lang="en-US" sz="1600" b="0" i="0" u="none" strike="noStrike" cap="none" dirty="0" err="1">
                          <a:solidFill>
                            <a:schemeClr val="dk1"/>
                          </a:solidFill>
                          <a:latin typeface="+mj-lt"/>
                          <a:ea typeface="Calibri"/>
                          <a:cs typeface="Calibri"/>
                          <a:sym typeface="Arial"/>
                        </a:rPr>
                        <a:t>MoE</a:t>
                      </a:r>
                      <a:r>
                        <a:rPr lang="en-US" sz="1600" b="0" i="0" u="none" strike="noStrike" cap="none" dirty="0">
                          <a:solidFill>
                            <a:schemeClr val="dk1"/>
                          </a:solidFill>
                          <a:latin typeface="+mj-lt"/>
                          <a:ea typeface="Calibri"/>
                          <a:cs typeface="Calibri"/>
                          <a:sym typeface="Arial"/>
                        </a:rPr>
                        <a:t> and </a:t>
                      </a:r>
                      <a:r>
                        <a:rPr lang="en-US" sz="1600" b="0" i="0" u="none" strike="noStrike" cap="none" dirty="0" err="1">
                          <a:solidFill>
                            <a:schemeClr val="dk1"/>
                          </a:solidFill>
                          <a:latin typeface="+mj-lt"/>
                          <a:ea typeface="Calibri"/>
                          <a:cs typeface="Calibri"/>
                          <a:sym typeface="Arial"/>
                        </a:rPr>
                        <a:t>FiA</a:t>
                      </a:r>
                      <a:endParaRPr lang="en-US" sz="1600" b="0" i="0" u="none" strike="noStrike" cap="none" dirty="0">
                        <a:solidFill>
                          <a:schemeClr val="dk1"/>
                        </a:solidFill>
                        <a:latin typeface="+mj-lt"/>
                        <a:ea typeface="Calibri"/>
                        <a:cs typeface="Calibri"/>
                        <a:sym typeface="Arial"/>
                      </a:endParaRP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000" b="0" i="0" u="none" strike="noStrike" cap="none" dirty="0" err="1">
                          <a:solidFill>
                            <a:schemeClr val="dk1"/>
                          </a:solidFill>
                          <a:latin typeface="Calibri"/>
                          <a:ea typeface="Calibri"/>
                          <a:cs typeface="Calibri"/>
                          <a:sym typeface="Arial"/>
                        </a:rPr>
                        <a:t>MoE</a:t>
                      </a:r>
                      <a:r>
                        <a:rPr lang="en-US" sz="2000" b="0" i="0" u="none" strike="noStrike" cap="none" dirty="0">
                          <a:solidFill>
                            <a:schemeClr val="dk1"/>
                          </a:solidFill>
                          <a:latin typeface="Calibri"/>
                          <a:ea typeface="Calibri"/>
                          <a:cs typeface="Calibri"/>
                          <a:sym typeface="Arial"/>
                        </a:rPr>
                        <a:t> and </a:t>
                      </a:r>
                      <a:r>
                        <a:rPr lang="en-US" sz="2000" b="0" i="0" u="none" strike="noStrike" cap="none" dirty="0" err="1">
                          <a:solidFill>
                            <a:schemeClr val="dk1"/>
                          </a:solidFill>
                          <a:latin typeface="Calibri"/>
                          <a:ea typeface="Calibri"/>
                          <a:cs typeface="Calibri"/>
                          <a:sym typeface="Arial"/>
                        </a:rPr>
                        <a:t>FiA</a:t>
                      </a:r>
                      <a:endParaRPr lang="en-US" sz="2000" b="0" i="0" u="none" strike="noStrike" cap="none" dirty="0">
                        <a:solidFill>
                          <a:schemeClr val="dk1"/>
                        </a:solidFill>
                        <a:latin typeface="Calibri"/>
                        <a:ea typeface="Calibri"/>
                        <a:cs typeface="Calibri"/>
                        <a:sym typeface="Arial"/>
                      </a:endParaRPr>
                    </a:p>
                    <a:p>
                      <a:endParaRPr lang="en-US" sz="2000" dirty="0"/>
                    </a:p>
                  </a:txBody>
                  <a:tcPr/>
                </a:tc>
                <a:extLst>
                  <a:ext uri="{0D108BD9-81ED-4DB2-BD59-A6C34878D82A}">
                    <a16:rowId xmlns:a16="http://schemas.microsoft.com/office/drawing/2014/main" val="975121130"/>
                  </a:ext>
                </a:extLst>
              </a:tr>
              <a:tr h="272820">
                <a:tc>
                  <a:txBody>
                    <a:bodyPr/>
                    <a:lstStyle/>
                    <a:p>
                      <a:r>
                        <a:rPr lang="en-US" sz="2000" dirty="0"/>
                        <a:t>Date of national working group establishment and meetings</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sz="1600" b="0" i="0" u="none" strike="noStrike" cap="none" dirty="0">
                          <a:solidFill>
                            <a:schemeClr val="dk1"/>
                          </a:solidFill>
                          <a:latin typeface="+mj-lt"/>
                          <a:ea typeface="Calibri"/>
                          <a:cs typeface="Calibri"/>
                          <a:sym typeface="Arial"/>
                        </a:rPr>
                        <a:t>Decision on Establishment of National Working Group on 27 01 2023</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000" b="0" i="0" u="none" strike="noStrike" cap="none" dirty="0">
                          <a:solidFill>
                            <a:schemeClr val="dk1"/>
                          </a:solidFill>
                          <a:latin typeface="Calibri"/>
                          <a:ea typeface="Calibri"/>
                          <a:cs typeface="Calibri"/>
                          <a:sym typeface="Arial"/>
                        </a:rPr>
                        <a:t>Decision on Establishment of National Working Group on 27 01 2023</a:t>
                      </a:r>
                    </a:p>
                  </a:txBody>
                  <a:tcPr/>
                </a:tc>
                <a:extLst>
                  <a:ext uri="{0D108BD9-81ED-4DB2-BD59-A6C34878D82A}">
                    <a16:rowId xmlns:a16="http://schemas.microsoft.com/office/drawing/2014/main" val="3469302428"/>
                  </a:ext>
                </a:extLst>
              </a:tr>
              <a:tr h="0">
                <a:tc>
                  <a:txBody>
                    <a:bodyPr/>
                    <a:lstStyle/>
                    <a:p>
                      <a:r>
                        <a:rPr lang="en-US" sz="2000" dirty="0"/>
                        <a:t>Sites</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sz="1600" b="0" i="0" u="none" strike="noStrike" cap="none" dirty="0">
                          <a:solidFill>
                            <a:schemeClr val="dk1"/>
                          </a:solidFill>
                          <a:latin typeface="+mj-lt"/>
                          <a:ea typeface="Calibri"/>
                          <a:cs typeface="Calibri"/>
                          <a:sym typeface="Arial"/>
                        </a:rPr>
                        <a:t>Koh Rong Archipelago, Koh Kong Archipelago, and Koh Po and Koh </a:t>
                      </a:r>
                      <a:r>
                        <a:rPr lang="en-US" sz="1600" b="0" i="0" u="none" strike="noStrike" cap="none" dirty="0" err="1">
                          <a:solidFill>
                            <a:schemeClr val="dk1"/>
                          </a:solidFill>
                          <a:latin typeface="+mj-lt"/>
                          <a:ea typeface="Calibri"/>
                          <a:cs typeface="Calibri"/>
                          <a:sym typeface="Arial"/>
                        </a:rPr>
                        <a:t>Tonsay</a:t>
                      </a:r>
                      <a:r>
                        <a:rPr lang="en-US" sz="1600" b="0" i="0" u="none" strike="noStrike" cap="none" dirty="0">
                          <a:solidFill>
                            <a:schemeClr val="dk1"/>
                          </a:solidFill>
                          <a:latin typeface="+mj-lt"/>
                          <a:ea typeface="Calibri"/>
                          <a:cs typeface="Calibri"/>
                          <a:sym typeface="Arial"/>
                        </a:rPr>
                        <a:t> Archipelago</a:t>
                      </a:r>
                    </a:p>
                  </a:txBody>
                  <a:tcPr/>
                </a:tc>
                <a:tc>
                  <a:txBody>
                    <a:bodyPr/>
                    <a:lstStyle/>
                    <a:p>
                      <a:r>
                        <a:rPr lang="en-US" sz="2000" dirty="0" err="1"/>
                        <a:t>Kep</a:t>
                      </a:r>
                      <a:r>
                        <a:rPr lang="en-US" sz="2000" dirty="0"/>
                        <a:t>(</a:t>
                      </a:r>
                      <a:r>
                        <a:rPr lang="en-US" sz="2000" b="0" i="0" u="none" strike="noStrike" cap="none" dirty="0">
                          <a:solidFill>
                            <a:schemeClr val="dk1"/>
                          </a:solidFill>
                          <a:latin typeface="Calibri"/>
                          <a:ea typeface="Calibri"/>
                          <a:cs typeface="Calibri"/>
                          <a:sym typeface="Arial"/>
                        </a:rPr>
                        <a:t> </a:t>
                      </a:r>
                      <a:r>
                        <a:rPr lang="en-US" sz="2000" b="0" i="0" u="none" strike="noStrike" cap="none" dirty="0" err="1">
                          <a:solidFill>
                            <a:schemeClr val="dk1"/>
                          </a:solidFill>
                          <a:latin typeface="Calibri"/>
                          <a:ea typeface="Calibri"/>
                          <a:cs typeface="Calibri"/>
                          <a:sym typeface="Arial"/>
                        </a:rPr>
                        <a:t>Koh</a:t>
                      </a:r>
                      <a:r>
                        <a:rPr lang="en-US" sz="2000" b="0" i="0" u="none" strike="noStrike" cap="none" dirty="0">
                          <a:solidFill>
                            <a:schemeClr val="dk1"/>
                          </a:solidFill>
                          <a:latin typeface="Calibri"/>
                          <a:ea typeface="Calibri"/>
                          <a:cs typeface="Calibri"/>
                          <a:sym typeface="Arial"/>
                        </a:rPr>
                        <a:t> Po and </a:t>
                      </a:r>
                      <a:r>
                        <a:rPr lang="en-US" sz="2000" b="0" i="0" u="none" strike="noStrike" cap="none" dirty="0" err="1">
                          <a:solidFill>
                            <a:schemeClr val="dk1"/>
                          </a:solidFill>
                          <a:latin typeface="Calibri"/>
                          <a:ea typeface="Calibri"/>
                          <a:cs typeface="Calibri"/>
                          <a:sym typeface="Arial"/>
                        </a:rPr>
                        <a:t>Koh</a:t>
                      </a:r>
                      <a:r>
                        <a:rPr lang="en-US" sz="2000" b="0" i="0" u="none" strike="noStrike" cap="none" dirty="0">
                          <a:solidFill>
                            <a:schemeClr val="dk1"/>
                          </a:solidFill>
                          <a:latin typeface="Calibri"/>
                          <a:ea typeface="Calibri"/>
                          <a:cs typeface="Calibri"/>
                          <a:sym typeface="Arial"/>
                        </a:rPr>
                        <a:t> </a:t>
                      </a:r>
                      <a:r>
                        <a:rPr lang="en-US" sz="2000" b="0" i="0" u="none" strike="noStrike" cap="none" dirty="0" err="1">
                          <a:solidFill>
                            <a:schemeClr val="dk1"/>
                          </a:solidFill>
                          <a:latin typeface="Calibri"/>
                          <a:ea typeface="Calibri"/>
                          <a:cs typeface="Calibri"/>
                          <a:sym typeface="Arial"/>
                        </a:rPr>
                        <a:t>Tonsay</a:t>
                      </a:r>
                      <a:r>
                        <a:rPr lang="en-US" sz="2000" b="0" i="0" u="none" strike="noStrike" cap="none" dirty="0">
                          <a:solidFill>
                            <a:schemeClr val="dk1"/>
                          </a:solidFill>
                          <a:latin typeface="Calibri"/>
                          <a:ea typeface="Calibri"/>
                          <a:cs typeface="Calibri"/>
                          <a:sym typeface="Arial"/>
                        </a:rPr>
                        <a:t> Archipelago)</a:t>
                      </a:r>
                      <a:r>
                        <a:rPr lang="en-US" sz="2000" dirty="0"/>
                        <a:t>,</a:t>
                      </a:r>
                      <a:r>
                        <a:rPr lang="en-US" sz="2000" baseline="0" dirty="0"/>
                        <a:t> </a:t>
                      </a:r>
                      <a:r>
                        <a:rPr lang="en-US" sz="2000" baseline="0" dirty="0" err="1"/>
                        <a:t>Kampot</a:t>
                      </a:r>
                      <a:r>
                        <a:rPr lang="en-US" sz="2000" baseline="0" dirty="0"/>
                        <a:t> (</a:t>
                      </a:r>
                      <a:r>
                        <a:rPr lang="en-US" sz="2000" baseline="0" dirty="0" err="1"/>
                        <a:t>Kampot</a:t>
                      </a:r>
                      <a:r>
                        <a:rPr lang="en-US" sz="2000" baseline="0" dirty="0"/>
                        <a:t> beach) and </a:t>
                      </a:r>
                      <a:r>
                        <a:rPr lang="en-US" sz="2000" baseline="0" dirty="0" err="1"/>
                        <a:t>Koh</a:t>
                      </a:r>
                      <a:r>
                        <a:rPr lang="en-US" sz="2000" baseline="0" dirty="0"/>
                        <a:t> Kong (</a:t>
                      </a:r>
                      <a:r>
                        <a:rPr lang="en-US" sz="2000" baseline="0" dirty="0" err="1"/>
                        <a:t>Chroy</a:t>
                      </a:r>
                      <a:r>
                        <a:rPr lang="en-US" sz="2000" baseline="0" dirty="0"/>
                        <a:t> Bros)</a:t>
                      </a:r>
                      <a:endParaRPr lang="en-US" sz="2000" dirty="0"/>
                    </a:p>
                  </a:txBody>
                  <a:tcPr/>
                </a:tc>
                <a:extLst>
                  <a:ext uri="{0D108BD9-81ED-4DB2-BD59-A6C34878D82A}">
                    <a16:rowId xmlns:a16="http://schemas.microsoft.com/office/drawing/2014/main" val="2102245374"/>
                  </a:ext>
                </a:extLst>
              </a:tr>
              <a:tr h="0">
                <a:tc>
                  <a:txBody>
                    <a:bodyPr/>
                    <a:lstStyle/>
                    <a:p>
                      <a:r>
                        <a:rPr lang="en-US" sz="2000" dirty="0"/>
                        <a:t>Co-finance project/activities related</a:t>
                      </a:r>
                    </a:p>
                  </a:txBody>
                  <a:tcPr/>
                </a:tc>
                <a:tc>
                  <a:txBody>
                    <a:bodyPr/>
                    <a:lstStyle/>
                    <a:p>
                      <a:r>
                        <a:rPr lang="en-US" sz="1600" dirty="0"/>
                        <a:t>No</a:t>
                      </a:r>
                    </a:p>
                  </a:txBody>
                  <a:tcPr/>
                </a:tc>
                <a:tc>
                  <a:txBody>
                    <a:bodyPr/>
                    <a:lstStyle/>
                    <a:p>
                      <a:r>
                        <a:rPr lang="en-US" sz="2000" dirty="0"/>
                        <a:t>No</a:t>
                      </a:r>
                    </a:p>
                  </a:txBody>
                  <a:tcPr/>
                </a:tc>
                <a:extLst>
                  <a:ext uri="{0D108BD9-81ED-4DB2-BD59-A6C34878D82A}">
                    <a16:rowId xmlns:a16="http://schemas.microsoft.com/office/drawing/2014/main" val="2786277768"/>
                  </a:ext>
                </a:extLst>
              </a:tr>
              <a:tr h="881983">
                <a:tc>
                  <a:txBody>
                    <a:bodyPr/>
                    <a:lstStyle/>
                    <a:p>
                      <a:r>
                        <a:rPr lang="en-US" sz="2000" dirty="0"/>
                        <a:t>Members of TDA/SAP national team on ecosystem</a:t>
                      </a:r>
                    </a:p>
                  </a:txBody>
                  <a:tcPr/>
                </a:tc>
                <a:tc>
                  <a:txBody>
                    <a:bodyPr/>
                    <a:lstStyle/>
                    <a:p>
                      <a:pPr marL="0" marR="0" indent="0" algn="l" rtl="0">
                        <a:lnSpc>
                          <a:spcPct val="100000"/>
                        </a:lnSpc>
                        <a:spcBef>
                          <a:spcPts val="0"/>
                        </a:spcBef>
                        <a:spcAft>
                          <a:spcPts val="0"/>
                        </a:spcAft>
                        <a:buClr>
                          <a:srgbClr val="000000"/>
                        </a:buClr>
                        <a:buFont typeface="Arial" panose="020B0604020202020204" pitchFamily="34" charset="0"/>
                        <a:buNone/>
                      </a:pPr>
                      <a:r>
                        <a:rPr lang="en-US" sz="1600" b="0" i="0" u="none" strike="noStrike" cap="none" dirty="0">
                          <a:solidFill>
                            <a:schemeClr val="dk1"/>
                          </a:solidFill>
                          <a:latin typeface="+mj-lt"/>
                          <a:ea typeface="Calibri"/>
                          <a:cs typeface="Calibri"/>
                          <a:sym typeface="Arial"/>
                        </a:rPr>
                        <a:t>Led by National Consultant and coordinated by </a:t>
                      </a:r>
                      <a:r>
                        <a:rPr lang="en-US" sz="1600" b="0" i="0" u="none" strike="noStrike" cap="none" dirty="0" err="1">
                          <a:solidFill>
                            <a:schemeClr val="dk1"/>
                          </a:solidFill>
                          <a:latin typeface="+mj-lt"/>
                          <a:ea typeface="Calibri"/>
                          <a:cs typeface="Calibri"/>
                          <a:sym typeface="Arial"/>
                        </a:rPr>
                        <a:t>MoE</a:t>
                      </a:r>
                      <a:r>
                        <a:rPr lang="en-US" sz="1600" b="0" i="0" u="none" strike="noStrike" cap="none" dirty="0">
                          <a:solidFill>
                            <a:schemeClr val="dk1"/>
                          </a:solidFill>
                          <a:latin typeface="+mj-lt"/>
                          <a:ea typeface="Calibri"/>
                          <a:cs typeface="Calibri"/>
                          <a:sym typeface="Arial"/>
                        </a:rPr>
                        <a:t> and </a:t>
                      </a:r>
                      <a:r>
                        <a:rPr lang="en-US" sz="1600" b="0" i="0" u="none" strike="noStrike" cap="none" dirty="0" err="1">
                          <a:solidFill>
                            <a:schemeClr val="dk1"/>
                          </a:solidFill>
                          <a:latin typeface="+mj-lt"/>
                          <a:ea typeface="Calibri"/>
                          <a:cs typeface="Calibri"/>
                          <a:sym typeface="Arial"/>
                        </a:rPr>
                        <a:t>FiA</a:t>
                      </a:r>
                      <a:r>
                        <a:rPr lang="en-US" sz="1600" b="0" i="0" u="none" strike="noStrike" cap="none" dirty="0">
                          <a:solidFill>
                            <a:schemeClr val="dk1"/>
                          </a:solidFill>
                          <a:latin typeface="+mj-lt"/>
                          <a:ea typeface="Calibri"/>
                          <a:cs typeface="Calibri"/>
                          <a:sym typeface="Arial"/>
                        </a:rPr>
                        <a:t> officers </a:t>
                      </a: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000" b="0" i="0" u="none" strike="noStrike" cap="none" dirty="0">
                          <a:solidFill>
                            <a:schemeClr val="dk1"/>
                          </a:solidFill>
                          <a:latin typeface="Calibri"/>
                          <a:ea typeface="Calibri"/>
                          <a:cs typeface="Calibri"/>
                          <a:sym typeface="Arial"/>
                        </a:rPr>
                        <a:t>Led by National Consultant and coordinated by </a:t>
                      </a:r>
                      <a:r>
                        <a:rPr lang="en-US" sz="2000" b="0" i="0" u="none" strike="noStrike" cap="none" dirty="0" err="1">
                          <a:solidFill>
                            <a:schemeClr val="dk1"/>
                          </a:solidFill>
                          <a:latin typeface="Calibri"/>
                          <a:ea typeface="Calibri"/>
                          <a:cs typeface="Calibri"/>
                          <a:sym typeface="Arial"/>
                        </a:rPr>
                        <a:t>MoE</a:t>
                      </a:r>
                      <a:r>
                        <a:rPr lang="en-US" sz="2000" b="0" i="0" u="none" strike="noStrike" cap="none" dirty="0">
                          <a:solidFill>
                            <a:schemeClr val="dk1"/>
                          </a:solidFill>
                          <a:latin typeface="Calibri"/>
                          <a:ea typeface="Calibri"/>
                          <a:cs typeface="Calibri"/>
                          <a:sym typeface="Arial"/>
                        </a:rPr>
                        <a:t> and </a:t>
                      </a:r>
                      <a:r>
                        <a:rPr lang="en-US" sz="2000" b="0" i="0" u="none" strike="noStrike" cap="none" dirty="0" err="1">
                          <a:solidFill>
                            <a:schemeClr val="dk1"/>
                          </a:solidFill>
                          <a:latin typeface="Calibri"/>
                          <a:ea typeface="Calibri"/>
                          <a:cs typeface="Calibri"/>
                          <a:sym typeface="Arial"/>
                        </a:rPr>
                        <a:t>FiA</a:t>
                      </a:r>
                      <a:r>
                        <a:rPr lang="en-US" sz="2000" b="0" i="0" u="none" strike="noStrike" cap="none" dirty="0">
                          <a:solidFill>
                            <a:schemeClr val="dk1"/>
                          </a:solidFill>
                          <a:latin typeface="Calibri"/>
                          <a:ea typeface="Calibri"/>
                          <a:cs typeface="Calibri"/>
                          <a:sym typeface="Arial"/>
                        </a:rPr>
                        <a:t> officers </a:t>
                      </a:r>
                    </a:p>
                  </a:txBody>
                  <a:tcPr/>
                </a:tc>
                <a:extLst>
                  <a:ext uri="{0D108BD9-81ED-4DB2-BD59-A6C34878D82A}">
                    <a16:rowId xmlns:a16="http://schemas.microsoft.com/office/drawing/2014/main" val="3475435799"/>
                  </a:ext>
                </a:extLst>
              </a:tr>
            </a:tbl>
          </a:graphicData>
        </a:graphic>
      </p:graphicFrame>
    </p:spTree>
    <p:extLst>
      <p:ext uri="{BB962C8B-B14F-4D97-AF65-F5344CB8AC3E}">
        <p14:creationId xmlns:p14="http://schemas.microsoft.com/office/powerpoint/2010/main" val="284111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oogle Shape;95;p2">
            <a:extLst>
              <a:ext uri="{FF2B5EF4-FFF2-40B4-BE49-F238E27FC236}">
                <a16:creationId xmlns:a16="http://schemas.microsoft.com/office/drawing/2014/main"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1EDACB82-6F77-CDFD-4FE9-E5AAC71C9D35}"/>
              </a:ext>
            </a:extLst>
          </p:cNvPr>
          <p:cNvSpPr txBox="1">
            <a:spLocks/>
          </p:cNvSpPr>
          <p:nvPr/>
        </p:nvSpPr>
        <p:spPr>
          <a:xfrm>
            <a:off x="2081411" y="86244"/>
            <a:ext cx="9910604" cy="68131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solidFill>
                  <a:schemeClr val="accent1"/>
                </a:solidFill>
                <a:latin typeface="Arial"/>
                <a:ea typeface="Arial"/>
                <a:cs typeface="Arial"/>
                <a:sym typeface="Arial"/>
              </a:rPr>
              <a:t>Highlights of key achievements in Implementing the SAP on CRs &amp; SGs during 2022 – July 2025: </a:t>
            </a:r>
            <a:r>
              <a:rPr lang="en-US" sz="2000" b="1" dirty="0">
                <a:solidFill>
                  <a:srgbClr val="FF0000"/>
                </a:solidFill>
                <a:latin typeface="Arial"/>
                <a:ea typeface="Arial"/>
                <a:cs typeface="Arial"/>
                <a:sym typeface="Arial"/>
              </a:rPr>
              <a:t>For CRs</a:t>
            </a: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2" name="Table 1">
            <a:extLst>
              <a:ext uri="{FF2B5EF4-FFF2-40B4-BE49-F238E27FC236}">
                <a16:creationId xmlns:a16="http://schemas.microsoft.com/office/drawing/2014/main" id="{5DDD474E-9538-3747-D58E-9624E4CB9F69}"/>
              </a:ext>
            </a:extLst>
          </p:cNvPr>
          <p:cNvGraphicFramePr>
            <a:graphicFrameLocks noGrp="1"/>
          </p:cNvGraphicFramePr>
          <p:nvPr>
            <p:extLst>
              <p:ext uri="{D42A27DB-BD31-4B8C-83A1-F6EECF244321}">
                <p14:modId xmlns:p14="http://schemas.microsoft.com/office/powerpoint/2010/main" val="793788825"/>
              </p:ext>
            </p:extLst>
          </p:nvPr>
        </p:nvGraphicFramePr>
        <p:xfrm>
          <a:off x="3571541" y="925482"/>
          <a:ext cx="8717281" cy="5834377"/>
        </p:xfrm>
        <a:graphic>
          <a:graphicData uri="http://schemas.openxmlformats.org/drawingml/2006/table">
            <a:tbl>
              <a:tblPr firstRow="1" firstCol="1" bandRow="1">
                <a:tableStyleId>{177FB7C0-870E-4CA2-AEDD-45C9577357D1}</a:tableStyleId>
              </a:tblPr>
              <a:tblGrid>
                <a:gridCol w="2517290">
                  <a:extLst>
                    <a:ext uri="{9D8B030D-6E8A-4147-A177-3AD203B41FA5}">
                      <a16:colId xmlns:a16="http://schemas.microsoft.com/office/drawing/2014/main" val="3222713024"/>
                    </a:ext>
                  </a:extLst>
                </a:gridCol>
                <a:gridCol w="2083399">
                  <a:extLst>
                    <a:ext uri="{9D8B030D-6E8A-4147-A177-3AD203B41FA5}">
                      <a16:colId xmlns:a16="http://schemas.microsoft.com/office/drawing/2014/main" val="3516718913"/>
                    </a:ext>
                  </a:extLst>
                </a:gridCol>
                <a:gridCol w="2069052">
                  <a:extLst>
                    <a:ext uri="{9D8B030D-6E8A-4147-A177-3AD203B41FA5}">
                      <a16:colId xmlns:a16="http://schemas.microsoft.com/office/drawing/2014/main" val="2920165873"/>
                    </a:ext>
                  </a:extLst>
                </a:gridCol>
                <a:gridCol w="2047540">
                  <a:extLst>
                    <a:ext uri="{9D8B030D-6E8A-4147-A177-3AD203B41FA5}">
                      <a16:colId xmlns:a16="http://schemas.microsoft.com/office/drawing/2014/main" val="2578484381"/>
                    </a:ext>
                  </a:extLst>
                </a:gridCol>
              </a:tblGrid>
              <a:tr h="329983">
                <a:tc>
                  <a:txBody>
                    <a:bodyPr/>
                    <a:lstStyle/>
                    <a:p>
                      <a:pPr algn="ctr">
                        <a:lnSpc>
                          <a:spcPct val="107000"/>
                        </a:lnSpc>
                        <a:spcAft>
                          <a:spcPts val="800"/>
                        </a:spcAft>
                        <a:buNone/>
                      </a:pPr>
                      <a:r>
                        <a:rPr lang="en-US" sz="1600" kern="100" dirty="0">
                          <a:effectLst/>
                          <a:latin typeface="+mj-lt"/>
                        </a:rPr>
                        <a:t>Activity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1- </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2-</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3</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3051987"/>
                  </a:ext>
                </a:extLst>
              </a:tr>
              <a:tr h="329983">
                <a:tc>
                  <a:txBody>
                    <a:bodyPr/>
                    <a:lstStyle/>
                    <a:p>
                      <a:pPr>
                        <a:lnSpc>
                          <a:spcPct val="107000"/>
                        </a:lnSpc>
                        <a:spcAft>
                          <a:spcPts val="800"/>
                        </a:spcAft>
                        <a:buNone/>
                      </a:pPr>
                      <a:r>
                        <a:rPr lang="en-US" sz="1400" kern="100" dirty="0">
                          <a:effectLst/>
                          <a:latin typeface="+mj-lt"/>
                        </a:rPr>
                        <a:t>Name of PA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Koh Rong Archipelago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Koh Kong Archipelago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 Koh Po and Koh Tonsay Archipelag</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34143444"/>
                  </a:ext>
                </a:extLst>
              </a:tr>
              <a:tr h="329983">
                <a:tc>
                  <a:txBody>
                    <a:bodyPr/>
                    <a:lstStyle/>
                    <a:p>
                      <a:pPr>
                        <a:lnSpc>
                          <a:spcPct val="107000"/>
                        </a:lnSpc>
                        <a:spcAft>
                          <a:spcPts val="800"/>
                        </a:spcAft>
                        <a:buNone/>
                      </a:pPr>
                      <a:r>
                        <a:rPr lang="en-US" sz="1400" kern="100" dirty="0">
                          <a:effectLst/>
                          <a:latin typeface="+mj-lt"/>
                        </a:rPr>
                        <a:t>Date of establishment/upgrading</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16 June 2016</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 in Process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12 April 2018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0739967"/>
                  </a:ext>
                </a:extLst>
              </a:tr>
              <a:tr h="529680">
                <a:tc>
                  <a:txBody>
                    <a:bodyPr/>
                    <a:lstStyle/>
                    <a:p>
                      <a:pPr>
                        <a:lnSpc>
                          <a:spcPct val="107000"/>
                        </a:lnSpc>
                        <a:spcAft>
                          <a:spcPts val="800"/>
                        </a:spcAft>
                        <a:buNone/>
                      </a:pPr>
                      <a:r>
                        <a:rPr lang="en-US" sz="1400" kern="100" dirty="0">
                          <a:effectLst/>
                          <a:latin typeface="+mj-lt"/>
                        </a:rPr>
                        <a:t>PA management plan (done/in progress)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12 December 2016</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 In Process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18 December 2018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5056979"/>
                  </a:ext>
                </a:extLst>
              </a:tr>
              <a:tr h="329983">
                <a:tc>
                  <a:txBody>
                    <a:bodyPr/>
                    <a:lstStyle/>
                    <a:p>
                      <a:pPr>
                        <a:lnSpc>
                          <a:spcPct val="107000"/>
                        </a:lnSpc>
                        <a:spcAft>
                          <a:spcPts val="800"/>
                        </a:spcAft>
                        <a:buNone/>
                      </a:pPr>
                      <a:r>
                        <a:rPr lang="en-US" sz="1400" kern="100" dirty="0">
                          <a:effectLst/>
                          <a:latin typeface="+mj-lt"/>
                        </a:rPr>
                        <a:t>Approved by</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DG of </a:t>
                      </a:r>
                      <a:r>
                        <a:rPr lang="en-US" sz="1400" kern="100" dirty="0" err="1">
                          <a:effectLst/>
                          <a:latin typeface="+mj-lt"/>
                        </a:rPr>
                        <a:t>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Not Yet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DG of 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23653307"/>
                  </a:ext>
                </a:extLst>
              </a:tr>
              <a:tr h="329983">
                <a:tc>
                  <a:txBody>
                    <a:bodyPr/>
                    <a:lstStyle/>
                    <a:p>
                      <a:pPr>
                        <a:lnSpc>
                          <a:spcPct val="107000"/>
                        </a:lnSpc>
                        <a:spcAft>
                          <a:spcPts val="800"/>
                        </a:spcAft>
                        <a:buNone/>
                      </a:pPr>
                      <a:r>
                        <a:rPr lang="en-US" sz="1400" kern="100" dirty="0">
                          <a:effectLst/>
                          <a:latin typeface="+mj-lt"/>
                        </a:rPr>
                        <a:t>Total area of PA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40.535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14.600ha ( MFMA </a:t>
                      </a:r>
                      <a:r>
                        <a:rPr lang="en-US" sz="1400" kern="100" dirty="0" err="1">
                          <a:effectLst/>
                          <a:latin typeface="+mj-lt"/>
                        </a:rPr>
                        <a:t>ar</a:t>
                      </a:r>
                      <a:r>
                        <a:rPr lang="en-US" sz="1400" kern="100" dirty="0">
                          <a:effectLst/>
                          <a:latin typeface="+mj-lt"/>
                        </a:rPr>
                        <a:t> Koh </a:t>
                      </a:r>
                      <a:r>
                        <a:rPr lang="en-US" sz="1400" kern="100" dirty="0" err="1">
                          <a:effectLst/>
                          <a:latin typeface="+mj-lt"/>
                        </a:rPr>
                        <a:t>Sdach</a:t>
                      </a:r>
                      <a:r>
                        <a:rPr lang="en-US" sz="1400" kern="100" dirty="0">
                          <a:effectLst/>
                          <a:latin typeface="+mj-lt"/>
                        </a:rPr>
                        <a:t> Archipelago)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 11.307ha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4833777"/>
                  </a:ext>
                </a:extLst>
              </a:tr>
              <a:tr h="329983">
                <a:tc>
                  <a:txBody>
                    <a:bodyPr/>
                    <a:lstStyle/>
                    <a:p>
                      <a:pPr>
                        <a:lnSpc>
                          <a:spcPct val="107000"/>
                        </a:lnSpc>
                        <a:spcAft>
                          <a:spcPts val="800"/>
                        </a:spcAft>
                        <a:buNone/>
                      </a:pPr>
                      <a:r>
                        <a:rPr lang="en-US" sz="1400" kern="100" dirty="0">
                          <a:effectLst/>
                          <a:latin typeface="+mj-lt"/>
                        </a:rPr>
                        <a:t>Area (ha) of CRs protected</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624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461.50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67.83 ha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8729677"/>
                  </a:ext>
                </a:extLst>
              </a:tr>
              <a:tr h="329983">
                <a:tc>
                  <a:txBody>
                    <a:bodyPr/>
                    <a:lstStyle/>
                    <a:p>
                      <a:pPr>
                        <a:lnSpc>
                          <a:spcPct val="107000"/>
                        </a:lnSpc>
                        <a:spcAft>
                          <a:spcPts val="800"/>
                        </a:spcAft>
                        <a:buNone/>
                      </a:pPr>
                      <a:r>
                        <a:rPr lang="en-US" sz="1400" kern="100" dirty="0">
                          <a:effectLst/>
                          <a:latin typeface="+mj-lt"/>
                        </a:rPr>
                        <a:t>Area (ha) of SGs protected</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31815259"/>
                  </a:ext>
                </a:extLst>
              </a:tr>
              <a:tr h="428010">
                <a:tc>
                  <a:txBody>
                    <a:bodyPr/>
                    <a:lstStyle/>
                    <a:p>
                      <a:pPr>
                        <a:lnSpc>
                          <a:spcPct val="107000"/>
                        </a:lnSpc>
                        <a:spcAft>
                          <a:spcPts val="800"/>
                        </a:spcAft>
                        <a:buNone/>
                      </a:pPr>
                      <a:r>
                        <a:rPr lang="en-US" sz="1400" kern="100" dirty="0">
                          <a:effectLst/>
                          <a:latin typeface="+mj-lt"/>
                        </a:rPr>
                        <a:t>Report of capacity assessment (yes/no)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Yes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Yes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Yes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3618478"/>
                  </a:ext>
                </a:extLst>
              </a:tr>
              <a:tr h="329983">
                <a:tc>
                  <a:txBody>
                    <a:bodyPr/>
                    <a:lstStyle/>
                    <a:p>
                      <a:pPr>
                        <a:lnSpc>
                          <a:spcPct val="107000"/>
                        </a:lnSpc>
                        <a:spcAft>
                          <a:spcPts val="800"/>
                        </a:spcAft>
                        <a:buNone/>
                      </a:pPr>
                      <a:r>
                        <a:rPr lang="en-US" sz="1400" kern="100">
                          <a:effectLst/>
                          <a:latin typeface="+mj-lt"/>
                        </a:rPr>
                        <a:t>Traning course (on what?)</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gridSpan="3">
                  <a:txBody>
                    <a:bodyPr/>
                    <a:lstStyle/>
                    <a:p>
                      <a:pPr algn="l">
                        <a:lnSpc>
                          <a:spcPct val="107000"/>
                        </a:lnSpc>
                        <a:spcAft>
                          <a:spcPts val="800"/>
                        </a:spcAft>
                        <a:buNone/>
                      </a:pPr>
                      <a:r>
                        <a:rPr lang="en-US" sz="1400" kern="100" dirty="0">
                          <a:effectLst/>
                          <a:latin typeface="+mj-lt"/>
                        </a:rPr>
                        <a:t>Monitoring and Evaluation of Coral Reef Management </a:t>
                      </a: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48511976"/>
                  </a:ext>
                </a:extLst>
              </a:tr>
              <a:tr h="329983">
                <a:tc>
                  <a:txBody>
                    <a:bodyPr/>
                    <a:lstStyle/>
                    <a:p>
                      <a:pPr>
                        <a:lnSpc>
                          <a:spcPct val="107000"/>
                        </a:lnSpc>
                        <a:spcAft>
                          <a:spcPts val="800"/>
                        </a:spcAft>
                        <a:buNone/>
                      </a:pPr>
                      <a:r>
                        <a:rPr lang="en-US" sz="1400" kern="100">
                          <a:effectLst/>
                          <a:latin typeface="+mj-lt"/>
                        </a:rPr>
                        <a:t>Consultation (date/no. participants)</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 85 (35 females)</a:t>
                      </a:r>
                    </a:p>
                  </a:txBody>
                  <a:tcPr marL="68580" marR="68580" marT="0" marB="0"/>
                </a:tc>
                <a:tc>
                  <a:txBody>
                    <a:bodyPr/>
                    <a:lstStyle/>
                    <a:p>
                      <a:pPr algn="l">
                        <a:lnSpc>
                          <a:spcPct val="107000"/>
                        </a:lnSpc>
                        <a:spcAft>
                          <a:spcPts val="800"/>
                        </a:spcAft>
                        <a:buNone/>
                      </a:pPr>
                      <a:r>
                        <a:rPr lang="en-US" sz="1400" b="0" i="0" u="none" strike="noStrike" kern="100" cap="none">
                          <a:solidFill>
                            <a:schemeClr val="dk1"/>
                          </a:solidFill>
                          <a:effectLst/>
                          <a:latin typeface="+mj-lt"/>
                          <a:ea typeface="Calibri"/>
                          <a:cs typeface="Calibri"/>
                          <a:sym typeface="Arial"/>
                        </a:rPr>
                        <a:t> 102 ( 45 females)</a:t>
                      </a:r>
                      <a:endParaRPr lang="en-US" sz="1400" b="0" i="0" u="none" strike="noStrike" kern="100" cap="none" dirty="0">
                        <a:solidFill>
                          <a:schemeClr val="dk1"/>
                        </a:solidFill>
                        <a:effectLst/>
                        <a:latin typeface="+mj-lt"/>
                        <a:ea typeface="Calibri"/>
                        <a:cs typeface="Calibri"/>
                        <a:sym typeface="Arial"/>
                      </a:endParaRPr>
                    </a:p>
                  </a:txBody>
                  <a:tcPr marL="68580" marR="68580" marT="0" marB="0"/>
                </a:tc>
                <a:tc>
                  <a:txBody>
                    <a:bodyPr/>
                    <a:lstStyle/>
                    <a:p>
                      <a:pPr algn="l">
                        <a:lnSpc>
                          <a:spcPct val="107000"/>
                        </a:lnSpc>
                        <a:spcAft>
                          <a:spcPts val="800"/>
                        </a:spcAft>
                        <a:buNone/>
                      </a:pPr>
                      <a:r>
                        <a:rPr lang="en-US" sz="1400" b="0" i="0" u="none" strike="noStrike" kern="100" cap="none">
                          <a:solidFill>
                            <a:schemeClr val="dk1"/>
                          </a:solidFill>
                          <a:effectLst/>
                          <a:latin typeface="+mj-lt"/>
                          <a:ea typeface="Calibri"/>
                          <a:cs typeface="Calibri"/>
                          <a:sym typeface="Arial"/>
                        </a:rPr>
                        <a:t> 100 (38 females)</a:t>
                      </a:r>
                      <a:endParaRPr lang="en-US" sz="1400" b="0" i="0" u="none" strike="noStrike" kern="100" cap="none" dirty="0">
                        <a:solidFill>
                          <a:schemeClr val="dk1"/>
                        </a:solidFill>
                        <a:effectLst/>
                        <a:latin typeface="+mj-lt"/>
                        <a:ea typeface="Calibri"/>
                        <a:cs typeface="Calibri"/>
                        <a:sym typeface="Arial"/>
                      </a:endParaRPr>
                    </a:p>
                  </a:txBody>
                  <a:tcPr marL="68580" marR="68580" marT="0" marB="0"/>
                </a:tc>
                <a:extLst>
                  <a:ext uri="{0D108BD9-81ED-4DB2-BD59-A6C34878D82A}">
                    <a16:rowId xmlns:a16="http://schemas.microsoft.com/office/drawing/2014/main" val="3938523831"/>
                  </a:ext>
                </a:extLst>
              </a:tr>
              <a:tr h="329983">
                <a:tc>
                  <a:txBody>
                    <a:bodyPr/>
                    <a:lstStyle/>
                    <a:p>
                      <a:pPr>
                        <a:lnSpc>
                          <a:spcPct val="107000"/>
                        </a:lnSpc>
                        <a:spcAft>
                          <a:spcPts val="800"/>
                        </a:spcAft>
                        <a:buNone/>
                      </a:pPr>
                      <a:r>
                        <a:rPr lang="en-US" sz="1400" kern="100">
                          <a:effectLst/>
                          <a:latin typeface="+mj-lt"/>
                        </a:rPr>
                        <a:t>Zoning regulation (yes/no)</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 Yes</a:t>
                      </a:r>
                    </a:p>
                  </a:txBody>
                  <a:tcPr marL="68580" marR="68580" marT="0" marB="0"/>
                </a:tc>
                <a:tc>
                  <a:txBody>
                    <a:bodyPr/>
                    <a:lstStyle/>
                    <a:p>
                      <a:pPr algn="l">
                        <a:lnSpc>
                          <a:spcPct val="107000"/>
                        </a:lnSpc>
                        <a:spcAft>
                          <a:spcPts val="800"/>
                        </a:spcAft>
                        <a:buNone/>
                      </a:pPr>
                      <a:r>
                        <a:rPr lang="en-US" sz="1400" b="0" i="0" u="none" strike="noStrike" kern="100" cap="none">
                          <a:solidFill>
                            <a:schemeClr val="dk1"/>
                          </a:solidFill>
                          <a:effectLst/>
                          <a:latin typeface="+mj-lt"/>
                          <a:ea typeface="Calibri"/>
                          <a:cs typeface="Calibri"/>
                          <a:sym typeface="Arial"/>
                        </a:rPr>
                        <a:t>Yes </a:t>
                      </a:r>
                      <a:endParaRPr lang="en-US" sz="1400" b="0" i="0" u="none" strike="noStrike" kern="100" cap="none" dirty="0">
                        <a:solidFill>
                          <a:schemeClr val="dk1"/>
                        </a:solidFill>
                        <a:effectLst/>
                        <a:latin typeface="+mj-lt"/>
                        <a:ea typeface="Calibri"/>
                        <a:cs typeface="Calibri"/>
                        <a:sym typeface="Arial"/>
                      </a:endParaRPr>
                    </a:p>
                  </a:txBody>
                  <a:tcPr marL="68580" marR="68580" marT="0" marB="0"/>
                </a:tc>
                <a:tc>
                  <a:txBody>
                    <a:bodyPr/>
                    <a:lstStyle/>
                    <a:p>
                      <a:pPr algn="l">
                        <a:lnSpc>
                          <a:spcPct val="107000"/>
                        </a:lnSpc>
                        <a:spcAft>
                          <a:spcPts val="800"/>
                        </a:spcAft>
                        <a:buNone/>
                      </a:pPr>
                      <a:r>
                        <a:rPr lang="en-US" sz="1400" b="0" i="0" u="none" strike="noStrike" kern="100" cap="none">
                          <a:solidFill>
                            <a:schemeClr val="dk1"/>
                          </a:solidFill>
                          <a:effectLst/>
                          <a:latin typeface="+mj-lt"/>
                          <a:ea typeface="Calibri"/>
                          <a:cs typeface="Calibri"/>
                          <a:sym typeface="Arial"/>
                        </a:rPr>
                        <a:t>Yes </a:t>
                      </a:r>
                      <a:endParaRPr lang="en-US" sz="1400" b="0" i="0" u="none" strike="noStrike" kern="100" cap="none" dirty="0">
                        <a:solidFill>
                          <a:schemeClr val="dk1"/>
                        </a:solidFill>
                        <a:effectLst/>
                        <a:latin typeface="+mj-lt"/>
                        <a:ea typeface="Calibri"/>
                        <a:cs typeface="Calibri"/>
                        <a:sym typeface="Arial"/>
                      </a:endParaRPr>
                    </a:p>
                  </a:txBody>
                  <a:tcPr marL="68580" marR="68580" marT="0" marB="0"/>
                </a:tc>
                <a:extLst>
                  <a:ext uri="{0D108BD9-81ED-4DB2-BD59-A6C34878D82A}">
                    <a16:rowId xmlns:a16="http://schemas.microsoft.com/office/drawing/2014/main" val="3308144113"/>
                  </a:ext>
                </a:extLst>
              </a:tr>
              <a:tr h="804479">
                <a:tc>
                  <a:txBody>
                    <a:bodyPr/>
                    <a:lstStyle/>
                    <a:p>
                      <a:pPr>
                        <a:lnSpc>
                          <a:spcPct val="107000"/>
                        </a:lnSpc>
                        <a:spcAft>
                          <a:spcPts val="800"/>
                        </a:spcAft>
                        <a:buNone/>
                      </a:pPr>
                      <a:r>
                        <a:rPr lang="en-US" sz="1400" kern="100" dirty="0">
                          <a:effectLst/>
                          <a:latin typeface="+mj-lt"/>
                        </a:rPr>
                        <a:t>Type of enforcement (PA authority/community involvement…)</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Relevant stakeholders involving in PA management from Govt, NGOs, Private Sectors, and </a:t>
                      </a:r>
                      <a:r>
                        <a:rPr lang="en-US" sz="1400" b="0" i="0" u="none" strike="noStrike" kern="100" cap="none" dirty="0" err="1">
                          <a:solidFill>
                            <a:schemeClr val="dk1"/>
                          </a:solidFill>
                          <a:effectLst/>
                          <a:latin typeface="+mj-lt"/>
                          <a:ea typeface="Calibri"/>
                          <a:cs typeface="Calibri"/>
                          <a:sym typeface="Arial"/>
                        </a:rPr>
                        <a:t>CFis</a:t>
                      </a:r>
                      <a:endParaRPr lang="en-US" sz="1400" b="0" i="0" u="none" strike="noStrike" kern="100" cap="none" dirty="0">
                        <a:solidFill>
                          <a:schemeClr val="dk1"/>
                        </a:solidFill>
                        <a:effectLst/>
                        <a:latin typeface="+mj-lt"/>
                        <a:ea typeface="Calibri"/>
                        <a:cs typeface="Calibri"/>
                        <a:sym typeface="Arial"/>
                      </a:endParaRP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Relevant stakeholders involving in PA management from Govt, NGOs, Private Sectors, and </a:t>
                      </a:r>
                      <a:r>
                        <a:rPr lang="en-US" sz="1400" b="0" i="0" u="none" strike="noStrike" kern="100" cap="none" dirty="0" err="1">
                          <a:solidFill>
                            <a:schemeClr val="dk1"/>
                          </a:solidFill>
                          <a:effectLst/>
                          <a:latin typeface="+mj-lt"/>
                          <a:ea typeface="Calibri"/>
                          <a:cs typeface="Calibri"/>
                          <a:sym typeface="Arial"/>
                        </a:rPr>
                        <a:t>CFis</a:t>
                      </a:r>
                      <a:endParaRPr lang="en-US" sz="1400" b="0" i="0" u="none" strike="noStrike" kern="100" cap="none" dirty="0">
                        <a:solidFill>
                          <a:schemeClr val="dk1"/>
                        </a:solidFill>
                        <a:effectLst/>
                        <a:latin typeface="+mj-lt"/>
                        <a:ea typeface="Calibri"/>
                        <a:cs typeface="Calibri"/>
                        <a:sym typeface="Arial"/>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US" sz="1400" b="0" i="0" u="none" strike="noStrike" kern="100" cap="none" dirty="0">
                          <a:solidFill>
                            <a:schemeClr val="dk1"/>
                          </a:solidFill>
                          <a:effectLst/>
                          <a:latin typeface="+mj-lt"/>
                          <a:ea typeface="Calibri"/>
                          <a:cs typeface="Calibri"/>
                          <a:sym typeface="Arial"/>
                        </a:rPr>
                        <a:t> Relevant stakeholders involving in PA management from Govt, NGOs, Private Sectors, and </a:t>
                      </a:r>
                      <a:r>
                        <a:rPr lang="en-US" sz="1400" b="0" i="0" u="none" strike="noStrike" kern="100" cap="none" dirty="0" err="1">
                          <a:solidFill>
                            <a:schemeClr val="dk1"/>
                          </a:solidFill>
                          <a:effectLst/>
                          <a:latin typeface="+mj-lt"/>
                          <a:ea typeface="Calibri"/>
                          <a:cs typeface="Calibri"/>
                          <a:sym typeface="Arial"/>
                        </a:rPr>
                        <a:t>CFis</a:t>
                      </a:r>
                      <a:endParaRPr lang="en-US" sz="1400" b="0" i="0" u="none" strike="noStrike" kern="100" cap="none" dirty="0">
                        <a:solidFill>
                          <a:schemeClr val="dk1"/>
                        </a:solidFill>
                        <a:effectLst/>
                        <a:latin typeface="+mj-lt"/>
                        <a:ea typeface="Calibri"/>
                        <a:cs typeface="Calibri"/>
                        <a:sym typeface="Arial"/>
                      </a:endParaRPr>
                    </a:p>
                  </a:txBody>
                  <a:tcPr marL="68580" marR="68580" marT="0" marB="0"/>
                </a:tc>
                <a:extLst>
                  <a:ext uri="{0D108BD9-81ED-4DB2-BD59-A6C34878D82A}">
                    <a16:rowId xmlns:a16="http://schemas.microsoft.com/office/drawing/2014/main" val="990239358"/>
                  </a:ext>
                </a:extLst>
              </a:tr>
            </a:tbl>
          </a:graphicData>
        </a:graphic>
      </p:graphicFrame>
      <p:sp>
        <p:nvSpPr>
          <p:cNvPr id="3" name="TextBox 2">
            <a:extLst>
              <a:ext uri="{FF2B5EF4-FFF2-40B4-BE49-F238E27FC236}">
                <a16:creationId xmlns:a16="http://schemas.microsoft.com/office/drawing/2014/main" id="{D6C953C9-BD5F-43AE-0F91-87DE6C224819}"/>
              </a:ext>
            </a:extLst>
          </p:cNvPr>
          <p:cNvSpPr txBox="1"/>
          <p:nvPr/>
        </p:nvSpPr>
        <p:spPr>
          <a:xfrm>
            <a:off x="2049137" y="1327395"/>
            <a:ext cx="1662250" cy="4370427"/>
          </a:xfrm>
          <a:prstGeom prst="rect">
            <a:avLst/>
          </a:prstGeom>
          <a:noFill/>
        </p:spPr>
        <p:txBody>
          <a:bodyPr wrap="square" rtlCol="0">
            <a:spAutoFit/>
          </a:bodyPr>
          <a:lstStyle/>
          <a:p>
            <a:pPr marL="95250">
              <a:buSzPts val="2100"/>
            </a:pPr>
            <a:endParaRPr lang="en-US" sz="1200" dirty="0"/>
          </a:p>
          <a:p>
            <a:pPr marL="95250">
              <a:buSzPts val="2100"/>
            </a:pPr>
            <a:r>
              <a:rPr lang="en-US" sz="1800" dirty="0"/>
              <a:t>1/ Newly established or upgraded Protected Areas (PAs) of all categories (nature reserve, sanctuary, fisheries management, Ramsar site…)</a:t>
            </a:r>
          </a:p>
          <a:p>
            <a:endParaRPr lang="en-US" dirty="0"/>
          </a:p>
        </p:txBody>
      </p:sp>
    </p:spTree>
    <p:extLst>
      <p:ext uri="{BB962C8B-B14F-4D97-AF65-F5344CB8AC3E}">
        <p14:creationId xmlns:p14="http://schemas.microsoft.com/office/powerpoint/2010/main" val="1959526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oogle Shape;95;p2">
            <a:extLst>
              <a:ext uri="{FF2B5EF4-FFF2-40B4-BE49-F238E27FC236}">
                <a16:creationId xmlns:a16="http://schemas.microsoft.com/office/drawing/2014/main"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id="{1EDACB82-6F77-CDFD-4FE9-E5AAC71C9D35}"/>
              </a:ext>
            </a:extLst>
          </p:cNvPr>
          <p:cNvSpPr txBox="1">
            <a:spLocks/>
          </p:cNvSpPr>
          <p:nvPr/>
        </p:nvSpPr>
        <p:spPr>
          <a:xfrm>
            <a:off x="2081411" y="86244"/>
            <a:ext cx="9910604" cy="68131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solidFill>
                  <a:schemeClr val="accent1"/>
                </a:solidFill>
                <a:latin typeface="Arial"/>
                <a:ea typeface="Arial"/>
                <a:cs typeface="Arial"/>
                <a:sym typeface="Arial"/>
              </a:rPr>
              <a:t>Highlights of key achievements in Implementing the SAP on CRs &amp; SGs during 2022 – July 2025: </a:t>
            </a:r>
            <a:r>
              <a:rPr lang="en-US" sz="2000" b="1" dirty="0">
                <a:solidFill>
                  <a:srgbClr val="FF0000"/>
                </a:solidFill>
                <a:latin typeface="Arial"/>
                <a:ea typeface="Arial"/>
                <a:cs typeface="Arial"/>
                <a:sym typeface="Arial"/>
              </a:rPr>
              <a:t>For SGs</a:t>
            </a: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2" name="Table 1">
            <a:extLst>
              <a:ext uri="{FF2B5EF4-FFF2-40B4-BE49-F238E27FC236}">
                <a16:creationId xmlns:a16="http://schemas.microsoft.com/office/drawing/2014/main" id="{5DDD474E-9538-3747-D58E-9624E4CB9F69}"/>
              </a:ext>
            </a:extLst>
          </p:cNvPr>
          <p:cNvGraphicFramePr>
            <a:graphicFrameLocks noGrp="1"/>
          </p:cNvGraphicFramePr>
          <p:nvPr>
            <p:extLst>
              <p:ext uri="{D42A27DB-BD31-4B8C-83A1-F6EECF244321}">
                <p14:modId xmlns:p14="http://schemas.microsoft.com/office/powerpoint/2010/main" val="1122351688"/>
              </p:ext>
            </p:extLst>
          </p:nvPr>
        </p:nvGraphicFramePr>
        <p:xfrm>
          <a:off x="3571541" y="925482"/>
          <a:ext cx="8717281" cy="5846818"/>
        </p:xfrm>
        <a:graphic>
          <a:graphicData uri="http://schemas.openxmlformats.org/drawingml/2006/table">
            <a:tbl>
              <a:tblPr firstRow="1" firstCol="1" bandRow="1">
                <a:tableStyleId>{177FB7C0-870E-4CA2-AEDD-45C9577357D1}</a:tableStyleId>
              </a:tblPr>
              <a:tblGrid>
                <a:gridCol w="2517290">
                  <a:extLst>
                    <a:ext uri="{9D8B030D-6E8A-4147-A177-3AD203B41FA5}">
                      <a16:colId xmlns:a16="http://schemas.microsoft.com/office/drawing/2014/main" val="3222713024"/>
                    </a:ext>
                  </a:extLst>
                </a:gridCol>
                <a:gridCol w="2083399">
                  <a:extLst>
                    <a:ext uri="{9D8B030D-6E8A-4147-A177-3AD203B41FA5}">
                      <a16:colId xmlns:a16="http://schemas.microsoft.com/office/drawing/2014/main" val="3516718913"/>
                    </a:ext>
                  </a:extLst>
                </a:gridCol>
                <a:gridCol w="2069052">
                  <a:extLst>
                    <a:ext uri="{9D8B030D-6E8A-4147-A177-3AD203B41FA5}">
                      <a16:colId xmlns:a16="http://schemas.microsoft.com/office/drawing/2014/main" val="2920165873"/>
                    </a:ext>
                  </a:extLst>
                </a:gridCol>
                <a:gridCol w="2047540">
                  <a:extLst>
                    <a:ext uri="{9D8B030D-6E8A-4147-A177-3AD203B41FA5}">
                      <a16:colId xmlns:a16="http://schemas.microsoft.com/office/drawing/2014/main" val="2578484381"/>
                    </a:ext>
                  </a:extLst>
                </a:gridCol>
              </a:tblGrid>
              <a:tr h="329983">
                <a:tc>
                  <a:txBody>
                    <a:bodyPr/>
                    <a:lstStyle/>
                    <a:p>
                      <a:pPr algn="ctr">
                        <a:lnSpc>
                          <a:spcPct val="107000"/>
                        </a:lnSpc>
                        <a:spcAft>
                          <a:spcPts val="800"/>
                        </a:spcAft>
                        <a:buNone/>
                      </a:pPr>
                      <a:r>
                        <a:rPr lang="en-US" sz="1600" kern="100" dirty="0">
                          <a:effectLst/>
                          <a:latin typeface="+mj-lt"/>
                        </a:rPr>
                        <a:t>Activity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1-Kep</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2-Kampot</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600" kern="100" dirty="0">
                          <a:effectLst/>
                          <a:latin typeface="+mj-lt"/>
                        </a:rPr>
                        <a:t>Site 3-Koh</a:t>
                      </a:r>
                      <a:r>
                        <a:rPr lang="en-US" sz="1600" kern="100" baseline="0" dirty="0">
                          <a:effectLst/>
                          <a:latin typeface="+mj-lt"/>
                        </a:rPr>
                        <a:t> Kong</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3051987"/>
                  </a:ext>
                </a:extLst>
              </a:tr>
              <a:tr h="329983">
                <a:tc>
                  <a:txBody>
                    <a:bodyPr/>
                    <a:lstStyle/>
                    <a:p>
                      <a:pPr>
                        <a:lnSpc>
                          <a:spcPct val="107000"/>
                        </a:lnSpc>
                        <a:spcAft>
                          <a:spcPts val="800"/>
                        </a:spcAft>
                        <a:buNone/>
                      </a:pPr>
                      <a:r>
                        <a:rPr lang="en-US" sz="1400" kern="100" dirty="0">
                          <a:effectLst/>
                          <a:latin typeface="+mj-lt"/>
                        </a:rPr>
                        <a:t>Name of PA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US" sz="1400" kern="100" dirty="0">
                          <a:effectLst/>
                          <a:latin typeface="+mj-lt"/>
                        </a:rPr>
                        <a:t> </a:t>
                      </a:r>
                      <a:r>
                        <a:rPr lang="en-US" sz="1400" b="0" i="0" u="none" strike="noStrike" kern="100" cap="none" dirty="0">
                          <a:solidFill>
                            <a:schemeClr val="dk1"/>
                          </a:solidFill>
                          <a:effectLst/>
                          <a:latin typeface="Calibri"/>
                          <a:ea typeface="Calibri"/>
                          <a:cs typeface="Calibri"/>
                          <a:sym typeface="Arial"/>
                        </a:rPr>
                        <a:t> </a:t>
                      </a:r>
                      <a:r>
                        <a:rPr lang="en-US" sz="1400" b="0" i="0" u="none" strike="noStrike" kern="100" cap="none" dirty="0" err="1">
                          <a:solidFill>
                            <a:schemeClr val="dk1"/>
                          </a:solidFill>
                          <a:effectLst/>
                          <a:latin typeface="Calibri"/>
                          <a:ea typeface="Calibri"/>
                          <a:cs typeface="Calibri"/>
                          <a:sym typeface="Arial"/>
                        </a:rPr>
                        <a:t>Koh</a:t>
                      </a:r>
                      <a:r>
                        <a:rPr lang="en-US" sz="1400" b="0" i="0" u="none" strike="noStrike" kern="100" cap="none" dirty="0">
                          <a:solidFill>
                            <a:schemeClr val="dk1"/>
                          </a:solidFill>
                          <a:effectLst/>
                          <a:latin typeface="Calibri"/>
                          <a:ea typeface="Calibri"/>
                          <a:cs typeface="Calibri"/>
                          <a:sym typeface="Arial"/>
                        </a:rPr>
                        <a:t> Po and </a:t>
                      </a:r>
                      <a:r>
                        <a:rPr lang="en-US" sz="1400" b="0" i="0" u="none" strike="noStrike" kern="100" cap="none" dirty="0" err="1">
                          <a:solidFill>
                            <a:schemeClr val="dk1"/>
                          </a:solidFill>
                          <a:effectLst/>
                          <a:latin typeface="Calibri"/>
                          <a:ea typeface="Calibri"/>
                          <a:cs typeface="Calibri"/>
                          <a:sym typeface="Arial"/>
                        </a:rPr>
                        <a:t>Koh</a:t>
                      </a:r>
                      <a:r>
                        <a:rPr lang="en-US" sz="1400" b="0" i="0" u="none" strike="noStrike" kern="100" cap="none" dirty="0">
                          <a:solidFill>
                            <a:schemeClr val="dk1"/>
                          </a:solidFill>
                          <a:effectLst/>
                          <a:latin typeface="Calibri"/>
                          <a:ea typeface="Calibri"/>
                          <a:cs typeface="Calibri"/>
                          <a:sym typeface="Arial"/>
                        </a:rPr>
                        <a:t> </a:t>
                      </a:r>
                      <a:r>
                        <a:rPr lang="en-US" sz="1400" b="0" i="0" u="none" strike="noStrike" kern="100" cap="none" dirty="0" err="1">
                          <a:solidFill>
                            <a:schemeClr val="dk1"/>
                          </a:solidFill>
                          <a:effectLst/>
                          <a:latin typeface="Calibri"/>
                          <a:ea typeface="Calibri"/>
                          <a:cs typeface="Calibri"/>
                          <a:sym typeface="Arial"/>
                        </a:rPr>
                        <a:t>Tonsay</a:t>
                      </a:r>
                      <a:r>
                        <a:rPr lang="en-US" sz="1400" b="0" i="0" u="none" strike="noStrike" kern="100" cap="none" dirty="0">
                          <a:solidFill>
                            <a:schemeClr val="dk1"/>
                          </a:solidFill>
                          <a:effectLst/>
                          <a:latin typeface="Calibri"/>
                          <a:ea typeface="Calibri"/>
                          <a:cs typeface="Calibri"/>
                          <a:sym typeface="Arial"/>
                        </a:rPr>
                        <a:t> </a:t>
                      </a:r>
                      <a:r>
                        <a:rPr lang="en-US" sz="1400" b="0" i="0" u="none" strike="noStrike" kern="100" cap="none" dirty="0" err="1">
                          <a:solidFill>
                            <a:schemeClr val="dk1"/>
                          </a:solidFill>
                          <a:effectLst/>
                          <a:latin typeface="Calibri"/>
                          <a:ea typeface="Calibri"/>
                          <a:cs typeface="Calibri"/>
                          <a:sym typeface="Arial"/>
                        </a:rPr>
                        <a:t>Archipelag</a:t>
                      </a:r>
                      <a:endParaRPr lang="en-US" sz="1400" b="0" i="0" u="none" strike="noStrike" kern="100" cap="none" dirty="0">
                        <a:solidFill>
                          <a:schemeClr val="dk1"/>
                        </a:solidFill>
                        <a:effectLst/>
                        <a:latin typeface="Calibri"/>
                        <a:ea typeface="Calibri" panose="020F0502020204030204" pitchFamily="34" charset="0"/>
                        <a:cs typeface="Times New Roman" panose="02020603050405020304" pitchFamily="18" charset="0"/>
                        <a:sym typeface="Arial"/>
                      </a:endParaRPr>
                    </a:p>
                  </a:txBody>
                  <a:tcPr marL="68580" marR="68580" marT="0" marB="0"/>
                </a:tc>
                <a:tc>
                  <a:txBody>
                    <a:bodyPr/>
                    <a:lstStyle/>
                    <a:p>
                      <a:pPr algn="l">
                        <a:lnSpc>
                          <a:spcPct val="107000"/>
                        </a:lnSpc>
                        <a:spcAft>
                          <a:spcPts val="800"/>
                        </a:spcAft>
                        <a:buNone/>
                      </a:pPr>
                      <a:r>
                        <a:rPr lang="en-US" sz="1400" kern="100" dirty="0">
                          <a:effectLst/>
                          <a:latin typeface="+mj-lt"/>
                        </a:rPr>
                        <a:t> </a:t>
                      </a:r>
                      <a:r>
                        <a:rPr lang="en-US" sz="1400" kern="100" dirty="0" err="1">
                          <a:effectLst/>
                          <a:latin typeface="+mj-lt"/>
                        </a:rPr>
                        <a:t>Kampot</a:t>
                      </a:r>
                      <a:r>
                        <a:rPr lang="en-US" sz="1400" kern="100" baseline="0" dirty="0">
                          <a:effectLst/>
                          <a:latin typeface="+mj-lt"/>
                        </a:rPr>
                        <a:t> beach </a:t>
                      </a: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err="1">
                          <a:effectLst/>
                          <a:latin typeface="+mj-lt"/>
                          <a:ea typeface="Calibri" panose="020F0502020204030204" pitchFamily="34" charset="0"/>
                          <a:cs typeface="Times New Roman" panose="02020603050405020304" pitchFamily="18" charset="0"/>
                        </a:rPr>
                        <a:t>Chroy</a:t>
                      </a:r>
                      <a:r>
                        <a:rPr lang="en-US" sz="1400" kern="100" dirty="0">
                          <a:effectLst/>
                          <a:latin typeface="+mj-lt"/>
                          <a:ea typeface="Calibri" panose="020F0502020204030204" pitchFamily="34" charset="0"/>
                          <a:cs typeface="Times New Roman" panose="02020603050405020304" pitchFamily="18" charset="0"/>
                        </a:rPr>
                        <a:t> Bros</a:t>
                      </a:r>
                    </a:p>
                  </a:txBody>
                  <a:tcPr marL="68580" marR="68580" marT="0" marB="0"/>
                </a:tc>
                <a:extLst>
                  <a:ext uri="{0D108BD9-81ED-4DB2-BD59-A6C34878D82A}">
                    <a16:rowId xmlns:a16="http://schemas.microsoft.com/office/drawing/2014/main" val="634143444"/>
                  </a:ext>
                </a:extLst>
              </a:tr>
              <a:tr h="549488">
                <a:tc>
                  <a:txBody>
                    <a:bodyPr/>
                    <a:lstStyle/>
                    <a:p>
                      <a:pPr>
                        <a:lnSpc>
                          <a:spcPct val="107000"/>
                        </a:lnSpc>
                        <a:spcAft>
                          <a:spcPts val="800"/>
                        </a:spcAft>
                        <a:buNone/>
                      </a:pPr>
                      <a:r>
                        <a:rPr lang="en-US" sz="1400" kern="100" dirty="0">
                          <a:effectLst/>
                          <a:latin typeface="+mj-lt"/>
                        </a:rPr>
                        <a:t>Date of establishment/upgrading</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a:t>
                      </a:r>
                      <a:r>
                        <a:rPr lang="en-US" sz="1400" b="0" i="0" u="none" strike="noStrike" kern="100" cap="none" dirty="0">
                          <a:solidFill>
                            <a:schemeClr val="dk1"/>
                          </a:solidFill>
                          <a:effectLst/>
                          <a:latin typeface="Calibri"/>
                          <a:ea typeface="Calibri"/>
                          <a:cs typeface="Calibri"/>
                          <a:sym typeface="Arial"/>
                        </a:rPr>
                        <a:t>12 April 2018</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 in Process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80739967"/>
                  </a:ext>
                </a:extLst>
              </a:tr>
              <a:tr h="529680">
                <a:tc>
                  <a:txBody>
                    <a:bodyPr/>
                    <a:lstStyle/>
                    <a:p>
                      <a:pPr>
                        <a:lnSpc>
                          <a:spcPct val="107000"/>
                        </a:lnSpc>
                        <a:spcAft>
                          <a:spcPts val="800"/>
                        </a:spcAft>
                        <a:buNone/>
                      </a:pPr>
                      <a:r>
                        <a:rPr lang="en-US" sz="1400" kern="100" dirty="0">
                          <a:effectLst/>
                          <a:latin typeface="+mj-lt"/>
                        </a:rPr>
                        <a:t>PA management plan (done/in progress)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16 December 2018</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In Process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ea typeface="Calibri"/>
                          <a:cs typeface="Calibri"/>
                        </a:rPr>
                        <a:t>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5056979"/>
                  </a:ext>
                </a:extLst>
              </a:tr>
              <a:tr h="329983">
                <a:tc>
                  <a:txBody>
                    <a:bodyPr/>
                    <a:lstStyle/>
                    <a:p>
                      <a:pPr>
                        <a:lnSpc>
                          <a:spcPct val="107000"/>
                        </a:lnSpc>
                        <a:spcAft>
                          <a:spcPts val="800"/>
                        </a:spcAft>
                        <a:buNone/>
                      </a:pPr>
                      <a:r>
                        <a:rPr lang="en-US" sz="1400" kern="100" dirty="0">
                          <a:effectLst/>
                          <a:latin typeface="+mj-lt"/>
                        </a:rPr>
                        <a:t>Approved by</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DG of </a:t>
                      </a:r>
                      <a:r>
                        <a:rPr lang="en-US" sz="1400" kern="100" dirty="0" err="1">
                          <a:effectLst/>
                          <a:latin typeface="+mj-lt"/>
                        </a:rPr>
                        <a:t>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a:effectLst/>
                          <a:latin typeface="+mj-lt"/>
                        </a:rPr>
                        <a:t>Not Yet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ea typeface="Calibri"/>
                          <a:cs typeface="Calibri"/>
                        </a:rPr>
                        <a:t>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23653307"/>
                  </a:ext>
                </a:extLst>
              </a:tr>
              <a:tr h="329983">
                <a:tc>
                  <a:txBody>
                    <a:bodyPr/>
                    <a:lstStyle/>
                    <a:p>
                      <a:pPr>
                        <a:lnSpc>
                          <a:spcPct val="107000"/>
                        </a:lnSpc>
                        <a:spcAft>
                          <a:spcPts val="800"/>
                        </a:spcAft>
                        <a:buNone/>
                      </a:pPr>
                      <a:r>
                        <a:rPr lang="en-US" sz="1400" kern="100" dirty="0">
                          <a:effectLst/>
                          <a:latin typeface="+mj-lt"/>
                        </a:rPr>
                        <a:t>Total area of PA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a:t>
                      </a:r>
                      <a:r>
                        <a:rPr lang="en-US" sz="1400" b="0" i="0" u="none" strike="noStrike" kern="100" cap="none" dirty="0">
                          <a:solidFill>
                            <a:schemeClr val="dk1"/>
                          </a:solidFill>
                          <a:effectLst/>
                          <a:latin typeface="Calibri"/>
                          <a:ea typeface="Calibri"/>
                          <a:cs typeface="Calibri"/>
                          <a:sym typeface="Arial"/>
                        </a:rPr>
                        <a:t>11.307ha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4833777"/>
                  </a:ext>
                </a:extLst>
              </a:tr>
              <a:tr h="329983">
                <a:tc>
                  <a:txBody>
                    <a:bodyPr/>
                    <a:lstStyle/>
                    <a:p>
                      <a:pPr>
                        <a:lnSpc>
                          <a:spcPct val="107000"/>
                        </a:lnSpc>
                        <a:spcAft>
                          <a:spcPts val="800"/>
                        </a:spcAft>
                        <a:buNone/>
                      </a:pPr>
                      <a:r>
                        <a:rPr lang="en-US" sz="1400" kern="100" dirty="0">
                          <a:effectLst/>
                          <a:latin typeface="+mj-lt"/>
                        </a:rPr>
                        <a:t>Area (ha) of CRs protected</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8729677"/>
                  </a:ext>
                </a:extLst>
              </a:tr>
              <a:tr h="329983">
                <a:tc>
                  <a:txBody>
                    <a:bodyPr/>
                    <a:lstStyle/>
                    <a:p>
                      <a:pPr>
                        <a:lnSpc>
                          <a:spcPct val="107000"/>
                        </a:lnSpc>
                        <a:spcAft>
                          <a:spcPts val="800"/>
                        </a:spcAft>
                        <a:buNone/>
                      </a:pPr>
                      <a:r>
                        <a:rPr lang="en-US" sz="1400" kern="100" dirty="0">
                          <a:effectLst/>
                          <a:latin typeface="+mj-lt"/>
                        </a:rPr>
                        <a:t>Area (ha) of SGs protected</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3900ha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1500ha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1000ha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31815259"/>
                  </a:ext>
                </a:extLst>
              </a:tr>
              <a:tr h="428010">
                <a:tc>
                  <a:txBody>
                    <a:bodyPr/>
                    <a:lstStyle/>
                    <a:p>
                      <a:pPr>
                        <a:lnSpc>
                          <a:spcPct val="107000"/>
                        </a:lnSpc>
                        <a:spcAft>
                          <a:spcPts val="800"/>
                        </a:spcAft>
                        <a:buNone/>
                      </a:pPr>
                      <a:r>
                        <a:rPr lang="en-US" sz="1400" kern="100" dirty="0">
                          <a:effectLst/>
                          <a:latin typeface="+mj-lt"/>
                        </a:rPr>
                        <a:t>Report of capacity assessment (yes/no)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ea typeface="Calibri"/>
                          <a:cs typeface="Calibri"/>
                        </a:rPr>
                        <a:t>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kern="100" dirty="0">
                          <a:effectLst/>
                          <a:latin typeface="+mj-lt"/>
                          <a:ea typeface="Calibri"/>
                          <a:cs typeface="Calibri"/>
                        </a:rPr>
                        <a:t>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3618478"/>
                  </a:ext>
                </a:extLst>
              </a:tr>
              <a:tr h="329983">
                <a:tc>
                  <a:txBody>
                    <a:bodyPr/>
                    <a:lstStyle/>
                    <a:p>
                      <a:pPr>
                        <a:lnSpc>
                          <a:spcPct val="107000"/>
                        </a:lnSpc>
                        <a:spcAft>
                          <a:spcPts val="800"/>
                        </a:spcAft>
                        <a:buNone/>
                      </a:pPr>
                      <a:r>
                        <a:rPr lang="en-US" sz="1400" kern="100">
                          <a:effectLst/>
                          <a:latin typeface="+mj-lt"/>
                        </a:rPr>
                        <a:t>Traning course (on what?)</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gridSpan="3">
                  <a:txBody>
                    <a:bodyPr/>
                    <a:lstStyle/>
                    <a:p>
                      <a:pPr algn="l">
                        <a:lnSpc>
                          <a:spcPct val="107000"/>
                        </a:lnSpc>
                        <a:spcAft>
                          <a:spcPts val="800"/>
                        </a:spcAft>
                        <a:buNone/>
                      </a:pPr>
                      <a:r>
                        <a:rPr lang="en-US" sz="1400" kern="100" dirty="0">
                          <a:effectLst/>
                          <a:latin typeface="+mj-lt"/>
                        </a:rPr>
                        <a:t>Monitoring and Evaluation of Seagrass</a:t>
                      </a:r>
                      <a:r>
                        <a:rPr lang="en-US" sz="1400" kern="100" baseline="0" dirty="0">
                          <a:effectLst/>
                          <a:latin typeface="+mj-lt"/>
                        </a:rPr>
                        <a:t> </a:t>
                      </a:r>
                      <a:r>
                        <a:rPr lang="en-US" sz="1400" kern="100" dirty="0">
                          <a:effectLst/>
                          <a:latin typeface="+mj-lt"/>
                        </a:rPr>
                        <a:t>Management </a:t>
                      </a: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48511976"/>
                  </a:ext>
                </a:extLst>
              </a:tr>
              <a:tr h="329983">
                <a:tc>
                  <a:txBody>
                    <a:bodyPr/>
                    <a:lstStyle/>
                    <a:p>
                      <a:pPr>
                        <a:lnSpc>
                          <a:spcPct val="107000"/>
                        </a:lnSpc>
                        <a:spcAft>
                          <a:spcPts val="800"/>
                        </a:spcAft>
                        <a:buNone/>
                      </a:pPr>
                      <a:r>
                        <a:rPr lang="en-US" sz="1400" kern="100">
                          <a:effectLst/>
                          <a:latin typeface="+mj-lt"/>
                        </a:rPr>
                        <a:t>Consultation (date/no. participants)</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gridSpan="3">
                  <a:txBody>
                    <a:bodyPr/>
                    <a:lstStyle/>
                    <a:p>
                      <a:pPr algn="l">
                        <a:lnSpc>
                          <a:spcPct val="107000"/>
                        </a:lnSpc>
                        <a:spcAft>
                          <a:spcPts val="800"/>
                        </a:spcAft>
                        <a:buNone/>
                      </a:pPr>
                      <a:r>
                        <a:rPr lang="en-US" sz="1400" b="0" i="0" u="none" strike="noStrike" kern="100" cap="none" dirty="0">
                          <a:solidFill>
                            <a:srgbClr val="92D050"/>
                          </a:solidFill>
                          <a:effectLst/>
                          <a:latin typeface="+mj-lt"/>
                          <a:ea typeface="Calibri"/>
                          <a:cs typeface="Calibri"/>
                          <a:sym typeface="Arial"/>
                        </a:rPr>
                        <a:t> </a:t>
                      </a:r>
                      <a:r>
                        <a:rPr lang="en-US" sz="1400" b="0" i="0" u="none" strike="noStrike" kern="100" cap="none" dirty="0">
                          <a:solidFill>
                            <a:schemeClr val="tx1"/>
                          </a:solidFill>
                          <a:effectLst/>
                          <a:latin typeface="+mj-lt"/>
                          <a:ea typeface="Calibri"/>
                          <a:cs typeface="Calibri"/>
                          <a:sym typeface="Arial"/>
                        </a:rPr>
                        <a:t>15</a:t>
                      </a:r>
                      <a:r>
                        <a:rPr lang="en-US" sz="1400" b="0" i="0" u="none" strike="noStrike" kern="100" cap="none" baseline="0" dirty="0">
                          <a:solidFill>
                            <a:schemeClr val="tx1"/>
                          </a:solidFill>
                          <a:effectLst/>
                          <a:latin typeface="+mj-lt"/>
                          <a:ea typeface="Calibri"/>
                          <a:cs typeface="Calibri"/>
                          <a:sym typeface="Arial"/>
                        </a:rPr>
                        <a:t> persons (4 women)</a:t>
                      </a:r>
                      <a:endParaRPr lang="en-US" sz="1400" b="0" i="0" u="none" strike="noStrike" kern="100" cap="none" dirty="0">
                        <a:solidFill>
                          <a:srgbClr val="92D050"/>
                        </a:solidFill>
                        <a:effectLst/>
                        <a:latin typeface="+mj-lt"/>
                        <a:ea typeface="Calibri"/>
                        <a:cs typeface="Calibri"/>
                        <a:sym typeface="Arial"/>
                      </a:endParaRPr>
                    </a:p>
                  </a:txBody>
                  <a:tcPr marL="68580" marR="68580" marT="0" marB="0"/>
                </a:tc>
                <a:tc hMerge="1">
                  <a:txBody>
                    <a:bodyPr/>
                    <a:lstStyle/>
                    <a:p>
                      <a:pPr algn="l">
                        <a:lnSpc>
                          <a:spcPct val="107000"/>
                        </a:lnSpc>
                        <a:spcAft>
                          <a:spcPts val="800"/>
                        </a:spcAft>
                        <a:buNone/>
                      </a:pPr>
                      <a:endParaRPr lang="en-US" sz="1400" b="0" i="0" u="none" strike="noStrike" kern="100" cap="none" dirty="0">
                        <a:solidFill>
                          <a:schemeClr val="dk1"/>
                        </a:solidFill>
                        <a:effectLst/>
                        <a:latin typeface="+mj-lt"/>
                        <a:ea typeface="Calibri"/>
                        <a:cs typeface="Calibri"/>
                        <a:sym typeface="Arial"/>
                      </a:endParaRPr>
                    </a:p>
                  </a:txBody>
                  <a:tcPr marL="68580" marR="68580" marT="0" marB="0"/>
                </a:tc>
                <a:tc hMerge="1">
                  <a:txBody>
                    <a:bodyPr/>
                    <a:lstStyle/>
                    <a:p>
                      <a:pPr algn="l">
                        <a:lnSpc>
                          <a:spcPct val="107000"/>
                        </a:lnSpc>
                        <a:spcAft>
                          <a:spcPts val="800"/>
                        </a:spcAft>
                        <a:buNone/>
                      </a:pPr>
                      <a:endParaRPr lang="en-US" sz="1400" b="0" i="0" u="none" strike="noStrike" kern="100" cap="none" dirty="0">
                        <a:solidFill>
                          <a:srgbClr val="92D050"/>
                        </a:solidFill>
                        <a:effectLst/>
                        <a:latin typeface="+mj-lt"/>
                        <a:ea typeface="Calibri"/>
                        <a:cs typeface="Calibri"/>
                        <a:sym typeface="Arial"/>
                      </a:endParaRPr>
                    </a:p>
                  </a:txBody>
                  <a:tcPr marL="68580" marR="68580" marT="0" marB="0"/>
                </a:tc>
                <a:extLst>
                  <a:ext uri="{0D108BD9-81ED-4DB2-BD59-A6C34878D82A}">
                    <a16:rowId xmlns:a16="http://schemas.microsoft.com/office/drawing/2014/main" val="3938523831"/>
                  </a:ext>
                </a:extLst>
              </a:tr>
              <a:tr h="329983">
                <a:tc>
                  <a:txBody>
                    <a:bodyPr/>
                    <a:lstStyle/>
                    <a:p>
                      <a:pPr>
                        <a:lnSpc>
                          <a:spcPct val="107000"/>
                        </a:lnSpc>
                        <a:spcAft>
                          <a:spcPts val="800"/>
                        </a:spcAft>
                        <a:buNone/>
                      </a:pPr>
                      <a:r>
                        <a:rPr lang="en-US" sz="1400" kern="100">
                          <a:effectLst/>
                          <a:latin typeface="+mj-lt"/>
                        </a:rPr>
                        <a:t>Zoning regulation (yes/no)</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 Yes</a:t>
                      </a: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Yes </a:t>
                      </a: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Yes </a:t>
                      </a:r>
                    </a:p>
                  </a:txBody>
                  <a:tcPr marL="68580" marR="68580" marT="0" marB="0"/>
                </a:tc>
                <a:extLst>
                  <a:ext uri="{0D108BD9-81ED-4DB2-BD59-A6C34878D82A}">
                    <a16:rowId xmlns:a16="http://schemas.microsoft.com/office/drawing/2014/main" val="3308144113"/>
                  </a:ext>
                </a:extLst>
              </a:tr>
              <a:tr h="804479">
                <a:tc>
                  <a:txBody>
                    <a:bodyPr/>
                    <a:lstStyle/>
                    <a:p>
                      <a:pPr>
                        <a:lnSpc>
                          <a:spcPct val="107000"/>
                        </a:lnSpc>
                        <a:spcAft>
                          <a:spcPts val="800"/>
                        </a:spcAft>
                        <a:buNone/>
                      </a:pPr>
                      <a:r>
                        <a:rPr lang="en-US" sz="1400" kern="100" dirty="0">
                          <a:effectLst/>
                          <a:latin typeface="+mj-lt"/>
                        </a:rPr>
                        <a:t>Type of enforcement (PA authority/community involvement…)</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Relevant stakeholders involving in PA (MFMA) management from </a:t>
                      </a:r>
                      <a:r>
                        <a:rPr lang="en-US" sz="1400" b="0" i="0" u="none" strike="noStrike" kern="100" cap="none" dirty="0" err="1">
                          <a:solidFill>
                            <a:schemeClr val="dk1"/>
                          </a:solidFill>
                          <a:effectLst/>
                          <a:latin typeface="+mj-lt"/>
                          <a:ea typeface="Calibri"/>
                          <a:cs typeface="Calibri"/>
                          <a:sym typeface="Arial"/>
                        </a:rPr>
                        <a:t>FiA</a:t>
                      </a:r>
                      <a:r>
                        <a:rPr lang="en-US" sz="1400" b="0" i="0" u="none" strike="noStrike" kern="100" cap="none" dirty="0">
                          <a:solidFill>
                            <a:schemeClr val="dk1"/>
                          </a:solidFill>
                          <a:effectLst/>
                          <a:latin typeface="+mj-lt"/>
                          <a:ea typeface="Calibri"/>
                          <a:cs typeface="Calibri"/>
                          <a:sym typeface="Arial"/>
                        </a:rPr>
                        <a:t>, </a:t>
                      </a:r>
                      <a:r>
                        <a:rPr lang="en-US" sz="1400" b="0" i="0" u="none" strike="noStrike" kern="100" cap="none" dirty="0" err="1">
                          <a:solidFill>
                            <a:schemeClr val="dk1"/>
                          </a:solidFill>
                          <a:effectLst/>
                          <a:latin typeface="+mj-lt"/>
                          <a:ea typeface="Calibri"/>
                          <a:cs typeface="Calibri"/>
                          <a:sym typeface="Arial"/>
                        </a:rPr>
                        <a:t>FiAC</a:t>
                      </a:r>
                      <a:r>
                        <a:rPr lang="en-US" sz="1400" b="0" i="0" u="none" strike="noStrike" kern="100" cap="none" dirty="0">
                          <a:solidFill>
                            <a:schemeClr val="dk1"/>
                          </a:solidFill>
                          <a:effectLst/>
                          <a:latin typeface="+mj-lt"/>
                          <a:ea typeface="Calibri"/>
                          <a:cs typeface="Calibri"/>
                          <a:sym typeface="Arial"/>
                        </a:rPr>
                        <a:t>, Authority, </a:t>
                      </a:r>
                      <a:r>
                        <a:rPr lang="en-US" sz="1400" b="0" i="0" u="none" strike="noStrike" kern="100" cap="none" dirty="0" err="1">
                          <a:solidFill>
                            <a:schemeClr val="dk1"/>
                          </a:solidFill>
                          <a:effectLst/>
                          <a:latin typeface="+mj-lt"/>
                          <a:ea typeface="Calibri"/>
                          <a:cs typeface="Calibri"/>
                          <a:sym typeface="Arial"/>
                        </a:rPr>
                        <a:t>Cfis</a:t>
                      </a:r>
                      <a:r>
                        <a:rPr lang="en-US" sz="1400" b="0" i="0" u="none" strike="noStrike" kern="100" cap="none" dirty="0">
                          <a:solidFill>
                            <a:schemeClr val="dk1"/>
                          </a:solidFill>
                          <a:effectLst/>
                          <a:latin typeface="+mj-lt"/>
                          <a:ea typeface="Calibri"/>
                          <a:cs typeface="Calibri"/>
                          <a:sym typeface="Arial"/>
                        </a:rPr>
                        <a:t> and NGOs</a:t>
                      </a: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Calibri"/>
                          <a:ea typeface="Calibri"/>
                          <a:cs typeface="Calibri"/>
                          <a:sym typeface="Arial"/>
                        </a:rPr>
                        <a:t>Relevant stakeholders involving in PA (MFMA) management from </a:t>
                      </a:r>
                      <a:r>
                        <a:rPr lang="en-US" sz="1400" b="0" i="0" u="none" strike="noStrike" kern="100" cap="none" dirty="0" err="1">
                          <a:solidFill>
                            <a:schemeClr val="dk1"/>
                          </a:solidFill>
                          <a:effectLst/>
                          <a:latin typeface="Calibri"/>
                          <a:ea typeface="Calibri"/>
                          <a:cs typeface="Calibri"/>
                          <a:sym typeface="Arial"/>
                        </a:rPr>
                        <a:t>FiA</a:t>
                      </a:r>
                      <a:r>
                        <a:rPr lang="en-US" sz="1400" b="0" i="0" u="none" strike="noStrike" kern="100" cap="none" dirty="0">
                          <a:solidFill>
                            <a:schemeClr val="dk1"/>
                          </a:solidFill>
                          <a:effectLst/>
                          <a:latin typeface="Calibri"/>
                          <a:ea typeface="Calibri"/>
                          <a:cs typeface="Calibri"/>
                          <a:sym typeface="Arial"/>
                        </a:rPr>
                        <a:t>, </a:t>
                      </a:r>
                      <a:r>
                        <a:rPr lang="en-US" sz="1400" b="0" i="0" u="none" strike="noStrike" kern="100" cap="none" dirty="0" err="1">
                          <a:solidFill>
                            <a:schemeClr val="dk1"/>
                          </a:solidFill>
                          <a:effectLst/>
                          <a:latin typeface="Calibri"/>
                          <a:ea typeface="Calibri"/>
                          <a:cs typeface="Calibri"/>
                          <a:sym typeface="Arial"/>
                        </a:rPr>
                        <a:t>FiAC</a:t>
                      </a:r>
                      <a:r>
                        <a:rPr lang="en-US" sz="1400" b="0" i="0" u="none" strike="noStrike" kern="100" cap="none" dirty="0">
                          <a:solidFill>
                            <a:schemeClr val="dk1"/>
                          </a:solidFill>
                          <a:effectLst/>
                          <a:latin typeface="Calibri"/>
                          <a:ea typeface="Calibri"/>
                          <a:cs typeface="Calibri"/>
                          <a:sym typeface="Arial"/>
                        </a:rPr>
                        <a:t>, Authority, </a:t>
                      </a:r>
                      <a:r>
                        <a:rPr lang="en-US" sz="1400" b="0" i="0" u="none" strike="noStrike" kern="100" cap="none" dirty="0" err="1">
                          <a:solidFill>
                            <a:schemeClr val="dk1"/>
                          </a:solidFill>
                          <a:effectLst/>
                          <a:latin typeface="Calibri"/>
                          <a:ea typeface="Calibri"/>
                          <a:cs typeface="Calibri"/>
                          <a:sym typeface="Arial"/>
                        </a:rPr>
                        <a:t>Cfis</a:t>
                      </a:r>
                      <a:r>
                        <a:rPr lang="en-US" sz="1400" b="0" i="0" u="none" strike="noStrike" kern="100" cap="none" dirty="0">
                          <a:solidFill>
                            <a:schemeClr val="dk1"/>
                          </a:solidFill>
                          <a:effectLst/>
                          <a:latin typeface="Calibri"/>
                          <a:ea typeface="Calibri"/>
                          <a:cs typeface="Calibri"/>
                          <a:sym typeface="Arial"/>
                        </a:rPr>
                        <a:t> and NGOs</a:t>
                      </a:r>
                    </a:p>
                  </a:txBody>
                  <a:tcPr marL="68580" marR="68580" marT="0" marB="0"/>
                </a:tc>
                <a:tc>
                  <a:txBody>
                    <a:bodyPr/>
                    <a:lstStyle/>
                    <a:p>
                      <a:pPr algn="l">
                        <a:lnSpc>
                          <a:spcPct val="107000"/>
                        </a:lnSpc>
                        <a:spcAft>
                          <a:spcPts val="800"/>
                        </a:spcAft>
                        <a:buNone/>
                      </a:pPr>
                      <a:r>
                        <a:rPr lang="en-US" sz="1400" b="0" i="0" u="none" strike="noStrike" kern="100" cap="none" dirty="0">
                          <a:solidFill>
                            <a:schemeClr val="dk1"/>
                          </a:solidFill>
                          <a:effectLst/>
                          <a:latin typeface="+mj-lt"/>
                          <a:ea typeface="Calibri"/>
                          <a:cs typeface="Calibri"/>
                          <a:sym typeface="Arial"/>
                        </a:rPr>
                        <a:t> </a:t>
                      </a:r>
                      <a:r>
                        <a:rPr lang="en-US" sz="1400" b="0" i="0" u="none" strike="noStrike" kern="100" cap="none" dirty="0">
                          <a:solidFill>
                            <a:schemeClr val="dk1"/>
                          </a:solidFill>
                          <a:effectLst/>
                          <a:latin typeface="Calibri"/>
                          <a:ea typeface="Calibri"/>
                          <a:cs typeface="Calibri"/>
                          <a:sym typeface="Arial"/>
                        </a:rPr>
                        <a:t>Relevant stakeholders involving in PA (MFMA) management from </a:t>
                      </a:r>
                      <a:r>
                        <a:rPr lang="en-US" sz="1400" b="0" i="0" u="none" strike="noStrike" kern="100" cap="none" dirty="0" err="1">
                          <a:solidFill>
                            <a:schemeClr val="dk1"/>
                          </a:solidFill>
                          <a:effectLst/>
                          <a:latin typeface="Calibri"/>
                          <a:ea typeface="Calibri"/>
                          <a:cs typeface="Calibri"/>
                          <a:sym typeface="Arial"/>
                        </a:rPr>
                        <a:t>FiA</a:t>
                      </a:r>
                      <a:r>
                        <a:rPr lang="en-US" sz="1400" b="0" i="0" u="none" strike="noStrike" kern="100" cap="none" dirty="0">
                          <a:solidFill>
                            <a:schemeClr val="dk1"/>
                          </a:solidFill>
                          <a:effectLst/>
                          <a:latin typeface="Calibri"/>
                          <a:ea typeface="Calibri"/>
                          <a:cs typeface="Calibri"/>
                          <a:sym typeface="Arial"/>
                        </a:rPr>
                        <a:t>, </a:t>
                      </a:r>
                      <a:r>
                        <a:rPr lang="en-US" sz="1400" b="0" i="0" u="none" strike="noStrike" kern="100" cap="none" dirty="0" err="1">
                          <a:solidFill>
                            <a:schemeClr val="dk1"/>
                          </a:solidFill>
                          <a:effectLst/>
                          <a:latin typeface="Calibri"/>
                          <a:ea typeface="Calibri"/>
                          <a:cs typeface="Calibri"/>
                          <a:sym typeface="Arial"/>
                        </a:rPr>
                        <a:t>FiAC</a:t>
                      </a:r>
                      <a:r>
                        <a:rPr lang="en-US" sz="1400" b="0" i="0" u="none" strike="noStrike" kern="100" cap="none" dirty="0">
                          <a:solidFill>
                            <a:schemeClr val="dk1"/>
                          </a:solidFill>
                          <a:effectLst/>
                          <a:latin typeface="Calibri"/>
                          <a:ea typeface="Calibri"/>
                          <a:cs typeface="Calibri"/>
                          <a:sym typeface="Arial"/>
                        </a:rPr>
                        <a:t>, Authority, </a:t>
                      </a:r>
                      <a:r>
                        <a:rPr lang="en-US" sz="1400" b="0" i="0" u="none" strike="noStrike" kern="100" cap="none" dirty="0" err="1">
                          <a:solidFill>
                            <a:schemeClr val="dk1"/>
                          </a:solidFill>
                          <a:effectLst/>
                          <a:latin typeface="Calibri"/>
                          <a:ea typeface="Calibri"/>
                          <a:cs typeface="Calibri"/>
                          <a:sym typeface="Arial"/>
                        </a:rPr>
                        <a:t>Cfis</a:t>
                      </a:r>
                      <a:r>
                        <a:rPr lang="en-US" sz="1400" b="0" i="0" u="none" strike="noStrike" kern="100" cap="none" dirty="0">
                          <a:solidFill>
                            <a:schemeClr val="dk1"/>
                          </a:solidFill>
                          <a:effectLst/>
                          <a:latin typeface="Calibri"/>
                          <a:ea typeface="Calibri"/>
                          <a:cs typeface="Calibri"/>
                          <a:sym typeface="Arial"/>
                        </a:rPr>
                        <a:t> and NGOs</a:t>
                      </a:r>
                    </a:p>
                  </a:txBody>
                  <a:tcPr marL="68580" marR="68580" marT="0" marB="0"/>
                </a:tc>
                <a:extLst>
                  <a:ext uri="{0D108BD9-81ED-4DB2-BD59-A6C34878D82A}">
                    <a16:rowId xmlns:a16="http://schemas.microsoft.com/office/drawing/2014/main" val="990239358"/>
                  </a:ext>
                </a:extLst>
              </a:tr>
            </a:tbl>
          </a:graphicData>
        </a:graphic>
      </p:graphicFrame>
      <p:sp>
        <p:nvSpPr>
          <p:cNvPr id="3" name="TextBox 2">
            <a:extLst>
              <a:ext uri="{FF2B5EF4-FFF2-40B4-BE49-F238E27FC236}">
                <a16:creationId xmlns:a16="http://schemas.microsoft.com/office/drawing/2014/main" id="{D6C953C9-BD5F-43AE-0F91-87DE6C224819}"/>
              </a:ext>
            </a:extLst>
          </p:cNvPr>
          <p:cNvSpPr txBox="1"/>
          <p:nvPr/>
        </p:nvSpPr>
        <p:spPr>
          <a:xfrm>
            <a:off x="2049137" y="1327395"/>
            <a:ext cx="1662250" cy="4370427"/>
          </a:xfrm>
          <a:prstGeom prst="rect">
            <a:avLst/>
          </a:prstGeom>
          <a:noFill/>
        </p:spPr>
        <p:txBody>
          <a:bodyPr wrap="square" rtlCol="0">
            <a:spAutoFit/>
          </a:bodyPr>
          <a:lstStyle/>
          <a:p>
            <a:pPr marL="95250">
              <a:buSzPts val="2100"/>
            </a:pPr>
            <a:endParaRPr lang="en-US" sz="1200" dirty="0"/>
          </a:p>
          <a:p>
            <a:pPr marL="95250">
              <a:buSzPts val="2100"/>
            </a:pPr>
            <a:r>
              <a:rPr lang="en-US" sz="1800" dirty="0"/>
              <a:t>1/ Newly established or upgraded Protected Areas (PAs) of all categories (nature reserve, sanctuary, fisheries management, Ramsar site…)</a:t>
            </a:r>
          </a:p>
          <a:p>
            <a:endParaRPr lang="en-US" dirty="0"/>
          </a:p>
        </p:txBody>
      </p:sp>
    </p:spTree>
    <p:extLst>
      <p:ext uri="{BB962C8B-B14F-4D97-AF65-F5344CB8AC3E}">
        <p14:creationId xmlns:p14="http://schemas.microsoft.com/office/powerpoint/2010/main" val="1317320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8E0ADFD4-6795-A3C9-BF79-32425FD7ABB7}"/>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2D8BE1A0-D054-E341-A829-EBE8E774965B}"/>
              </a:ext>
            </a:extLst>
          </p:cNvPr>
          <p:cNvSpPr txBox="1">
            <a:spLocks/>
          </p:cNvSpPr>
          <p:nvPr/>
        </p:nvSpPr>
        <p:spPr>
          <a:xfrm>
            <a:off x="2156717" y="-8206"/>
            <a:ext cx="9910604" cy="85113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1800" b="1" dirty="0">
                <a:solidFill>
                  <a:schemeClr val="accent1"/>
                </a:solidFill>
                <a:latin typeface="Arial"/>
                <a:ea typeface="Arial"/>
                <a:cs typeface="Arial"/>
                <a:sym typeface="Arial"/>
              </a:rPr>
              <a:t>Highlights of key achievements in Implementing the SAP on CRs &amp; SGs during 2022 – July 2025 (cont.)  </a:t>
            </a:r>
            <a:r>
              <a:rPr lang="en-US" sz="1800" b="1" dirty="0">
                <a:solidFill>
                  <a:srgbClr val="FF0000"/>
                </a:solidFill>
                <a:latin typeface="Arial"/>
                <a:ea typeface="Arial"/>
                <a:cs typeface="Arial"/>
                <a:sym typeface="Arial"/>
              </a:rPr>
              <a:t>For CRs</a:t>
            </a:r>
            <a:endParaRPr lang="en-US" sz="1800" dirty="0">
              <a:solidFill>
                <a:srgbClr val="FF0000"/>
              </a:solidFill>
              <a:latin typeface="+mn-lt"/>
              <a:ea typeface="Arial"/>
              <a:cs typeface="Arial"/>
              <a:sym typeface="Arial"/>
            </a:endParaRPr>
          </a:p>
          <a:p>
            <a:pPr marL="95250" indent="0">
              <a:spcBef>
                <a:spcPts val="0"/>
              </a:spcBef>
              <a:buSzPts val="2100"/>
              <a:buNone/>
            </a:pPr>
            <a:endParaRPr lang="en-US" sz="1800" dirty="0">
              <a:latin typeface="+mn-lt"/>
              <a:ea typeface="Arial"/>
              <a:cs typeface="Arial"/>
              <a:sym typeface="Arial"/>
            </a:endParaRPr>
          </a:p>
          <a:p>
            <a:pPr marL="95250" indent="0">
              <a:spcBef>
                <a:spcPts val="0"/>
              </a:spcBef>
              <a:buSzPts val="2100"/>
              <a:buNone/>
            </a:pPr>
            <a:r>
              <a:rPr lang="en-US" sz="1800" dirty="0">
                <a:latin typeface="+mn-lt"/>
                <a:ea typeface="Arial"/>
                <a:cs typeface="Arial"/>
                <a:sym typeface="Arial"/>
              </a:rPr>
              <a:t>2/ Approval and implementation of plans for sustainable management &amp; use</a:t>
            </a:r>
            <a:endParaRPr lang="en-GB" sz="1800" kern="100" dirty="0">
              <a:solidFill>
                <a:srgbClr val="000000"/>
              </a:solidFill>
              <a:effectLst/>
              <a:latin typeface="+mn-lt"/>
              <a:ea typeface="Calibri" panose="020F0502020204030204" pitchFamily="34" charset="0"/>
              <a:cs typeface="Arial" panose="020B0604020202020204" pitchFamily="34" charset="0"/>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5" name="Table 4">
            <a:extLst>
              <a:ext uri="{FF2B5EF4-FFF2-40B4-BE49-F238E27FC236}">
                <a16:creationId xmlns:a16="http://schemas.microsoft.com/office/drawing/2014/main" id="{1AFC49DA-E0E2-6390-6964-F5CA6A0908D8}"/>
              </a:ext>
            </a:extLst>
          </p:cNvPr>
          <p:cNvGraphicFramePr>
            <a:graphicFrameLocks noGrp="1"/>
          </p:cNvGraphicFramePr>
          <p:nvPr>
            <p:extLst>
              <p:ext uri="{D42A27DB-BD31-4B8C-83A1-F6EECF244321}">
                <p14:modId xmlns:p14="http://schemas.microsoft.com/office/powerpoint/2010/main" val="44165434"/>
              </p:ext>
            </p:extLst>
          </p:nvPr>
        </p:nvGraphicFramePr>
        <p:xfrm>
          <a:off x="2049137" y="1001197"/>
          <a:ext cx="10142864" cy="5776640"/>
        </p:xfrm>
        <a:graphic>
          <a:graphicData uri="http://schemas.openxmlformats.org/drawingml/2006/table">
            <a:tbl>
              <a:tblPr firstRow="1" firstCol="1" bandRow="1">
                <a:tableStyleId>{177FB7C0-870E-4CA2-AEDD-45C9577357D1}</a:tableStyleId>
              </a:tblPr>
              <a:tblGrid>
                <a:gridCol w="4556058">
                  <a:extLst>
                    <a:ext uri="{9D8B030D-6E8A-4147-A177-3AD203B41FA5}">
                      <a16:colId xmlns:a16="http://schemas.microsoft.com/office/drawing/2014/main" val="542829397"/>
                    </a:ext>
                  </a:extLst>
                </a:gridCol>
                <a:gridCol w="1947134">
                  <a:extLst>
                    <a:ext uri="{9D8B030D-6E8A-4147-A177-3AD203B41FA5}">
                      <a16:colId xmlns:a16="http://schemas.microsoft.com/office/drawing/2014/main" val="3867945897"/>
                    </a:ext>
                  </a:extLst>
                </a:gridCol>
                <a:gridCol w="1900320">
                  <a:extLst>
                    <a:ext uri="{9D8B030D-6E8A-4147-A177-3AD203B41FA5}">
                      <a16:colId xmlns:a16="http://schemas.microsoft.com/office/drawing/2014/main" val="3511072027"/>
                    </a:ext>
                  </a:extLst>
                </a:gridCol>
                <a:gridCol w="1739352">
                  <a:extLst>
                    <a:ext uri="{9D8B030D-6E8A-4147-A177-3AD203B41FA5}">
                      <a16:colId xmlns:a16="http://schemas.microsoft.com/office/drawing/2014/main" val="1914178908"/>
                    </a:ext>
                  </a:extLst>
                </a:gridCol>
              </a:tblGrid>
              <a:tr h="298472">
                <a:tc>
                  <a:txBody>
                    <a:bodyPr/>
                    <a:lstStyle/>
                    <a:p>
                      <a:pPr algn="ctr">
                        <a:lnSpc>
                          <a:spcPct val="107000"/>
                        </a:lnSpc>
                        <a:spcAft>
                          <a:spcPts val="800"/>
                        </a:spcAft>
                        <a:buNone/>
                      </a:pPr>
                      <a:r>
                        <a:rPr lang="en-US" sz="1600" kern="100" dirty="0">
                          <a:effectLst/>
                          <a:latin typeface="+mj-lt"/>
                        </a:rPr>
                        <a:t>Activity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1 – KRA</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2- KSA</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3-KP&amp;KTA</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0922700"/>
                  </a:ext>
                </a:extLst>
              </a:tr>
              <a:tr h="324736">
                <a:tc>
                  <a:txBody>
                    <a:bodyPr/>
                    <a:lstStyle/>
                    <a:p>
                      <a:pPr>
                        <a:lnSpc>
                          <a:spcPct val="107000"/>
                        </a:lnSpc>
                        <a:spcAft>
                          <a:spcPts val="800"/>
                        </a:spcAft>
                        <a:buNone/>
                      </a:pPr>
                      <a:r>
                        <a:rPr lang="en-US" sz="1600" kern="100" dirty="0">
                          <a:effectLst/>
                          <a:latin typeface="+mj-lt"/>
                        </a:rPr>
                        <a:t>Report to review management status (yes/no)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Not Yet</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Not Yet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Not Yet</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3526175"/>
                  </a:ext>
                </a:extLst>
              </a:tr>
              <a:tr h="298472">
                <a:tc>
                  <a:txBody>
                    <a:bodyPr/>
                    <a:lstStyle/>
                    <a:p>
                      <a:pPr>
                        <a:lnSpc>
                          <a:spcPct val="107000"/>
                        </a:lnSpc>
                        <a:spcAft>
                          <a:spcPts val="800"/>
                        </a:spcAft>
                        <a:buNone/>
                      </a:pPr>
                      <a:r>
                        <a:rPr lang="en-US" sz="1600" kern="100" dirty="0">
                          <a:effectLst/>
                          <a:latin typeface="+mj-lt"/>
                        </a:rPr>
                        <a:t>Local consultation (date/no. participants)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60 (20 females)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65 ( 28 females)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55 (19 females)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9504248"/>
                  </a:ext>
                </a:extLst>
              </a:tr>
              <a:tr h="298472">
                <a:tc>
                  <a:txBody>
                    <a:bodyPr/>
                    <a:lstStyle/>
                    <a:p>
                      <a:pPr>
                        <a:lnSpc>
                          <a:spcPct val="107000"/>
                        </a:lnSpc>
                        <a:spcAft>
                          <a:spcPts val="800"/>
                        </a:spcAft>
                        <a:buNone/>
                      </a:pPr>
                      <a:r>
                        <a:rPr lang="en-US" sz="1600" kern="100" dirty="0">
                          <a:effectLst/>
                          <a:latin typeface="+mj-lt"/>
                        </a:rPr>
                        <a:t>Date of management plan submitted</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December 2023</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December 2023</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December 2023</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4579322"/>
                  </a:ext>
                </a:extLst>
              </a:tr>
              <a:tr h="298472">
                <a:tc>
                  <a:txBody>
                    <a:bodyPr/>
                    <a:lstStyle/>
                    <a:p>
                      <a:pPr>
                        <a:lnSpc>
                          <a:spcPct val="107000"/>
                        </a:lnSpc>
                        <a:spcAft>
                          <a:spcPts val="800"/>
                        </a:spcAft>
                        <a:buNone/>
                      </a:pPr>
                      <a:r>
                        <a:rPr lang="en-US" sz="1600" kern="100" dirty="0">
                          <a:effectLst/>
                          <a:latin typeface="+mj-lt"/>
                        </a:rPr>
                        <a:t>Area (ha) of CRs managed by the plan </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624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325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67.83ha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7884840"/>
                  </a:ext>
                </a:extLst>
              </a:tr>
              <a:tr h="298472">
                <a:tc>
                  <a:txBody>
                    <a:bodyPr/>
                    <a:lstStyle/>
                    <a:p>
                      <a:pPr>
                        <a:lnSpc>
                          <a:spcPct val="107000"/>
                        </a:lnSpc>
                        <a:spcAft>
                          <a:spcPts val="800"/>
                        </a:spcAft>
                        <a:buNone/>
                      </a:pPr>
                      <a:r>
                        <a:rPr lang="en-US" sz="1600" kern="100" dirty="0">
                          <a:effectLst/>
                          <a:latin typeface="+mj-lt"/>
                        </a:rPr>
                        <a:t>Area (ha) of SGs managed by the plan</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a:effectLst/>
                          <a:latin typeface="+mj-lt"/>
                        </a:rPr>
                        <a:t> </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a:effectLst/>
                          <a:latin typeface="+mj-lt"/>
                        </a:rPr>
                        <a:t> </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0471277"/>
                  </a:ext>
                </a:extLst>
              </a:tr>
              <a:tr h="298472">
                <a:tc>
                  <a:txBody>
                    <a:bodyPr/>
                    <a:lstStyle/>
                    <a:p>
                      <a:pPr>
                        <a:lnSpc>
                          <a:spcPct val="107000"/>
                        </a:lnSpc>
                        <a:spcAft>
                          <a:spcPts val="800"/>
                        </a:spcAft>
                        <a:buNone/>
                      </a:pPr>
                      <a:r>
                        <a:rPr lang="en-US" sz="1600" kern="100" dirty="0">
                          <a:effectLst/>
                          <a:latin typeface="+mj-lt"/>
                        </a:rPr>
                        <a:t>Date of approval</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In process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In Process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In Process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0133993"/>
                  </a:ext>
                </a:extLst>
              </a:tr>
              <a:tr h="298472">
                <a:tc>
                  <a:txBody>
                    <a:bodyPr/>
                    <a:lstStyle/>
                    <a:p>
                      <a:pPr>
                        <a:lnSpc>
                          <a:spcPct val="107000"/>
                        </a:lnSpc>
                        <a:spcAft>
                          <a:spcPts val="800"/>
                        </a:spcAft>
                        <a:buNone/>
                      </a:pPr>
                      <a:r>
                        <a:rPr lang="en-US" sz="1600" kern="100" dirty="0">
                          <a:effectLst/>
                          <a:latin typeface="+mj-lt"/>
                        </a:rPr>
                        <a:t>Approved by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DG of </a:t>
                      </a:r>
                      <a:r>
                        <a:rPr lang="en-US" sz="1400" kern="100" dirty="0" err="1">
                          <a:effectLst/>
                          <a:latin typeface="+mj-lt"/>
                        </a:rPr>
                        <a:t>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a:ln>
                            <a:noFill/>
                          </a:ln>
                          <a:solidFill>
                            <a:srgbClr val="000000"/>
                          </a:solidFill>
                          <a:effectLst/>
                          <a:uLnTx/>
                          <a:uFillTx/>
                          <a:latin typeface="Arial"/>
                          <a:ea typeface="Calibri"/>
                          <a:cs typeface="Calibri"/>
                          <a:sym typeface="Arial"/>
                        </a:rPr>
                        <a:t>DG of 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DG of </a:t>
                      </a:r>
                      <a:r>
                        <a:rPr kumimoji="0" lang="en-US" sz="1400" b="0" i="0" u="none" strike="noStrike" kern="100" cap="none" spc="0" normalizeH="0" baseline="0" noProof="0" dirty="0" err="1">
                          <a:ln>
                            <a:noFill/>
                          </a:ln>
                          <a:solidFill>
                            <a:srgbClr val="000000"/>
                          </a:solidFill>
                          <a:effectLst/>
                          <a:uLnTx/>
                          <a:uFillTx/>
                          <a:latin typeface="Arial"/>
                          <a:ea typeface="Calibri"/>
                          <a:cs typeface="Calibri"/>
                          <a:sym typeface="Arial"/>
                        </a:rPr>
                        <a:t>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027978"/>
                  </a:ext>
                </a:extLst>
              </a:tr>
              <a:tr h="298472">
                <a:tc>
                  <a:txBody>
                    <a:bodyPr/>
                    <a:lstStyle/>
                    <a:p>
                      <a:pPr>
                        <a:lnSpc>
                          <a:spcPct val="107000"/>
                        </a:lnSpc>
                        <a:spcAft>
                          <a:spcPts val="800"/>
                        </a:spcAft>
                        <a:buNone/>
                      </a:pPr>
                      <a:r>
                        <a:rPr lang="en-US" sz="1600" kern="100" dirty="0">
                          <a:effectLst/>
                          <a:latin typeface="+mj-lt"/>
                        </a:rPr>
                        <a:t>Zoning regulations (yes/no)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Yes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Yes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3321763"/>
                  </a:ext>
                </a:extLst>
              </a:tr>
              <a:tr h="620266">
                <a:tc>
                  <a:txBody>
                    <a:bodyPr/>
                    <a:lstStyle/>
                    <a:p>
                      <a:pPr>
                        <a:lnSpc>
                          <a:spcPct val="107000"/>
                        </a:lnSpc>
                        <a:spcAft>
                          <a:spcPts val="800"/>
                        </a:spcAft>
                        <a:buNone/>
                      </a:pPr>
                      <a:r>
                        <a:rPr lang="en-US" sz="1600" kern="100" dirty="0">
                          <a:effectLst/>
                          <a:latin typeface="+mj-lt"/>
                        </a:rPr>
                        <a:t>Awareness raising campaign (date/no. participants)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85 (42 females)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87 (46 females)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80 (35 females)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88397307"/>
                  </a:ext>
                </a:extLst>
              </a:tr>
              <a:tr h="298472">
                <a:tc>
                  <a:txBody>
                    <a:bodyPr/>
                    <a:lstStyle/>
                    <a:p>
                      <a:pPr>
                        <a:lnSpc>
                          <a:spcPct val="107000"/>
                        </a:lnSpc>
                        <a:spcAft>
                          <a:spcPts val="800"/>
                        </a:spcAft>
                        <a:buNone/>
                      </a:pPr>
                      <a:r>
                        <a:rPr lang="en-US" sz="1600" kern="100" dirty="0">
                          <a:effectLst/>
                          <a:latin typeface="+mj-lt"/>
                        </a:rPr>
                        <a:t>Training course (on what, no. participants) </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gridSpan="3">
                  <a:txBody>
                    <a:bodyPr/>
                    <a:lstStyle/>
                    <a:p>
                      <a:pPr marL="285750" indent="-285750">
                        <a:lnSpc>
                          <a:spcPct val="107000"/>
                        </a:lnSpc>
                        <a:spcAft>
                          <a:spcPts val="800"/>
                        </a:spcAft>
                        <a:buFont typeface="Arial" panose="020B0604020202020204" pitchFamily="34" charset="0"/>
                        <a:buChar char="•"/>
                      </a:pPr>
                      <a:r>
                        <a:rPr lang="en-US" sz="1400" kern="100" dirty="0">
                          <a:effectLst/>
                          <a:latin typeface="+mj-lt"/>
                        </a:rPr>
                        <a:t>Training Topic:  Monitoring and Evaluation on Coral Reef Management </a:t>
                      </a:r>
                    </a:p>
                    <a:p>
                      <a:pPr marL="285750" indent="-285750">
                        <a:lnSpc>
                          <a:spcPct val="107000"/>
                        </a:lnSpc>
                        <a:spcAft>
                          <a:spcPts val="800"/>
                        </a:spcAft>
                        <a:buFont typeface="Arial" panose="020B0604020202020204" pitchFamily="34" charset="0"/>
                        <a:buChar char="•"/>
                      </a:pPr>
                      <a:r>
                        <a:rPr lang="en-US" sz="1400" kern="100" dirty="0">
                          <a:effectLst/>
                          <a:latin typeface="+mj-lt"/>
                        </a:rPr>
                        <a:t>Number of Participants: 20 persons </a:t>
                      </a:r>
                    </a:p>
                  </a:txBody>
                  <a:tcPr marL="68580" marR="68580" marT="0" marB="0"/>
                </a:tc>
                <a:tc hMerge="1">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a:cs typeface="Calibri"/>
                          <a:sym typeface="Arial"/>
                        </a:rPr>
                        <a:t>Monitoring and Evaluation on Coral Reef Management  </a:t>
                      </a:r>
                      <a:endPar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panose="020F0502020204030204" pitchFamily="34" charset="0"/>
                        <a:cs typeface="Times New Roman" panose="02020603050405020304" pitchFamily="18" charset="0"/>
                        <a:sym typeface="Arial"/>
                      </a:endParaRPr>
                    </a:p>
                  </a:txBody>
                  <a:tcPr marL="68580" marR="68580" marT="0" marB="0"/>
                </a:tc>
                <a:tc hMerge="1">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a:cs typeface="Calibri"/>
                          <a:sym typeface="Arial"/>
                        </a:rPr>
                        <a:t>Monitoring and Evaluation on Coral Reef Management  </a:t>
                      </a:r>
                      <a:endPar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panose="020F0502020204030204" pitchFamily="34" charset="0"/>
                        <a:cs typeface="Times New Roman" panose="02020603050405020304" pitchFamily="18" charset="0"/>
                        <a:sym typeface="Arial"/>
                      </a:endParaRPr>
                    </a:p>
                  </a:txBody>
                  <a:tcPr marL="68580" marR="68580" marT="0" marB="0"/>
                </a:tc>
                <a:extLst>
                  <a:ext uri="{0D108BD9-81ED-4DB2-BD59-A6C34878D82A}">
                    <a16:rowId xmlns:a16="http://schemas.microsoft.com/office/drawing/2014/main" val="2636407085"/>
                  </a:ext>
                </a:extLst>
              </a:tr>
              <a:tr h="298472">
                <a:tc>
                  <a:txBody>
                    <a:bodyPr/>
                    <a:lstStyle/>
                    <a:p>
                      <a:pPr>
                        <a:lnSpc>
                          <a:spcPct val="107000"/>
                        </a:lnSpc>
                        <a:spcAft>
                          <a:spcPts val="800"/>
                        </a:spcAft>
                        <a:buNone/>
                      </a:pPr>
                      <a:r>
                        <a:rPr lang="en-US" sz="1600" kern="100" dirty="0">
                          <a:effectLst/>
                          <a:latin typeface="+mj-lt"/>
                        </a:rPr>
                        <a:t>Area (ha) of CRs/SGs restoration</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5201178"/>
                  </a:ext>
                </a:extLst>
              </a:tr>
              <a:tr h="298472">
                <a:tc>
                  <a:txBody>
                    <a:bodyPr/>
                    <a:lstStyle/>
                    <a:p>
                      <a:pPr>
                        <a:lnSpc>
                          <a:spcPct val="107000"/>
                        </a:lnSpc>
                        <a:spcAft>
                          <a:spcPts val="800"/>
                        </a:spcAft>
                        <a:buNone/>
                      </a:pPr>
                      <a:r>
                        <a:rPr lang="en-US" sz="1600" kern="100" dirty="0">
                          <a:effectLst/>
                          <a:latin typeface="+mj-lt"/>
                        </a:rPr>
                        <a:t>Type of livelihood alternatives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Fishing and Ecotourism</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Fishing and Ecotourism</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Fishing and Ecotourism</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extLst>
                  <a:ext uri="{0D108BD9-81ED-4DB2-BD59-A6C34878D82A}">
                    <a16:rowId xmlns:a16="http://schemas.microsoft.com/office/drawing/2014/main" val="2366453025"/>
                  </a:ext>
                </a:extLst>
              </a:tr>
              <a:tr h="298472">
                <a:tc>
                  <a:txBody>
                    <a:bodyPr/>
                    <a:lstStyle/>
                    <a:p>
                      <a:pPr>
                        <a:lnSpc>
                          <a:spcPct val="107000"/>
                        </a:lnSpc>
                        <a:spcAft>
                          <a:spcPts val="800"/>
                        </a:spcAft>
                        <a:buNone/>
                      </a:pPr>
                      <a:r>
                        <a:rPr lang="en-US" sz="1800" kern="100" dirty="0">
                          <a:effectLst/>
                          <a:latin typeface="+mj-lt"/>
                        </a:rPr>
                        <a:t>What stakeholders involved</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Govt, NGOs, Private Sectors, and CFIs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Govt, NGOs, Private Sectors, and CFIs</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Govt, NGOs, Private Sectors, and CFIs</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extLst>
                  <a:ext uri="{0D108BD9-81ED-4DB2-BD59-A6C34878D82A}">
                    <a16:rowId xmlns:a16="http://schemas.microsoft.com/office/drawing/2014/main" val="2378035494"/>
                  </a:ext>
                </a:extLst>
              </a:tr>
            </a:tbl>
          </a:graphicData>
        </a:graphic>
      </p:graphicFrame>
    </p:spTree>
    <p:extLst>
      <p:ext uri="{BB962C8B-B14F-4D97-AF65-F5344CB8AC3E}">
        <p14:creationId xmlns:p14="http://schemas.microsoft.com/office/powerpoint/2010/main" val="346373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8E0ADFD4-6795-A3C9-BF79-32425FD7ABB7}"/>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2D8BE1A0-D054-E341-A829-EBE8E774965B}"/>
              </a:ext>
            </a:extLst>
          </p:cNvPr>
          <p:cNvSpPr txBox="1">
            <a:spLocks/>
          </p:cNvSpPr>
          <p:nvPr/>
        </p:nvSpPr>
        <p:spPr>
          <a:xfrm>
            <a:off x="2156717" y="-8206"/>
            <a:ext cx="9910604" cy="85113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1800" b="1" dirty="0">
                <a:solidFill>
                  <a:schemeClr val="accent1"/>
                </a:solidFill>
                <a:latin typeface="Arial"/>
                <a:ea typeface="Arial"/>
                <a:cs typeface="Arial"/>
                <a:sym typeface="Arial"/>
              </a:rPr>
              <a:t>Highlights of key achievements in Implementing the SAP on CRs &amp; SGs during 2022 – July 2025 (cont.):  </a:t>
            </a:r>
            <a:r>
              <a:rPr lang="en-US" sz="1800" b="1" dirty="0">
                <a:solidFill>
                  <a:srgbClr val="FF0000"/>
                </a:solidFill>
                <a:latin typeface="Arial"/>
                <a:ea typeface="Arial"/>
                <a:cs typeface="Arial"/>
                <a:sym typeface="Arial"/>
              </a:rPr>
              <a:t>For SGs</a:t>
            </a:r>
            <a:endParaRPr lang="en-US" sz="1800" dirty="0">
              <a:solidFill>
                <a:srgbClr val="FF0000"/>
              </a:solidFill>
              <a:latin typeface="+mn-lt"/>
              <a:ea typeface="Arial"/>
              <a:cs typeface="Arial"/>
              <a:sym typeface="Arial"/>
            </a:endParaRPr>
          </a:p>
          <a:p>
            <a:pPr marL="95250" indent="0">
              <a:spcBef>
                <a:spcPts val="0"/>
              </a:spcBef>
              <a:buSzPts val="2100"/>
              <a:buNone/>
            </a:pPr>
            <a:endParaRPr lang="en-US" sz="1800" dirty="0">
              <a:latin typeface="+mn-lt"/>
              <a:ea typeface="Arial"/>
              <a:cs typeface="Arial"/>
              <a:sym typeface="Arial"/>
            </a:endParaRPr>
          </a:p>
          <a:p>
            <a:pPr marL="95250" indent="0">
              <a:spcBef>
                <a:spcPts val="0"/>
              </a:spcBef>
              <a:buSzPts val="2100"/>
              <a:buNone/>
            </a:pPr>
            <a:r>
              <a:rPr lang="en-US" sz="1800" dirty="0">
                <a:latin typeface="+mn-lt"/>
                <a:ea typeface="Arial"/>
                <a:cs typeface="Arial"/>
                <a:sym typeface="Arial"/>
              </a:rPr>
              <a:t>2/ Approval and implementation of plans for sustainable management &amp; use</a:t>
            </a:r>
            <a:endParaRPr lang="en-GB" sz="1800" kern="100" dirty="0">
              <a:solidFill>
                <a:srgbClr val="000000"/>
              </a:solidFill>
              <a:effectLst/>
              <a:latin typeface="+mn-lt"/>
              <a:ea typeface="Calibri" panose="020F0502020204030204" pitchFamily="34" charset="0"/>
              <a:cs typeface="Arial" panose="020B0604020202020204" pitchFamily="34" charset="0"/>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5" name="Table 4">
            <a:extLst>
              <a:ext uri="{FF2B5EF4-FFF2-40B4-BE49-F238E27FC236}">
                <a16:creationId xmlns:a16="http://schemas.microsoft.com/office/drawing/2014/main" id="{1AFC49DA-E0E2-6390-6964-F5CA6A0908D8}"/>
              </a:ext>
            </a:extLst>
          </p:cNvPr>
          <p:cNvGraphicFramePr>
            <a:graphicFrameLocks noGrp="1"/>
          </p:cNvGraphicFramePr>
          <p:nvPr>
            <p:extLst>
              <p:ext uri="{D42A27DB-BD31-4B8C-83A1-F6EECF244321}">
                <p14:modId xmlns:p14="http://schemas.microsoft.com/office/powerpoint/2010/main" val="632413312"/>
              </p:ext>
            </p:extLst>
          </p:nvPr>
        </p:nvGraphicFramePr>
        <p:xfrm>
          <a:off x="2049137" y="1001197"/>
          <a:ext cx="10142864" cy="5333030"/>
        </p:xfrm>
        <a:graphic>
          <a:graphicData uri="http://schemas.openxmlformats.org/drawingml/2006/table">
            <a:tbl>
              <a:tblPr firstRow="1" firstCol="1" bandRow="1">
                <a:tableStyleId>{177FB7C0-870E-4CA2-AEDD-45C9577357D1}</a:tableStyleId>
              </a:tblPr>
              <a:tblGrid>
                <a:gridCol w="4556058">
                  <a:extLst>
                    <a:ext uri="{9D8B030D-6E8A-4147-A177-3AD203B41FA5}">
                      <a16:colId xmlns:a16="http://schemas.microsoft.com/office/drawing/2014/main" val="542829397"/>
                    </a:ext>
                  </a:extLst>
                </a:gridCol>
                <a:gridCol w="1947134">
                  <a:extLst>
                    <a:ext uri="{9D8B030D-6E8A-4147-A177-3AD203B41FA5}">
                      <a16:colId xmlns:a16="http://schemas.microsoft.com/office/drawing/2014/main" val="3867945897"/>
                    </a:ext>
                  </a:extLst>
                </a:gridCol>
                <a:gridCol w="1900320">
                  <a:extLst>
                    <a:ext uri="{9D8B030D-6E8A-4147-A177-3AD203B41FA5}">
                      <a16:colId xmlns:a16="http://schemas.microsoft.com/office/drawing/2014/main" val="3511072027"/>
                    </a:ext>
                  </a:extLst>
                </a:gridCol>
                <a:gridCol w="1739352">
                  <a:extLst>
                    <a:ext uri="{9D8B030D-6E8A-4147-A177-3AD203B41FA5}">
                      <a16:colId xmlns:a16="http://schemas.microsoft.com/office/drawing/2014/main" val="1914178908"/>
                    </a:ext>
                  </a:extLst>
                </a:gridCol>
              </a:tblGrid>
              <a:tr h="298472">
                <a:tc>
                  <a:txBody>
                    <a:bodyPr/>
                    <a:lstStyle/>
                    <a:p>
                      <a:pPr algn="ctr">
                        <a:lnSpc>
                          <a:spcPct val="107000"/>
                        </a:lnSpc>
                        <a:spcAft>
                          <a:spcPts val="800"/>
                        </a:spcAft>
                        <a:buNone/>
                      </a:pPr>
                      <a:r>
                        <a:rPr lang="en-US" sz="1600" kern="100" dirty="0">
                          <a:effectLst/>
                          <a:latin typeface="+mj-lt"/>
                        </a:rPr>
                        <a:t>Activity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1 – </a:t>
                      </a:r>
                      <a:r>
                        <a:rPr lang="en-US" sz="1800" kern="100" dirty="0" err="1">
                          <a:effectLst/>
                          <a:latin typeface="+mj-lt"/>
                        </a:rPr>
                        <a:t>Kep</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2- </a:t>
                      </a:r>
                      <a:r>
                        <a:rPr lang="en-US" sz="1800" kern="100" dirty="0" err="1">
                          <a:effectLst/>
                          <a:latin typeface="+mj-lt"/>
                        </a:rPr>
                        <a:t>Kampot</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3-Koh</a:t>
                      </a:r>
                      <a:r>
                        <a:rPr lang="en-US" sz="1800" kern="100" baseline="0" dirty="0">
                          <a:effectLst/>
                          <a:latin typeface="+mj-lt"/>
                        </a:rPr>
                        <a:t> Kong</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0922700"/>
                  </a:ext>
                </a:extLst>
              </a:tr>
              <a:tr h="324736">
                <a:tc>
                  <a:txBody>
                    <a:bodyPr/>
                    <a:lstStyle/>
                    <a:p>
                      <a:pPr>
                        <a:lnSpc>
                          <a:spcPct val="107000"/>
                        </a:lnSpc>
                        <a:spcAft>
                          <a:spcPts val="800"/>
                        </a:spcAft>
                        <a:buNone/>
                      </a:pPr>
                      <a:r>
                        <a:rPr lang="en-US" sz="1600" kern="100" dirty="0">
                          <a:effectLst/>
                          <a:latin typeface="+mj-lt"/>
                        </a:rPr>
                        <a:t>Report to review management status (yes/no)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3526175"/>
                  </a:ext>
                </a:extLst>
              </a:tr>
              <a:tr h="298472">
                <a:tc>
                  <a:txBody>
                    <a:bodyPr/>
                    <a:lstStyle/>
                    <a:p>
                      <a:pPr>
                        <a:lnSpc>
                          <a:spcPct val="107000"/>
                        </a:lnSpc>
                        <a:spcAft>
                          <a:spcPts val="800"/>
                        </a:spcAft>
                        <a:buNone/>
                      </a:pPr>
                      <a:r>
                        <a:rPr lang="en-US" sz="1600" kern="100" dirty="0">
                          <a:effectLst/>
                          <a:latin typeface="+mj-lt"/>
                        </a:rPr>
                        <a:t>Local consultation (date/no. participants)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60 (20 females)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65 ( 28 females)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55 (19 females)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9504248"/>
                  </a:ext>
                </a:extLst>
              </a:tr>
              <a:tr h="298472">
                <a:tc>
                  <a:txBody>
                    <a:bodyPr/>
                    <a:lstStyle/>
                    <a:p>
                      <a:pPr>
                        <a:lnSpc>
                          <a:spcPct val="107000"/>
                        </a:lnSpc>
                        <a:spcAft>
                          <a:spcPts val="800"/>
                        </a:spcAft>
                        <a:buNone/>
                      </a:pPr>
                      <a:r>
                        <a:rPr lang="en-US" sz="1600" kern="100" dirty="0">
                          <a:effectLst/>
                          <a:latin typeface="+mj-lt"/>
                        </a:rPr>
                        <a:t>Date of management plan submitted</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December 2023</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December 2023</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December 2023</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4579322"/>
                  </a:ext>
                </a:extLst>
              </a:tr>
              <a:tr h="298472">
                <a:tc>
                  <a:txBody>
                    <a:bodyPr/>
                    <a:lstStyle/>
                    <a:p>
                      <a:pPr>
                        <a:lnSpc>
                          <a:spcPct val="107000"/>
                        </a:lnSpc>
                        <a:spcAft>
                          <a:spcPts val="800"/>
                        </a:spcAft>
                        <a:buNone/>
                      </a:pPr>
                      <a:r>
                        <a:rPr lang="en-US" sz="1600" kern="100" dirty="0">
                          <a:effectLst/>
                          <a:latin typeface="+mj-lt"/>
                        </a:rPr>
                        <a:t>Area (ha) of CRs managed by the plan </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624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325 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67.83ha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7884840"/>
                  </a:ext>
                </a:extLst>
              </a:tr>
              <a:tr h="298472">
                <a:tc>
                  <a:txBody>
                    <a:bodyPr/>
                    <a:lstStyle/>
                    <a:p>
                      <a:pPr>
                        <a:lnSpc>
                          <a:spcPct val="107000"/>
                        </a:lnSpc>
                        <a:spcAft>
                          <a:spcPts val="800"/>
                        </a:spcAft>
                        <a:buNone/>
                      </a:pPr>
                      <a:r>
                        <a:rPr lang="en-US" sz="1600" kern="100" dirty="0">
                          <a:effectLst/>
                          <a:latin typeface="+mj-lt"/>
                        </a:rPr>
                        <a:t>Area (ha) of SGs managed by the plan</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a:effectLst/>
                          <a:latin typeface="+mj-lt"/>
                        </a:rPr>
                        <a:t> </a:t>
                      </a:r>
                      <a:endParaRPr lang="en-US" sz="1400" kern="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0471277"/>
                  </a:ext>
                </a:extLst>
              </a:tr>
              <a:tr h="298472">
                <a:tc>
                  <a:txBody>
                    <a:bodyPr/>
                    <a:lstStyle/>
                    <a:p>
                      <a:pPr>
                        <a:lnSpc>
                          <a:spcPct val="107000"/>
                        </a:lnSpc>
                        <a:spcAft>
                          <a:spcPts val="800"/>
                        </a:spcAft>
                        <a:buNone/>
                      </a:pPr>
                      <a:r>
                        <a:rPr lang="en-US" sz="1600" kern="100" dirty="0">
                          <a:effectLst/>
                          <a:latin typeface="+mj-lt"/>
                        </a:rPr>
                        <a:t>Date of approval</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In process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In Process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In Process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0133993"/>
                  </a:ext>
                </a:extLst>
              </a:tr>
              <a:tr h="298472">
                <a:tc>
                  <a:txBody>
                    <a:bodyPr/>
                    <a:lstStyle/>
                    <a:p>
                      <a:pPr>
                        <a:lnSpc>
                          <a:spcPct val="107000"/>
                        </a:lnSpc>
                        <a:spcAft>
                          <a:spcPts val="800"/>
                        </a:spcAft>
                        <a:buNone/>
                      </a:pPr>
                      <a:r>
                        <a:rPr lang="en-US" sz="1600" kern="100" dirty="0">
                          <a:effectLst/>
                          <a:latin typeface="+mj-lt"/>
                        </a:rPr>
                        <a:t>Approved by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DG of </a:t>
                      </a:r>
                      <a:r>
                        <a:rPr lang="en-US" sz="1400" kern="100" dirty="0" err="1">
                          <a:effectLst/>
                          <a:latin typeface="+mj-lt"/>
                        </a:rPr>
                        <a:t>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a:ln>
                            <a:noFill/>
                          </a:ln>
                          <a:solidFill>
                            <a:srgbClr val="000000"/>
                          </a:solidFill>
                          <a:effectLst/>
                          <a:uLnTx/>
                          <a:uFillTx/>
                          <a:latin typeface="Arial"/>
                          <a:ea typeface="Calibri"/>
                          <a:cs typeface="Calibri"/>
                          <a:sym typeface="Arial"/>
                        </a:rPr>
                        <a:t>DG of 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DG of </a:t>
                      </a:r>
                      <a:r>
                        <a:rPr kumimoji="0" lang="en-US" sz="1400" b="0" i="0" u="none" strike="noStrike" kern="100" cap="none" spc="0" normalizeH="0" baseline="0" noProof="0" dirty="0" err="1">
                          <a:ln>
                            <a:noFill/>
                          </a:ln>
                          <a:solidFill>
                            <a:srgbClr val="000000"/>
                          </a:solidFill>
                          <a:effectLst/>
                          <a:uLnTx/>
                          <a:uFillTx/>
                          <a:latin typeface="Arial"/>
                          <a:ea typeface="Calibri"/>
                          <a:cs typeface="Calibri"/>
                          <a:sym typeface="Arial"/>
                        </a:rPr>
                        <a:t>FiA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027978"/>
                  </a:ext>
                </a:extLst>
              </a:tr>
              <a:tr h="298472">
                <a:tc>
                  <a:txBody>
                    <a:bodyPr/>
                    <a:lstStyle/>
                    <a:p>
                      <a:pPr>
                        <a:lnSpc>
                          <a:spcPct val="107000"/>
                        </a:lnSpc>
                        <a:spcAft>
                          <a:spcPts val="800"/>
                        </a:spcAft>
                        <a:buNone/>
                      </a:pPr>
                      <a:r>
                        <a:rPr lang="en-US" sz="1600" kern="100" dirty="0">
                          <a:effectLst/>
                          <a:latin typeface="+mj-lt"/>
                        </a:rPr>
                        <a:t>Zoning regulations (yes/no)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Yes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ea typeface="Calibri"/>
                          <a:cs typeface="Calibri"/>
                        </a:rPr>
                        <a:t>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3321763"/>
                  </a:ext>
                </a:extLst>
              </a:tr>
              <a:tr h="620266">
                <a:tc>
                  <a:txBody>
                    <a:bodyPr/>
                    <a:lstStyle/>
                    <a:p>
                      <a:pPr>
                        <a:lnSpc>
                          <a:spcPct val="107000"/>
                        </a:lnSpc>
                        <a:spcAft>
                          <a:spcPts val="800"/>
                        </a:spcAft>
                        <a:buNone/>
                      </a:pPr>
                      <a:r>
                        <a:rPr lang="en-US" sz="1600" kern="100" dirty="0">
                          <a:effectLst/>
                          <a:latin typeface="+mj-lt"/>
                        </a:rPr>
                        <a:t>Awareness raising campaign (date/no. participants)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16</a:t>
                      </a:r>
                      <a:r>
                        <a:rPr lang="en-US" baseline="0" dirty="0"/>
                        <a:t> persons</a:t>
                      </a:r>
                      <a:endParaRPr lang="en-US" dirty="0"/>
                    </a:p>
                  </a:txBody>
                  <a:tcPr marL="68580" marR="68580" marT="0" marB="0"/>
                </a:tc>
                <a:tc>
                  <a:txBody>
                    <a:bodyPr/>
                    <a:lstStyle/>
                    <a:p>
                      <a:pPr>
                        <a:lnSpc>
                          <a:spcPct val="107000"/>
                        </a:lnSpc>
                        <a:spcAft>
                          <a:spcPts val="800"/>
                        </a:spcAft>
                        <a:buNone/>
                      </a:pPr>
                      <a:r>
                        <a:rPr lang="en-US" dirty="0"/>
                        <a:t>22 persons</a:t>
                      </a:r>
                      <a:r>
                        <a:rPr lang="en-US" baseline="0" dirty="0"/>
                        <a:t> (3 women)</a:t>
                      </a:r>
                      <a:endParaRPr lang="en-US" dirty="0"/>
                    </a:p>
                  </a:txBody>
                  <a:tcPr marL="68580" marR="68580" marT="0" marB="0"/>
                </a:tc>
                <a:tc>
                  <a:txBody>
                    <a:bodyPr/>
                    <a:lstStyle/>
                    <a:p>
                      <a:pPr>
                        <a:lnSpc>
                          <a:spcPct val="107000"/>
                        </a:lnSpc>
                        <a:spcAft>
                          <a:spcPts val="800"/>
                        </a:spcAft>
                        <a:buNone/>
                      </a:pPr>
                      <a:r>
                        <a:rPr lang="en-US" dirty="0"/>
                        <a:t>11</a:t>
                      </a:r>
                      <a:r>
                        <a:rPr lang="en-US" baseline="0" dirty="0"/>
                        <a:t> persons (2 women)</a:t>
                      </a:r>
                      <a:endParaRPr lang="en-US" dirty="0"/>
                    </a:p>
                  </a:txBody>
                  <a:tcPr marL="68580" marR="68580" marT="0" marB="0"/>
                </a:tc>
                <a:extLst>
                  <a:ext uri="{0D108BD9-81ED-4DB2-BD59-A6C34878D82A}">
                    <a16:rowId xmlns:a16="http://schemas.microsoft.com/office/drawing/2014/main" val="1788397307"/>
                  </a:ext>
                </a:extLst>
              </a:tr>
              <a:tr h="298472">
                <a:tc>
                  <a:txBody>
                    <a:bodyPr/>
                    <a:lstStyle/>
                    <a:p>
                      <a:pPr>
                        <a:lnSpc>
                          <a:spcPct val="107000"/>
                        </a:lnSpc>
                        <a:spcAft>
                          <a:spcPts val="800"/>
                        </a:spcAft>
                        <a:buNone/>
                      </a:pPr>
                      <a:r>
                        <a:rPr lang="en-US" sz="1600" kern="100" dirty="0">
                          <a:effectLst/>
                          <a:latin typeface="+mj-lt"/>
                        </a:rPr>
                        <a:t>Training course (on what, no. participants) </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gridSpan="3">
                  <a:txBody>
                    <a:bodyPr/>
                    <a:lstStyle/>
                    <a:p>
                      <a:pPr marL="285750" indent="-285750">
                        <a:lnSpc>
                          <a:spcPct val="107000"/>
                        </a:lnSpc>
                        <a:spcAft>
                          <a:spcPts val="800"/>
                        </a:spcAft>
                        <a:buFont typeface="Arial" panose="020B0604020202020204" pitchFamily="34" charset="0"/>
                        <a:buChar char="•"/>
                      </a:pPr>
                      <a:r>
                        <a:rPr lang="en-US" dirty="0"/>
                        <a:t>Training Topic:  Monitoring and Evaluation on Seagrass Management </a:t>
                      </a:r>
                    </a:p>
                    <a:p>
                      <a:pPr marL="285750" indent="-285750">
                        <a:lnSpc>
                          <a:spcPct val="107000"/>
                        </a:lnSpc>
                        <a:spcAft>
                          <a:spcPts val="800"/>
                        </a:spcAft>
                        <a:buFont typeface="Arial" panose="020B0604020202020204" pitchFamily="34" charset="0"/>
                        <a:buChar char="•"/>
                      </a:pPr>
                      <a:r>
                        <a:rPr lang="en-US" dirty="0"/>
                        <a:t>Number of Participants: 49</a:t>
                      </a:r>
                      <a:r>
                        <a:rPr lang="en-US" baseline="0" dirty="0"/>
                        <a:t> </a:t>
                      </a:r>
                      <a:r>
                        <a:rPr lang="en-US" dirty="0"/>
                        <a:t>persons (5women)</a:t>
                      </a:r>
                    </a:p>
                  </a:txBody>
                  <a:tcPr marL="68580" marR="68580" marT="0" marB="0"/>
                </a:tc>
                <a:tc hMerge="1">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a:cs typeface="Calibri"/>
                          <a:sym typeface="Arial"/>
                        </a:rPr>
                        <a:t>Monitoring and Evaluation on Coral Reef Management  </a:t>
                      </a:r>
                      <a:endPar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panose="020F0502020204030204" pitchFamily="34" charset="0"/>
                        <a:cs typeface="Times New Roman" panose="02020603050405020304" pitchFamily="18" charset="0"/>
                        <a:sym typeface="Arial"/>
                      </a:endParaRPr>
                    </a:p>
                  </a:txBody>
                  <a:tcPr marL="68580" marR="68580" marT="0" marB="0"/>
                </a:tc>
                <a:tc hMerge="1">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a:cs typeface="Calibri"/>
                          <a:sym typeface="Arial"/>
                        </a:rPr>
                        <a:t>Monitoring and Evaluation on Coral Reef Management  </a:t>
                      </a:r>
                      <a:endParaRPr kumimoji="0" lang="en-US" sz="1400" b="0" i="0" u="none" strike="noStrike" kern="100" cap="none" spc="0" normalizeH="0" baseline="0" noProof="0" dirty="0">
                        <a:ln>
                          <a:noFill/>
                        </a:ln>
                        <a:solidFill>
                          <a:srgbClr val="000000"/>
                        </a:solidFill>
                        <a:effectLst/>
                        <a:highlight>
                          <a:srgbClr val="FFFF00"/>
                        </a:highlight>
                        <a:uLnTx/>
                        <a:uFillTx/>
                        <a:latin typeface="Arial"/>
                        <a:ea typeface="Calibri" panose="020F0502020204030204" pitchFamily="34" charset="0"/>
                        <a:cs typeface="Times New Roman" panose="02020603050405020304" pitchFamily="18" charset="0"/>
                        <a:sym typeface="Arial"/>
                      </a:endParaRPr>
                    </a:p>
                  </a:txBody>
                  <a:tcPr marL="68580" marR="68580" marT="0" marB="0"/>
                </a:tc>
                <a:extLst>
                  <a:ext uri="{0D108BD9-81ED-4DB2-BD59-A6C34878D82A}">
                    <a16:rowId xmlns:a16="http://schemas.microsoft.com/office/drawing/2014/main" val="2636407085"/>
                  </a:ext>
                </a:extLst>
              </a:tr>
              <a:tr h="298472">
                <a:tc>
                  <a:txBody>
                    <a:bodyPr/>
                    <a:lstStyle/>
                    <a:p>
                      <a:pPr>
                        <a:lnSpc>
                          <a:spcPct val="107000"/>
                        </a:lnSpc>
                        <a:spcAft>
                          <a:spcPts val="800"/>
                        </a:spcAft>
                        <a:buNone/>
                      </a:pPr>
                      <a:r>
                        <a:rPr lang="en-US" sz="1600" kern="100" dirty="0">
                          <a:effectLst/>
                          <a:latin typeface="+mj-lt"/>
                        </a:rPr>
                        <a:t>Area (ha) of CRs/SGs restoration</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5201178"/>
                  </a:ext>
                </a:extLst>
              </a:tr>
              <a:tr h="298472">
                <a:tc>
                  <a:txBody>
                    <a:bodyPr/>
                    <a:lstStyle/>
                    <a:p>
                      <a:pPr>
                        <a:lnSpc>
                          <a:spcPct val="107000"/>
                        </a:lnSpc>
                        <a:spcAft>
                          <a:spcPts val="800"/>
                        </a:spcAft>
                        <a:buNone/>
                      </a:pPr>
                      <a:r>
                        <a:rPr lang="en-US" sz="1600" kern="100" dirty="0">
                          <a:effectLst/>
                          <a:latin typeface="+mj-lt"/>
                        </a:rPr>
                        <a:t>Type of livelihood alternatives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Fishing and Ecotourism</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Fishing and Ecotourism</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Fishing and Ecotourism</a:t>
                      </a:r>
                      <a:endParaRPr kumimoji="0" lang="en-US" sz="1400" b="0" i="0" u="none" strike="noStrike" kern="1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sym typeface="Arial"/>
                      </a:endParaRPr>
                    </a:p>
                  </a:txBody>
                  <a:tcPr marL="68580" marR="68580" marT="0" marB="0"/>
                </a:tc>
                <a:extLst>
                  <a:ext uri="{0D108BD9-81ED-4DB2-BD59-A6C34878D82A}">
                    <a16:rowId xmlns:a16="http://schemas.microsoft.com/office/drawing/2014/main" val="2366453025"/>
                  </a:ext>
                </a:extLst>
              </a:tr>
              <a:tr h="298472">
                <a:tc>
                  <a:txBody>
                    <a:bodyPr/>
                    <a:lstStyle/>
                    <a:p>
                      <a:pPr>
                        <a:lnSpc>
                          <a:spcPct val="107000"/>
                        </a:lnSpc>
                        <a:spcAft>
                          <a:spcPts val="800"/>
                        </a:spcAft>
                        <a:buNone/>
                      </a:pPr>
                      <a:r>
                        <a:rPr lang="en-US" sz="1800" kern="100" dirty="0">
                          <a:effectLst/>
                          <a:latin typeface="+mj-lt"/>
                        </a:rPr>
                        <a:t>What stakeholders involved</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err="1">
                          <a:effectLst/>
                          <a:latin typeface="+mj-lt"/>
                        </a:rPr>
                        <a:t>FiA</a:t>
                      </a:r>
                      <a:r>
                        <a:rPr lang="en-US" sz="1400" kern="100" dirty="0">
                          <a:effectLst/>
                          <a:latin typeface="+mj-lt"/>
                        </a:rPr>
                        <a:t>,</a:t>
                      </a:r>
                      <a:r>
                        <a:rPr lang="en-US" sz="1400" kern="100" baseline="0" dirty="0">
                          <a:effectLst/>
                          <a:latin typeface="+mj-lt"/>
                        </a:rPr>
                        <a:t> </a:t>
                      </a:r>
                      <a:r>
                        <a:rPr lang="en-US" sz="1400" kern="100" baseline="0" dirty="0" err="1">
                          <a:effectLst/>
                          <a:latin typeface="+mj-lt"/>
                        </a:rPr>
                        <a:t>FiAC</a:t>
                      </a:r>
                      <a:r>
                        <a:rPr lang="en-US" sz="1400" kern="100" dirty="0">
                          <a:effectLst/>
                          <a:latin typeface="+mj-lt"/>
                        </a:rPr>
                        <a:t>, Authority , </a:t>
                      </a:r>
                      <a:r>
                        <a:rPr lang="en-US" sz="1400" kern="100" dirty="0" err="1">
                          <a:effectLst/>
                          <a:latin typeface="+mj-lt"/>
                        </a:rPr>
                        <a:t>Cfis</a:t>
                      </a:r>
                      <a:r>
                        <a:rPr lang="en-US" sz="1400" kern="100" dirty="0">
                          <a:effectLst/>
                          <a:latin typeface="+mj-lt"/>
                        </a:rPr>
                        <a:t> and NGOs</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b="0" i="0" u="none" strike="noStrike" kern="100" cap="none" dirty="0" err="1">
                          <a:solidFill>
                            <a:schemeClr val="dk1"/>
                          </a:solidFill>
                          <a:effectLst/>
                          <a:latin typeface="Calibri"/>
                          <a:ea typeface="Calibri"/>
                          <a:cs typeface="Calibri"/>
                          <a:sym typeface="Arial"/>
                        </a:rPr>
                        <a:t>FiA</a:t>
                      </a:r>
                      <a:r>
                        <a:rPr lang="en-US" sz="1400" b="0" i="0" u="none" strike="noStrike" kern="100" cap="none" dirty="0">
                          <a:solidFill>
                            <a:schemeClr val="dk1"/>
                          </a:solidFill>
                          <a:effectLst/>
                          <a:latin typeface="Calibri"/>
                          <a:ea typeface="Calibri"/>
                          <a:cs typeface="Calibri"/>
                          <a:sym typeface="Arial"/>
                        </a:rPr>
                        <a:t>,</a:t>
                      </a:r>
                      <a:r>
                        <a:rPr lang="en-US" sz="1400" b="0" i="0" u="none" strike="noStrike" kern="100" cap="none" baseline="0" dirty="0">
                          <a:solidFill>
                            <a:schemeClr val="dk1"/>
                          </a:solidFill>
                          <a:effectLst/>
                          <a:latin typeface="Calibri"/>
                          <a:ea typeface="Calibri"/>
                          <a:cs typeface="Calibri"/>
                          <a:sym typeface="Arial"/>
                        </a:rPr>
                        <a:t> </a:t>
                      </a:r>
                      <a:r>
                        <a:rPr lang="en-US" sz="1400" b="0" i="0" u="none" strike="noStrike" kern="100" cap="none" baseline="0" dirty="0" err="1">
                          <a:solidFill>
                            <a:schemeClr val="dk1"/>
                          </a:solidFill>
                          <a:effectLst/>
                          <a:latin typeface="Calibri"/>
                          <a:ea typeface="Calibri"/>
                          <a:cs typeface="Calibri"/>
                          <a:sym typeface="Arial"/>
                        </a:rPr>
                        <a:t>FiAC</a:t>
                      </a:r>
                      <a:r>
                        <a:rPr lang="en-US" sz="1400" b="0" i="0" u="none" strike="noStrike" kern="100" cap="none" dirty="0">
                          <a:solidFill>
                            <a:schemeClr val="dk1"/>
                          </a:solidFill>
                          <a:effectLst/>
                          <a:latin typeface="Calibri"/>
                          <a:ea typeface="Calibri"/>
                          <a:cs typeface="Calibri"/>
                          <a:sym typeface="Arial"/>
                        </a:rPr>
                        <a:t>, Authority , </a:t>
                      </a:r>
                      <a:r>
                        <a:rPr lang="en-US" sz="1400" b="0" i="0" u="none" strike="noStrike" kern="100" cap="none" dirty="0" err="1">
                          <a:solidFill>
                            <a:schemeClr val="dk1"/>
                          </a:solidFill>
                          <a:effectLst/>
                          <a:latin typeface="Calibri"/>
                          <a:ea typeface="Calibri"/>
                          <a:cs typeface="Calibri"/>
                          <a:sym typeface="Arial"/>
                        </a:rPr>
                        <a:t>Cfis</a:t>
                      </a:r>
                      <a:r>
                        <a:rPr lang="en-US" sz="1400" b="0" i="0" u="none" strike="noStrike" kern="100" cap="none" dirty="0">
                          <a:solidFill>
                            <a:schemeClr val="dk1"/>
                          </a:solidFill>
                          <a:effectLst/>
                          <a:latin typeface="Calibri"/>
                          <a:ea typeface="Calibri"/>
                          <a:cs typeface="Calibri"/>
                          <a:sym typeface="Arial"/>
                        </a:rPr>
                        <a:t> and NGOs</a:t>
                      </a:r>
                      <a:endParaRPr lang="en-US" sz="1400" b="0" i="0" u="none" strike="noStrike" kern="100" cap="none" dirty="0">
                        <a:solidFill>
                          <a:schemeClr val="dk1"/>
                        </a:solidFill>
                        <a:effectLst/>
                        <a:latin typeface="Calibri"/>
                        <a:ea typeface="Calibri" panose="020F0502020204030204" pitchFamily="34" charset="0"/>
                        <a:cs typeface="Times New Roman" panose="02020603050405020304" pitchFamily="18" charset="0"/>
                        <a:sym typeface="Arial"/>
                      </a:endParaRPr>
                    </a:p>
                  </a:txBody>
                  <a:tcPr marL="68580" marR="68580" marT="0" marB="0"/>
                </a:tc>
                <a:tc>
                  <a:txBody>
                    <a:bodyPr/>
                    <a:lstStyle/>
                    <a:p>
                      <a:pPr>
                        <a:lnSpc>
                          <a:spcPct val="107000"/>
                        </a:lnSpc>
                        <a:spcAft>
                          <a:spcPts val="800"/>
                        </a:spcAft>
                        <a:buNone/>
                      </a:pPr>
                      <a:r>
                        <a:rPr lang="en-US" sz="1400" b="0" i="0" u="none" strike="noStrike" kern="100" cap="none" dirty="0" err="1">
                          <a:solidFill>
                            <a:schemeClr val="dk1"/>
                          </a:solidFill>
                          <a:effectLst/>
                          <a:latin typeface="Calibri"/>
                          <a:ea typeface="Calibri"/>
                          <a:cs typeface="Calibri"/>
                          <a:sym typeface="Arial"/>
                        </a:rPr>
                        <a:t>FiA</a:t>
                      </a:r>
                      <a:r>
                        <a:rPr lang="en-US" sz="1400" b="0" i="0" u="none" strike="noStrike" kern="100" cap="none" dirty="0">
                          <a:solidFill>
                            <a:schemeClr val="dk1"/>
                          </a:solidFill>
                          <a:effectLst/>
                          <a:latin typeface="Calibri"/>
                          <a:ea typeface="Calibri"/>
                          <a:cs typeface="Calibri"/>
                          <a:sym typeface="Arial"/>
                        </a:rPr>
                        <a:t>,</a:t>
                      </a:r>
                      <a:r>
                        <a:rPr lang="en-US" sz="1400" b="0" i="0" u="none" strike="noStrike" kern="100" cap="none" baseline="0" dirty="0">
                          <a:solidFill>
                            <a:schemeClr val="dk1"/>
                          </a:solidFill>
                          <a:effectLst/>
                          <a:latin typeface="Calibri"/>
                          <a:ea typeface="Calibri"/>
                          <a:cs typeface="Calibri"/>
                          <a:sym typeface="Arial"/>
                        </a:rPr>
                        <a:t> </a:t>
                      </a:r>
                      <a:r>
                        <a:rPr lang="en-US" sz="1400" b="0" i="0" u="none" strike="noStrike" kern="100" cap="none" baseline="0" dirty="0" err="1">
                          <a:solidFill>
                            <a:schemeClr val="dk1"/>
                          </a:solidFill>
                          <a:effectLst/>
                          <a:latin typeface="Calibri"/>
                          <a:ea typeface="Calibri"/>
                          <a:cs typeface="Calibri"/>
                          <a:sym typeface="Arial"/>
                        </a:rPr>
                        <a:t>FiAC</a:t>
                      </a:r>
                      <a:r>
                        <a:rPr lang="en-US" sz="1400" b="0" i="0" u="none" strike="noStrike" kern="100" cap="none" dirty="0">
                          <a:solidFill>
                            <a:schemeClr val="dk1"/>
                          </a:solidFill>
                          <a:effectLst/>
                          <a:latin typeface="Calibri"/>
                          <a:ea typeface="Calibri"/>
                          <a:cs typeface="Calibri"/>
                          <a:sym typeface="Arial"/>
                        </a:rPr>
                        <a:t>, Authority , </a:t>
                      </a:r>
                      <a:r>
                        <a:rPr lang="en-US" sz="1400" b="0" i="0" u="none" strike="noStrike" kern="100" cap="none" dirty="0" err="1">
                          <a:solidFill>
                            <a:schemeClr val="dk1"/>
                          </a:solidFill>
                          <a:effectLst/>
                          <a:latin typeface="Calibri"/>
                          <a:ea typeface="Calibri"/>
                          <a:cs typeface="Calibri"/>
                          <a:sym typeface="Arial"/>
                        </a:rPr>
                        <a:t>Cfis</a:t>
                      </a:r>
                      <a:r>
                        <a:rPr lang="en-US" sz="1400" b="0" i="0" u="none" strike="noStrike" kern="100" cap="none" dirty="0">
                          <a:solidFill>
                            <a:schemeClr val="dk1"/>
                          </a:solidFill>
                          <a:effectLst/>
                          <a:latin typeface="Calibri"/>
                          <a:ea typeface="Calibri"/>
                          <a:cs typeface="Calibri"/>
                          <a:sym typeface="Arial"/>
                        </a:rPr>
                        <a:t> and NGOs</a:t>
                      </a:r>
                      <a:endParaRPr lang="en-US" sz="1400" b="0" i="0" u="none" strike="noStrike" kern="100" cap="none" dirty="0">
                        <a:solidFill>
                          <a:schemeClr val="dk1"/>
                        </a:solidFill>
                        <a:effectLst/>
                        <a:latin typeface="Calibri"/>
                        <a:ea typeface="Calibri" panose="020F0502020204030204" pitchFamily="34" charset="0"/>
                        <a:cs typeface="Times New Roman" panose="02020603050405020304" pitchFamily="18" charset="0"/>
                        <a:sym typeface="Arial"/>
                      </a:endParaRPr>
                    </a:p>
                  </a:txBody>
                  <a:tcPr marL="68580" marR="68580" marT="0" marB="0"/>
                </a:tc>
                <a:extLst>
                  <a:ext uri="{0D108BD9-81ED-4DB2-BD59-A6C34878D82A}">
                    <a16:rowId xmlns:a16="http://schemas.microsoft.com/office/drawing/2014/main" val="2378035494"/>
                  </a:ext>
                </a:extLst>
              </a:tr>
            </a:tbl>
          </a:graphicData>
        </a:graphic>
      </p:graphicFrame>
    </p:spTree>
    <p:extLst>
      <p:ext uri="{BB962C8B-B14F-4D97-AF65-F5344CB8AC3E}">
        <p14:creationId xmlns:p14="http://schemas.microsoft.com/office/powerpoint/2010/main" val="3475230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173B7DB5-058D-5389-0C9D-EB82E3E16616}"/>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7B9FC4EE-EBD8-7992-D5CC-FFD54B00750A}"/>
              </a:ext>
            </a:extLst>
          </p:cNvPr>
          <p:cNvSpPr txBox="1">
            <a:spLocks/>
          </p:cNvSpPr>
          <p:nvPr/>
        </p:nvSpPr>
        <p:spPr>
          <a:xfrm>
            <a:off x="2069777" y="0"/>
            <a:ext cx="9910604" cy="132747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solidFill>
                  <a:schemeClr val="accent1"/>
                </a:solidFill>
                <a:latin typeface="Arial"/>
                <a:ea typeface="Arial"/>
                <a:cs typeface="Arial"/>
                <a:sym typeface="Arial"/>
              </a:rPr>
              <a:t>Highlights of key achievements in Implementing the SAP on CRs &amp; SGs during 2022 – July 2025 (cont.): </a:t>
            </a:r>
            <a:r>
              <a:rPr lang="en-US" sz="2000" b="1" dirty="0">
                <a:solidFill>
                  <a:srgbClr val="FF0000"/>
                </a:solidFill>
                <a:latin typeface="Arial"/>
                <a:ea typeface="Arial"/>
                <a:cs typeface="Arial"/>
                <a:sym typeface="Arial"/>
              </a:rPr>
              <a:t>For CRs</a:t>
            </a:r>
          </a:p>
          <a:p>
            <a:pPr marL="95250" indent="0">
              <a:spcBef>
                <a:spcPts val="0"/>
              </a:spcBef>
              <a:buSzPts val="2100"/>
              <a:buNone/>
            </a:pPr>
            <a:endParaRPr lang="en-US" sz="1600" dirty="0">
              <a:latin typeface="Arial"/>
              <a:ea typeface="Arial"/>
              <a:cs typeface="Arial"/>
              <a:sym typeface="Arial"/>
            </a:endParaRPr>
          </a:p>
          <a:p>
            <a:pPr marL="95250" indent="0">
              <a:spcBef>
                <a:spcPts val="0"/>
              </a:spcBef>
              <a:buSzPts val="2100"/>
              <a:buNone/>
            </a:pPr>
            <a:r>
              <a:rPr lang="en-GB" sz="1600" kern="100" dirty="0">
                <a:solidFill>
                  <a:srgbClr val="000000"/>
                </a:solidFill>
                <a:effectLst/>
                <a:latin typeface="+mn-lt"/>
                <a:ea typeface="Calibri" panose="020F0502020204030204" pitchFamily="34" charset="0"/>
                <a:cs typeface="Arial" panose="020B0604020202020204" pitchFamily="34" charset="0"/>
              </a:rPr>
              <a:t>3/ Reform of laws/regulations or management approach for the sustainable</a:t>
            </a:r>
            <a:endParaRPr lang="en-GB" sz="2000" dirty="0">
              <a:latin typeface="Times New Roman" panose="02020603050405020304" pitchFamily="18" charset="0"/>
              <a:ea typeface="Calibri" panose="020F0502020204030204" pitchFamily="34"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5" name="Table 4">
            <a:extLst>
              <a:ext uri="{FF2B5EF4-FFF2-40B4-BE49-F238E27FC236}">
                <a16:creationId xmlns:a16="http://schemas.microsoft.com/office/drawing/2014/main" id="{B5B492AE-0810-7639-AEEF-1F8A7CE9AEA3}"/>
              </a:ext>
            </a:extLst>
          </p:cNvPr>
          <p:cNvGraphicFramePr>
            <a:graphicFrameLocks noGrp="1"/>
          </p:cNvGraphicFramePr>
          <p:nvPr>
            <p:extLst>
              <p:ext uri="{D42A27DB-BD31-4B8C-83A1-F6EECF244321}">
                <p14:modId xmlns:p14="http://schemas.microsoft.com/office/powerpoint/2010/main" val="513491824"/>
              </p:ext>
            </p:extLst>
          </p:nvPr>
        </p:nvGraphicFramePr>
        <p:xfrm>
          <a:off x="2140186" y="1010707"/>
          <a:ext cx="10051813" cy="5784790"/>
        </p:xfrm>
        <a:graphic>
          <a:graphicData uri="http://schemas.openxmlformats.org/drawingml/2006/table">
            <a:tbl>
              <a:tblPr firstRow="1" firstCol="1" bandRow="1">
                <a:tableStyleId>{177FB7C0-870E-4CA2-AEDD-45C9577357D1}</a:tableStyleId>
              </a:tblPr>
              <a:tblGrid>
                <a:gridCol w="4540313">
                  <a:extLst>
                    <a:ext uri="{9D8B030D-6E8A-4147-A177-3AD203B41FA5}">
                      <a16:colId xmlns:a16="http://schemas.microsoft.com/office/drawing/2014/main" val="3989354201"/>
                    </a:ext>
                  </a:extLst>
                </a:gridCol>
                <a:gridCol w="1925619">
                  <a:extLst>
                    <a:ext uri="{9D8B030D-6E8A-4147-A177-3AD203B41FA5}">
                      <a16:colId xmlns:a16="http://schemas.microsoft.com/office/drawing/2014/main" val="1404511168"/>
                    </a:ext>
                  </a:extLst>
                </a:gridCol>
                <a:gridCol w="1710466">
                  <a:extLst>
                    <a:ext uri="{9D8B030D-6E8A-4147-A177-3AD203B41FA5}">
                      <a16:colId xmlns:a16="http://schemas.microsoft.com/office/drawing/2014/main" val="3567889170"/>
                    </a:ext>
                  </a:extLst>
                </a:gridCol>
                <a:gridCol w="1875415">
                  <a:extLst>
                    <a:ext uri="{9D8B030D-6E8A-4147-A177-3AD203B41FA5}">
                      <a16:colId xmlns:a16="http://schemas.microsoft.com/office/drawing/2014/main" val="3490350463"/>
                    </a:ext>
                  </a:extLst>
                </a:gridCol>
              </a:tblGrid>
              <a:tr h="582928">
                <a:tc>
                  <a:txBody>
                    <a:bodyPr/>
                    <a:lstStyle/>
                    <a:p>
                      <a:pPr algn="ctr">
                        <a:lnSpc>
                          <a:spcPct val="107000"/>
                        </a:lnSpc>
                        <a:spcAft>
                          <a:spcPts val="800"/>
                        </a:spcAft>
                        <a:buNone/>
                      </a:pPr>
                      <a:r>
                        <a:rPr lang="en-US" sz="1600" kern="100" dirty="0">
                          <a:effectLst/>
                          <a:latin typeface="+mj-lt"/>
                        </a:rPr>
                        <a:t>Activity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1 – KRA</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2- KSA</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3-KP&amp;KTA</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729580"/>
                  </a:ext>
                </a:extLst>
              </a:tr>
              <a:tr h="521085">
                <a:tc>
                  <a:txBody>
                    <a:bodyPr/>
                    <a:lstStyle/>
                    <a:p>
                      <a:pPr>
                        <a:lnSpc>
                          <a:spcPct val="107000"/>
                        </a:lnSpc>
                        <a:spcAft>
                          <a:spcPts val="800"/>
                        </a:spcAft>
                        <a:buNone/>
                      </a:pPr>
                      <a:r>
                        <a:rPr lang="en-US" sz="1600" kern="100" dirty="0">
                          <a:effectLst/>
                          <a:latin typeface="+mj-lt"/>
                        </a:rPr>
                        <a:t>Report to review law/regulations or management approach (yes/no))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58848016"/>
                  </a:ext>
                </a:extLst>
              </a:tr>
              <a:tr h="791424">
                <a:tc>
                  <a:txBody>
                    <a:bodyPr/>
                    <a:lstStyle/>
                    <a:p>
                      <a:pPr>
                        <a:lnSpc>
                          <a:spcPct val="107000"/>
                        </a:lnSpc>
                        <a:spcAft>
                          <a:spcPts val="800"/>
                        </a:spcAft>
                        <a:buNone/>
                      </a:pPr>
                      <a:r>
                        <a:rPr lang="en-US" sz="1600" kern="100" dirty="0">
                          <a:effectLst/>
                          <a:latin typeface="+mj-lt"/>
                        </a:rPr>
                        <a:t>Subject to be reformed (new approach, environment protection, ecosystem conservation…)</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8416208"/>
                  </a:ext>
                </a:extLst>
              </a:tr>
              <a:tr h="250746">
                <a:tc>
                  <a:txBody>
                    <a:bodyPr/>
                    <a:lstStyle/>
                    <a:p>
                      <a:pPr>
                        <a:lnSpc>
                          <a:spcPct val="107000"/>
                        </a:lnSpc>
                        <a:spcAft>
                          <a:spcPts val="800"/>
                        </a:spcAft>
                        <a:buNone/>
                      </a:pPr>
                      <a:r>
                        <a:rPr lang="en-US" sz="1600" kern="100" dirty="0">
                          <a:effectLst/>
                          <a:latin typeface="+mj-lt"/>
                        </a:rPr>
                        <a:t>Consultation (date/no. participants)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56410465"/>
                  </a:ext>
                </a:extLst>
              </a:tr>
              <a:tr h="521085">
                <a:tc>
                  <a:txBody>
                    <a:bodyPr/>
                    <a:lstStyle/>
                    <a:p>
                      <a:pPr>
                        <a:lnSpc>
                          <a:spcPct val="107000"/>
                        </a:lnSpc>
                        <a:spcAft>
                          <a:spcPts val="800"/>
                        </a:spcAft>
                        <a:buNone/>
                      </a:pPr>
                      <a:r>
                        <a:rPr lang="en-US" sz="1600" kern="100" dirty="0">
                          <a:effectLst/>
                          <a:latin typeface="+mj-lt"/>
                        </a:rPr>
                        <a:t>Date of disseminating law/regulations or new approach</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No</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No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93508134"/>
                  </a:ext>
                </a:extLst>
              </a:tr>
              <a:tr h="250746">
                <a:tc>
                  <a:txBody>
                    <a:bodyPr/>
                    <a:lstStyle/>
                    <a:p>
                      <a:pPr>
                        <a:lnSpc>
                          <a:spcPct val="107000"/>
                        </a:lnSpc>
                        <a:spcAft>
                          <a:spcPts val="800"/>
                        </a:spcAft>
                        <a:buNone/>
                      </a:pPr>
                      <a:r>
                        <a:rPr lang="en-US" sz="1600" kern="100" dirty="0">
                          <a:effectLst/>
                          <a:latin typeface="+mj-lt"/>
                        </a:rPr>
                        <a:t>Enacted by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NA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NA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04813892"/>
                  </a:ext>
                </a:extLst>
              </a:tr>
              <a:tr h="1202677">
                <a:tc>
                  <a:txBody>
                    <a:bodyPr/>
                    <a:lstStyle/>
                    <a:p>
                      <a:pPr>
                        <a:lnSpc>
                          <a:spcPct val="107000"/>
                        </a:lnSpc>
                        <a:spcAft>
                          <a:spcPts val="800"/>
                        </a:spcAft>
                        <a:buNone/>
                      </a:pPr>
                      <a:r>
                        <a:rPr lang="en-US" sz="1600" kern="100" dirty="0">
                          <a:effectLst/>
                          <a:latin typeface="+mj-lt"/>
                        </a:rPr>
                        <a:t>Key activities to improve management (capacity building, awareness raising, enforcement…)</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Increasing capacity building, Awareness raising and strengthening law enforcement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Increasing capacity building, Awareness raising and strengthening law enforcement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kumimoji="0" lang="en-US" sz="1400" b="0" i="0" u="none" strike="noStrike" kern="100" cap="none" spc="0" normalizeH="0" baseline="0" noProof="0" dirty="0">
                          <a:ln>
                            <a:noFill/>
                          </a:ln>
                          <a:solidFill>
                            <a:srgbClr val="000000"/>
                          </a:solidFill>
                          <a:effectLst/>
                          <a:uLnTx/>
                          <a:uFillTx/>
                          <a:latin typeface="Arial"/>
                          <a:ea typeface="Calibri"/>
                          <a:cs typeface="Calibri"/>
                          <a:sym typeface="Arial"/>
                        </a:rPr>
                        <a:t>Increasing capacity building, Awareness raising and strengthening law enforcement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2220224"/>
                  </a:ext>
                </a:extLst>
              </a:tr>
              <a:tr h="250746">
                <a:tc>
                  <a:txBody>
                    <a:bodyPr/>
                    <a:lstStyle/>
                    <a:p>
                      <a:pPr>
                        <a:lnSpc>
                          <a:spcPct val="107000"/>
                        </a:lnSpc>
                        <a:spcAft>
                          <a:spcPts val="800"/>
                        </a:spcAft>
                        <a:buNone/>
                      </a:pPr>
                      <a:r>
                        <a:rPr lang="en-GB" sz="1600" kern="100" dirty="0">
                          <a:effectLst/>
                          <a:latin typeface="+mj-lt"/>
                        </a:rPr>
                        <a:t>Impacts of reformed law/regulations: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NA </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NA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3088827"/>
                  </a:ext>
                </a:extLst>
              </a:tr>
              <a:tr h="521085">
                <a:tc>
                  <a:txBody>
                    <a:bodyPr/>
                    <a:lstStyle/>
                    <a:p>
                      <a:pPr>
                        <a:lnSpc>
                          <a:spcPct val="107000"/>
                        </a:lnSpc>
                        <a:spcAft>
                          <a:spcPts val="800"/>
                        </a:spcAft>
                        <a:buNone/>
                      </a:pPr>
                      <a:r>
                        <a:rPr lang="en-US" sz="1600" kern="100" dirty="0">
                          <a:effectLst/>
                          <a:latin typeface="+mj-lt"/>
                        </a:rPr>
                        <a:t>Increasing public awareness (much, better/ no change)</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Better</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ea typeface="Calibri"/>
                          <a:cs typeface="Calibri"/>
                        </a:rPr>
                        <a:t>Better</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ea typeface="Calibri"/>
                          <a:cs typeface="Calibri"/>
                        </a:rPr>
                        <a:t>Better</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699656"/>
                  </a:ext>
                </a:extLst>
              </a:tr>
              <a:tr h="331258">
                <a:tc>
                  <a:txBody>
                    <a:bodyPr/>
                    <a:lstStyle/>
                    <a:p>
                      <a:pPr>
                        <a:lnSpc>
                          <a:spcPct val="107000"/>
                        </a:lnSpc>
                        <a:spcAft>
                          <a:spcPts val="800"/>
                        </a:spcAft>
                        <a:buNone/>
                      </a:pPr>
                      <a:r>
                        <a:rPr lang="en-US" sz="1600" kern="100" dirty="0">
                          <a:effectLst/>
                          <a:latin typeface="+mj-lt"/>
                        </a:rPr>
                        <a:t>Improved enforcement (much, better/no)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Better</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ea typeface="Calibri"/>
                          <a:cs typeface="Calibri"/>
                        </a:rPr>
                        <a:t>Better</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ea typeface="Calibri"/>
                          <a:cs typeface="Calibri"/>
                        </a:rPr>
                        <a:t>Better</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5184299"/>
                  </a:ext>
                </a:extLst>
              </a:tr>
              <a:tr h="280505">
                <a:tc>
                  <a:txBody>
                    <a:bodyPr/>
                    <a:lstStyle/>
                    <a:p>
                      <a:pPr>
                        <a:lnSpc>
                          <a:spcPct val="107000"/>
                        </a:lnSpc>
                        <a:spcAft>
                          <a:spcPts val="800"/>
                        </a:spcAft>
                        <a:buNone/>
                      </a:pPr>
                      <a:r>
                        <a:rPr lang="en-US" sz="1600" kern="100" dirty="0">
                          <a:effectLst/>
                          <a:latin typeface="+mj-lt"/>
                        </a:rPr>
                        <a:t>Area (ha) of CRs managed effectively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rPr>
                        <a:t> NA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ea typeface="Calibri"/>
                          <a:cs typeface="Calibri"/>
                        </a:rPr>
                        <a:t>NA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400" kern="100" dirty="0">
                          <a:effectLst/>
                          <a:latin typeface="+mj-lt"/>
                          <a:ea typeface="Calibri"/>
                          <a:cs typeface="Calibri"/>
                        </a:rPr>
                        <a:t>NA</a:t>
                      </a:r>
                      <a:endParaRPr lang="en-US" sz="14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5798798"/>
                  </a:ext>
                </a:extLst>
              </a:tr>
              <a:tr h="280505">
                <a:tc>
                  <a:txBody>
                    <a:bodyPr/>
                    <a:lstStyle/>
                    <a:p>
                      <a:pPr>
                        <a:lnSpc>
                          <a:spcPct val="107000"/>
                        </a:lnSpc>
                        <a:spcAft>
                          <a:spcPts val="800"/>
                        </a:spcAft>
                        <a:buNone/>
                      </a:pPr>
                      <a:r>
                        <a:rPr lang="en-US" sz="1800" kern="100" dirty="0">
                          <a:effectLst/>
                          <a:latin typeface="+mj-lt"/>
                        </a:rPr>
                        <a:t>Area (ha) of SGs managed effectively</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800" kern="100" dirty="0">
                          <a:effectLst/>
                          <a:highlight>
                            <a:srgbClr val="FFFF00"/>
                          </a:highlight>
                          <a:latin typeface="+mj-lt"/>
                        </a:rPr>
                        <a:t> </a:t>
                      </a:r>
                      <a:endParaRPr lang="en-US" sz="1800" kern="100" dirty="0">
                        <a:effectLst/>
                        <a:highlight>
                          <a:srgbClr val="FFFF00"/>
                        </a:highligh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800" kern="100" dirty="0">
                          <a:effectLst/>
                          <a:highlight>
                            <a:srgbClr val="FFFF00"/>
                          </a:highlight>
                          <a:latin typeface="+mj-lt"/>
                        </a:rPr>
                        <a:t> </a:t>
                      </a:r>
                      <a:endParaRPr lang="en-US" sz="1800" kern="100" dirty="0">
                        <a:effectLst/>
                        <a:highlight>
                          <a:srgbClr val="FFFF00"/>
                        </a:highligh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sz="1800" kern="100" dirty="0">
                          <a:effectLst/>
                          <a:highlight>
                            <a:srgbClr val="FFFF00"/>
                          </a:highlight>
                          <a:latin typeface="+mj-lt"/>
                        </a:rPr>
                        <a:t> </a:t>
                      </a:r>
                      <a:endParaRPr lang="en-US" sz="1800" kern="100" dirty="0">
                        <a:effectLst/>
                        <a:highlight>
                          <a:srgbClr val="FFFF00"/>
                        </a:highligh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6136884"/>
                  </a:ext>
                </a:extLst>
              </a:tr>
            </a:tbl>
          </a:graphicData>
        </a:graphic>
      </p:graphicFrame>
    </p:spTree>
    <p:extLst>
      <p:ext uri="{BB962C8B-B14F-4D97-AF65-F5344CB8AC3E}">
        <p14:creationId xmlns:p14="http://schemas.microsoft.com/office/powerpoint/2010/main" val="3555173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173B7DB5-058D-5389-0C9D-EB82E3E16616}"/>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3" name="Google Shape;103;p3">
            <a:extLst>
              <a:ext uri="{FF2B5EF4-FFF2-40B4-BE49-F238E27FC236}">
                <a16:creationId xmlns:a16="http://schemas.microsoft.com/office/drawing/2014/main" id="{7B9FC4EE-EBD8-7992-D5CC-FFD54B00750A}"/>
              </a:ext>
            </a:extLst>
          </p:cNvPr>
          <p:cNvSpPr txBox="1">
            <a:spLocks/>
          </p:cNvSpPr>
          <p:nvPr/>
        </p:nvSpPr>
        <p:spPr>
          <a:xfrm>
            <a:off x="2069777" y="0"/>
            <a:ext cx="9910604" cy="132747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000" b="1" dirty="0">
                <a:solidFill>
                  <a:schemeClr val="accent1"/>
                </a:solidFill>
                <a:latin typeface="Arial"/>
                <a:ea typeface="Arial"/>
                <a:cs typeface="Arial"/>
                <a:sym typeface="Arial"/>
              </a:rPr>
              <a:t>Highlights of key achievements in Implementing the SAP on CRs &amp; SGs during 2022 – July 2025 (cont.): </a:t>
            </a:r>
            <a:r>
              <a:rPr lang="en-US" sz="2000" b="1" dirty="0">
                <a:solidFill>
                  <a:srgbClr val="FF0000"/>
                </a:solidFill>
                <a:latin typeface="Arial"/>
                <a:ea typeface="Arial"/>
                <a:cs typeface="Arial"/>
                <a:sym typeface="Arial"/>
              </a:rPr>
              <a:t>For SGs</a:t>
            </a:r>
          </a:p>
          <a:p>
            <a:pPr marL="95250" indent="0">
              <a:spcBef>
                <a:spcPts val="0"/>
              </a:spcBef>
              <a:buSzPts val="2100"/>
              <a:buNone/>
            </a:pPr>
            <a:endParaRPr lang="en-US" sz="1600" dirty="0">
              <a:latin typeface="Arial"/>
              <a:ea typeface="Arial"/>
              <a:cs typeface="Arial"/>
              <a:sym typeface="Arial"/>
            </a:endParaRPr>
          </a:p>
          <a:p>
            <a:pPr marL="95250" indent="0">
              <a:spcBef>
                <a:spcPts val="0"/>
              </a:spcBef>
              <a:buSzPts val="2100"/>
              <a:buNone/>
            </a:pPr>
            <a:r>
              <a:rPr lang="en-GB" sz="1600" kern="100" dirty="0">
                <a:solidFill>
                  <a:srgbClr val="000000"/>
                </a:solidFill>
                <a:effectLst/>
                <a:latin typeface="+mn-lt"/>
                <a:ea typeface="Calibri" panose="020F0502020204030204" pitchFamily="34" charset="0"/>
                <a:cs typeface="Arial" panose="020B0604020202020204" pitchFamily="34" charset="0"/>
              </a:rPr>
              <a:t>3/ Reform of laws/regulations or management approach for the sustainable</a:t>
            </a:r>
            <a:endParaRPr lang="en-GB" sz="2000" dirty="0">
              <a:latin typeface="Times New Roman" panose="02020603050405020304" pitchFamily="18" charset="0"/>
              <a:ea typeface="Calibri" panose="020F0502020204030204" pitchFamily="34" charset="0"/>
            </a:endParaRPr>
          </a:p>
          <a:p>
            <a:pPr marL="95250" indent="0">
              <a:spcBef>
                <a:spcPts val="0"/>
              </a:spcBef>
              <a:buSzPts val="2100"/>
              <a:buNone/>
            </a:pPr>
            <a:endParaRPr lang="en-GB" sz="2000" dirty="0">
              <a:latin typeface="+mn-lt"/>
            </a:endParaRPr>
          </a:p>
          <a:p>
            <a:pPr marL="95250" indent="0">
              <a:spcBef>
                <a:spcPts val="0"/>
              </a:spcBef>
              <a:buSzPts val="2100"/>
              <a:buNone/>
            </a:pPr>
            <a:endParaRPr lang="en-US" sz="1800" dirty="0">
              <a:latin typeface="Arial"/>
              <a:ea typeface="Arial"/>
              <a:cs typeface="Arial"/>
              <a:sym typeface="Arial"/>
            </a:endParaRPr>
          </a:p>
        </p:txBody>
      </p:sp>
      <p:graphicFrame>
        <p:nvGraphicFramePr>
          <p:cNvPr id="5" name="Table 4">
            <a:extLst>
              <a:ext uri="{FF2B5EF4-FFF2-40B4-BE49-F238E27FC236}">
                <a16:creationId xmlns:a16="http://schemas.microsoft.com/office/drawing/2014/main" id="{B5B492AE-0810-7639-AEEF-1F8A7CE9AEA3}"/>
              </a:ext>
            </a:extLst>
          </p:cNvPr>
          <p:cNvGraphicFramePr>
            <a:graphicFrameLocks noGrp="1"/>
          </p:cNvGraphicFramePr>
          <p:nvPr>
            <p:extLst>
              <p:ext uri="{D42A27DB-BD31-4B8C-83A1-F6EECF244321}">
                <p14:modId xmlns:p14="http://schemas.microsoft.com/office/powerpoint/2010/main" val="4150895007"/>
              </p:ext>
            </p:extLst>
          </p:nvPr>
        </p:nvGraphicFramePr>
        <p:xfrm>
          <a:off x="2140186" y="1010707"/>
          <a:ext cx="10051813" cy="5784790"/>
        </p:xfrm>
        <a:graphic>
          <a:graphicData uri="http://schemas.openxmlformats.org/drawingml/2006/table">
            <a:tbl>
              <a:tblPr firstRow="1" firstCol="1" bandRow="1">
                <a:tableStyleId>{177FB7C0-870E-4CA2-AEDD-45C9577357D1}</a:tableStyleId>
              </a:tblPr>
              <a:tblGrid>
                <a:gridCol w="4540313">
                  <a:extLst>
                    <a:ext uri="{9D8B030D-6E8A-4147-A177-3AD203B41FA5}">
                      <a16:colId xmlns:a16="http://schemas.microsoft.com/office/drawing/2014/main" val="3989354201"/>
                    </a:ext>
                  </a:extLst>
                </a:gridCol>
                <a:gridCol w="1925619">
                  <a:extLst>
                    <a:ext uri="{9D8B030D-6E8A-4147-A177-3AD203B41FA5}">
                      <a16:colId xmlns:a16="http://schemas.microsoft.com/office/drawing/2014/main" val="1404511168"/>
                    </a:ext>
                  </a:extLst>
                </a:gridCol>
                <a:gridCol w="1710466">
                  <a:extLst>
                    <a:ext uri="{9D8B030D-6E8A-4147-A177-3AD203B41FA5}">
                      <a16:colId xmlns:a16="http://schemas.microsoft.com/office/drawing/2014/main" val="3567889170"/>
                    </a:ext>
                  </a:extLst>
                </a:gridCol>
                <a:gridCol w="1875415">
                  <a:extLst>
                    <a:ext uri="{9D8B030D-6E8A-4147-A177-3AD203B41FA5}">
                      <a16:colId xmlns:a16="http://schemas.microsoft.com/office/drawing/2014/main" val="3490350463"/>
                    </a:ext>
                  </a:extLst>
                </a:gridCol>
              </a:tblGrid>
              <a:tr h="582928">
                <a:tc>
                  <a:txBody>
                    <a:bodyPr/>
                    <a:lstStyle/>
                    <a:p>
                      <a:pPr algn="ctr">
                        <a:lnSpc>
                          <a:spcPct val="107000"/>
                        </a:lnSpc>
                        <a:spcAft>
                          <a:spcPts val="800"/>
                        </a:spcAft>
                        <a:buNone/>
                      </a:pPr>
                      <a:r>
                        <a:rPr lang="en-US" sz="1600" kern="100" dirty="0">
                          <a:effectLst/>
                          <a:latin typeface="+mj-lt"/>
                        </a:rPr>
                        <a:t>Activity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1 – </a:t>
                      </a:r>
                      <a:r>
                        <a:rPr lang="en-US" sz="1800" kern="100" dirty="0" err="1">
                          <a:effectLst/>
                          <a:latin typeface="+mj-lt"/>
                        </a:rPr>
                        <a:t>Kep</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2- </a:t>
                      </a:r>
                      <a:r>
                        <a:rPr lang="en-US" sz="1800" kern="100" dirty="0" err="1">
                          <a:effectLst/>
                          <a:latin typeface="+mj-lt"/>
                        </a:rPr>
                        <a:t>Kampot</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1800" kern="100" dirty="0">
                          <a:effectLst/>
                          <a:latin typeface="+mj-lt"/>
                        </a:rPr>
                        <a:t>Site 3-Koh</a:t>
                      </a:r>
                      <a:r>
                        <a:rPr lang="en-US" sz="1800" kern="100" baseline="0" dirty="0">
                          <a:effectLst/>
                          <a:latin typeface="+mj-lt"/>
                        </a:rPr>
                        <a:t> Kong</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729580"/>
                  </a:ext>
                </a:extLst>
              </a:tr>
              <a:tr h="521085">
                <a:tc>
                  <a:txBody>
                    <a:bodyPr/>
                    <a:lstStyle/>
                    <a:p>
                      <a:pPr>
                        <a:lnSpc>
                          <a:spcPct val="107000"/>
                        </a:lnSpc>
                        <a:spcAft>
                          <a:spcPts val="800"/>
                        </a:spcAft>
                        <a:buNone/>
                      </a:pPr>
                      <a:r>
                        <a:rPr lang="en-US" sz="1600" kern="100" dirty="0">
                          <a:effectLst/>
                          <a:latin typeface="+mj-lt"/>
                        </a:rPr>
                        <a:t>Report to review law/regulations or management approach (yes/no))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No</a:t>
                      </a:r>
                    </a:p>
                  </a:txBody>
                  <a:tcPr marL="68580" marR="68580" marT="0" marB="0"/>
                </a:tc>
                <a:tc>
                  <a:txBody>
                    <a:bodyPr/>
                    <a:lstStyle/>
                    <a:p>
                      <a:pPr>
                        <a:lnSpc>
                          <a:spcPct val="107000"/>
                        </a:lnSpc>
                        <a:spcAft>
                          <a:spcPts val="800"/>
                        </a:spcAft>
                        <a:buNone/>
                      </a:pPr>
                      <a:r>
                        <a:rPr lang="en-US" dirty="0"/>
                        <a:t>No</a:t>
                      </a:r>
                    </a:p>
                  </a:txBody>
                  <a:tcPr marL="68580" marR="68580" marT="0" marB="0"/>
                </a:tc>
                <a:tc>
                  <a:txBody>
                    <a:bodyPr/>
                    <a:lstStyle/>
                    <a:p>
                      <a:pPr>
                        <a:lnSpc>
                          <a:spcPct val="107000"/>
                        </a:lnSpc>
                        <a:spcAft>
                          <a:spcPts val="800"/>
                        </a:spcAft>
                        <a:buNone/>
                      </a:pPr>
                      <a:r>
                        <a:rPr lang="en-US" dirty="0"/>
                        <a:t>No </a:t>
                      </a:r>
                    </a:p>
                  </a:txBody>
                  <a:tcPr marL="68580" marR="68580" marT="0" marB="0"/>
                </a:tc>
                <a:extLst>
                  <a:ext uri="{0D108BD9-81ED-4DB2-BD59-A6C34878D82A}">
                    <a16:rowId xmlns:a16="http://schemas.microsoft.com/office/drawing/2014/main" val="3458848016"/>
                  </a:ext>
                </a:extLst>
              </a:tr>
              <a:tr h="791424">
                <a:tc>
                  <a:txBody>
                    <a:bodyPr/>
                    <a:lstStyle/>
                    <a:p>
                      <a:pPr>
                        <a:lnSpc>
                          <a:spcPct val="107000"/>
                        </a:lnSpc>
                        <a:spcAft>
                          <a:spcPts val="800"/>
                        </a:spcAft>
                        <a:buNone/>
                      </a:pPr>
                      <a:r>
                        <a:rPr lang="en-US" sz="1600" kern="100" dirty="0">
                          <a:effectLst/>
                          <a:latin typeface="+mj-lt"/>
                        </a:rPr>
                        <a:t>Subject to be reformed (new approach, environment protection, ecosystem conservation…)</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No</a:t>
                      </a:r>
                    </a:p>
                  </a:txBody>
                  <a:tcPr marL="68580" marR="68580" marT="0" marB="0"/>
                </a:tc>
                <a:tc>
                  <a:txBody>
                    <a:bodyPr/>
                    <a:lstStyle/>
                    <a:p>
                      <a:pPr>
                        <a:lnSpc>
                          <a:spcPct val="107000"/>
                        </a:lnSpc>
                        <a:spcAft>
                          <a:spcPts val="800"/>
                        </a:spcAft>
                        <a:buNone/>
                      </a:pPr>
                      <a:r>
                        <a:rPr lang="en-US" dirty="0"/>
                        <a:t> No</a:t>
                      </a:r>
                    </a:p>
                  </a:txBody>
                  <a:tcPr marL="68580" marR="68580" marT="0" marB="0"/>
                </a:tc>
                <a:tc>
                  <a:txBody>
                    <a:bodyPr/>
                    <a:lstStyle/>
                    <a:p>
                      <a:pPr>
                        <a:lnSpc>
                          <a:spcPct val="107000"/>
                        </a:lnSpc>
                        <a:spcAft>
                          <a:spcPts val="800"/>
                        </a:spcAft>
                        <a:buNone/>
                      </a:pPr>
                      <a:r>
                        <a:rPr lang="en-US" dirty="0"/>
                        <a:t> No</a:t>
                      </a:r>
                    </a:p>
                  </a:txBody>
                  <a:tcPr marL="68580" marR="68580" marT="0" marB="0"/>
                </a:tc>
                <a:extLst>
                  <a:ext uri="{0D108BD9-81ED-4DB2-BD59-A6C34878D82A}">
                    <a16:rowId xmlns:a16="http://schemas.microsoft.com/office/drawing/2014/main" val="698416208"/>
                  </a:ext>
                </a:extLst>
              </a:tr>
              <a:tr h="250746">
                <a:tc>
                  <a:txBody>
                    <a:bodyPr/>
                    <a:lstStyle/>
                    <a:p>
                      <a:pPr>
                        <a:lnSpc>
                          <a:spcPct val="107000"/>
                        </a:lnSpc>
                        <a:spcAft>
                          <a:spcPts val="800"/>
                        </a:spcAft>
                        <a:buNone/>
                      </a:pPr>
                      <a:r>
                        <a:rPr lang="en-US" sz="1600" kern="100" dirty="0">
                          <a:effectLst/>
                          <a:latin typeface="+mj-lt"/>
                        </a:rPr>
                        <a:t>Consultation (date/no. participants)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No</a:t>
                      </a:r>
                    </a:p>
                  </a:txBody>
                  <a:tcPr marL="68580" marR="68580" marT="0" marB="0"/>
                </a:tc>
                <a:tc>
                  <a:txBody>
                    <a:bodyPr/>
                    <a:lstStyle/>
                    <a:p>
                      <a:pPr>
                        <a:lnSpc>
                          <a:spcPct val="107000"/>
                        </a:lnSpc>
                        <a:spcAft>
                          <a:spcPts val="800"/>
                        </a:spcAft>
                        <a:buNone/>
                      </a:pPr>
                      <a:r>
                        <a:rPr lang="en-US" dirty="0"/>
                        <a:t>No </a:t>
                      </a:r>
                    </a:p>
                  </a:txBody>
                  <a:tcPr marL="68580" marR="68580" marT="0" marB="0"/>
                </a:tc>
                <a:tc>
                  <a:txBody>
                    <a:bodyPr/>
                    <a:lstStyle/>
                    <a:p>
                      <a:pPr>
                        <a:lnSpc>
                          <a:spcPct val="107000"/>
                        </a:lnSpc>
                        <a:spcAft>
                          <a:spcPts val="800"/>
                        </a:spcAft>
                        <a:buNone/>
                      </a:pPr>
                      <a:r>
                        <a:rPr lang="en-US" dirty="0"/>
                        <a:t>No </a:t>
                      </a:r>
                    </a:p>
                  </a:txBody>
                  <a:tcPr marL="68580" marR="68580" marT="0" marB="0"/>
                </a:tc>
                <a:extLst>
                  <a:ext uri="{0D108BD9-81ED-4DB2-BD59-A6C34878D82A}">
                    <a16:rowId xmlns:a16="http://schemas.microsoft.com/office/drawing/2014/main" val="3356410465"/>
                  </a:ext>
                </a:extLst>
              </a:tr>
              <a:tr h="521085">
                <a:tc>
                  <a:txBody>
                    <a:bodyPr/>
                    <a:lstStyle/>
                    <a:p>
                      <a:pPr>
                        <a:lnSpc>
                          <a:spcPct val="107000"/>
                        </a:lnSpc>
                        <a:spcAft>
                          <a:spcPts val="800"/>
                        </a:spcAft>
                        <a:buNone/>
                      </a:pPr>
                      <a:r>
                        <a:rPr lang="en-US" sz="1600" kern="100" dirty="0">
                          <a:effectLst/>
                          <a:latin typeface="+mj-lt"/>
                        </a:rPr>
                        <a:t>Date of disseminating law/regulations or new approach</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No</a:t>
                      </a:r>
                    </a:p>
                  </a:txBody>
                  <a:tcPr marL="68580" marR="68580" marT="0" marB="0"/>
                </a:tc>
                <a:tc>
                  <a:txBody>
                    <a:bodyPr/>
                    <a:lstStyle/>
                    <a:p>
                      <a:pPr>
                        <a:lnSpc>
                          <a:spcPct val="107000"/>
                        </a:lnSpc>
                        <a:spcAft>
                          <a:spcPts val="800"/>
                        </a:spcAft>
                        <a:buNone/>
                      </a:pPr>
                      <a:r>
                        <a:rPr lang="en-US" dirty="0"/>
                        <a:t>No </a:t>
                      </a:r>
                    </a:p>
                  </a:txBody>
                  <a:tcPr marL="68580" marR="68580" marT="0" marB="0"/>
                </a:tc>
                <a:tc>
                  <a:txBody>
                    <a:bodyPr/>
                    <a:lstStyle/>
                    <a:p>
                      <a:pPr>
                        <a:lnSpc>
                          <a:spcPct val="107000"/>
                        </a:lnSpc>
                        <a:spcAft>
                          <a:spcPts val="800"/>
                        </a:spcAft>
                        <a:buNone/>
                      </a:pPr>
                      <a:r>
                        <a:rPr lang="en-US" dirty="0"/>
                        <a:t>No </a:t>
                      </a:r>
                    </a:p>
                  </a:txBody>
                  <a:tcPr marL="68580" marR="68580" marT="0" marB="0"/>
                </a:tc>
                <a:extLst>
                  <a:ext uri="{0D108BD9-81ED-4DB2-BD59-A6C34878D82A}">
                    <a16:rowId xmlns:a16="http://schemas.microsoft.com/office/drawing/2014/main" val="1193508134"/>
                  </a:ext>
                </a:extLst>
              </a:tr>
              <a:tr h="250746">
                <a:tc>
                  <a:txBody>
                    <a:bodyPr/>
                    <a:lstStyle/>
                    <a:p>
                      <a:pPr>
                        <a:lnSpc>
                          <a:spcPct val="107000"/>
                        </a:lnSpc>
                        <a:spcAft>
                          <a:spcPts val="800"/>
                        </a:spcAft>
                        <a:buNone/>
                      </a:pPr>
                      <a:r>
                        <a:rPr lang="en-US" sz="1600" kern="100" dirty="0">
                          <a:effectLst/>
                          <a:latin typeface="+mj-lt"/>
                        </a:rPr>
                        <a:t>Enacted by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NA</a:t>
                      </a:r>
                    </a:p>
                  </a:txBody>
                  <a:tcPr marL="68580" marR="68580" marT="0" marB="0"/>
                </a:tc>
                <a:tc>
                  <a:txBody>
                    <a:bodyPr/>
                    <a:lstStyle/>
                    <a:p>
                      <a:pPr>
                        <a:lnSpc>
                          <a:spcPct val="107000"/>
                        </a:lnSpc>
                        <a:spcAft>
                          <a:spcPts val="800"/>
                        </a:spcAft>
                        <a:buNone/>
                      </a:pPr>
                      <a:r>
                        <a:rPr lang="en-US" noProof="0" dirty="0">
                          <a:sym typeface="Arial"/>
                        </a:rPr>
                        <a:t>NA</a:t>
                      </a:r>
                      <a:endParaRPr lang="en-US" dirty="0"/>
                    </a:p>
                  </a:txBody>
                  <a:tcPr marL="68580" marR="68580" marT="0" marB="0"/>
                </a:tc>
                <a:tc>
                  <a:txBody>
                    <a:bodyPr/>
                    <a:lstStyle/>
                    <a:p>
                      <a:pPr>
                        <a:lnSpc>
                          <a:spcPct val="107000"/>
                        </a:lnSpc>
                        <a:spcAft>
                          <a:spcPts val="800"/>
                        </a:spcAft>
                        <a:buNone/>
                      </a:pPr>
                      <a:r>
                        <a:rPr lang="en-US" noProof="0" dirty="0">
                          <a:sym typeface="Arial"/>
                        </a:rPr>
                        <a:t>NA</a:t>
                      </a:r>
                      <a:endParaRPr lang="en-US" dirty="0"/>
                    </a:p>
                  </a:txBody>
                  <a:tcPr marL="68580" marR="68580" marT="0" marB="0"/>
                </a:tc>
                <a:extLst>
                  <a:ext uri="{0D108BD9-81ED-4DB2-BD59-A6C34878D82A}">
                    <a16:rowId xmlns:a16="http://schemas.microsoft.com/office/drawing/2014/main" val="3204813892"/>
                  </a:ext>
                </a:extLst>
              </a:tr>
              <a:tr h="1202677">
                <a:tc>
                  <a:txBody>
                    <a:bodyPr/>
                    <a:lstStyle/>
                    <a:p>
                      <a:pPr>
                        <a:lnSpc>
                          <a:spcPct val="107000"/>
                        </a:lnSpc>
                        <a:spcAft>
                          <a:spcPts val="800"/>
                        </a:spcAft>
                        <a:buNone/>
                      </a:pPr>
                      <a:r>
                        <a:rPr lang="en-US" sz="1600" kern="100" dirty="0">
                          <a:effectLst/>
                          <a:latin typeface="+mj-lt"/>
                        </a:rPr>
                        <a:t>Key activities to improve management (capacity building, awareness raising, enforcement…)</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Increasing capacity building, Awareness raising and strengthening law enforcement  </a:t>
                      </a:r>
                    </a:p>
                  </a:txBody>
                  <a:tcPr marL="68580" marR="68580" marT="0" marB="0"/>
                </a:tc>
                <a:tc>
                  <a:txBody>
                    <a:bodyPr/>
                    <a:lstStyle/>
                    <a:p>
                      <a:pPr>
                        <a:lnSpc>
                          <a:spcPct val="107000"/>
                        </a:lnSpc>
                        <a:spcAft>
                          <a:spcPts val="800"/>
                        </a:spcAft>
                        <a:buNone/>
                      </a:pPr>
                      <a:r>
                        <a:rPr lang="en-US" noProof="0" dirty="0">
                          <a:sym typeface="Arial"/>
                        </a:rPr>
                        <a:t>Increasing capacity building, Awareness raising and strengthening law enforcement </a:t>
                      </a:r>
                      <a:endParaRPr lang="en-US" dirty="0"/>
                    </a:p>
                  </a:txBody>
                  <a:tcPr marL="68580" marR="68580" marT="0" marB="0"/>
                </a:tc>
                <a:tc>
                  <a:txBody>
                    <a:bodyPr/>
                    <a:lstStyle/>
                    <a:p>
                      <a:pPr>
                        <a:lnSpc>
                          <a:spcPct val="107000"/>
                        </a:lnSpc>
                        <a:spcAft>
                          <a:spcPts val="800"/>
                        </a:spcAft>
                        <a:buNone/>
                      </a:pPr>
                      <a:r>
                        <a:rPr lang="en-US" noProof="0" dirty="0">
                          <a:sym typeface="Arial"/>
                        </a:rPr>
                        <a:t>Increasing capacity building, Awareness raising and strengthening law enforcement </a:t>
                      </a:r>
                      <a:endParaRPr lang="en-US" dirty="0"/>
                    </a:p>
                  </a:txBody>
                  <a:tcPr marL="68580" marR="68580" marT="0" marB="0"/>
                </a:tc>
                <a:extLst>
                  <a:ext uri="{0D108BD9-81ED-4DB2-BD59-A6C34878D82A}">
                    <a16:rowId xmlns:a16="http://schemas.microsoft.com/office/drawing/2014/main" val="1532220224"/>
                  </a:ext>
                </a:extLst>
              </a:tr>
              <a:tr h="250746">
                <a:tc>
                  <a:txBody>
                    <a:bodyPr/>
                    <a:lstStyle/>
                    <a:p>
                      <a:pPr>
                        <a:lnSpc>
                          <a:spcPct val="107000"/>
                        </a:lnSpc>
                        <a:spcAft>
                          <a:spcPts val="800"/>
                        </a:spcAft>
                        <a:buNone/>
                      </a:pPr>
                      <a:r>
                        <a:rPr lang="en-GB" sz="1600" kern="100" dirty="0">
                          <a:effectLst/>
                          <a:latin typeface="+mj-lt"/>
                        </a:rPr>
                        <a:t>Impacts of reformed law/regulations:</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NA</a:t>
                      </a:r>
                    </a:p>
                  </a:txBody>
                  <a:tcPr marL="68580" marR="68580" marT="0" marB="0"/>
                </a:tc>
                <a:tc>
                  <a:txBody>
                    <a:bodyPr/>
                    <a:lstStyle/>
                    <a:p>
                      <a:pPr>
                        <a:lnSpc>
                          <a:spcPct val="107000"/>
                        </a:lnSpc>
                        <a:spcAft>
                          <a:spcPts val="800"/>
                        </a:spcAft>
                        <a:buNone/>
                      </a:pPr>
                      <a:r>
                        <a:rPr lang="en-US" dirty="0"/>
                        <a:t>NA</a:t>
                      </a:r>
                    </a:p>
                  </a:txBody>
                  <a:tcPr marL="68580" marR="68580" marT="0" marB="0"/>
                </a:tc>
                <a:tc>
                  <a:txBody>
                    <a:bodyPr/>
                    <a:lstStyle/>
                    <a:p>
                      <a:pPr>
                        <a:lnSpc>
                          <a:spcPct val="107000"/>
                        </a:lnSpc>
                        <a:spcAft>
                          <a:spcPts val="800"/>
                        </a:spcAft>
                        <a:buNone/>
                      </a:pPr>
                      <a:r>
                        <a:rPr lang="en-US" dirty="0"/>
                        <a:t>NA</a:t>
                      </a:r>
                    </a:p>
                  </a:txBody>
                  <a:tcPr marL="68580" marR="68580" marT="0" marB="0"/>
                </a:tc>
                <a:extLst>
                  <a:ext uri="{0D108BD9-81ED-4DB2-BD59-A6C34878D82A}">
                    <a16:rowId xmlns:a16="http://schemas.microsoft.com/office/drawing/2014/main" val="3983088827"/>
                  </a:ext>
                </a:extLst>
              </a:tr>
              <a:tr h="521085">
                <a:tc>
                  <a:txBody>
                    <a:bodyPr/>
                    <a:lstStyle/>
                    <a:p>
                      <a:pPr>
                        <a:lnSpc>
                          <a:spcPct val="107000"/>
                        </a:lnSpc>
                        <a:spcAft>
                          <a:spcPts val="800"/>
                        </a:spcAft>
                        <a:buNone/>
                      </a:pPr>
                      <a:r>
                        <a:rPr lang="en-US" sz="1600" kern="100" dirty="0">
                          <a:effectLst/>
                          <a:latin typeface="+mj-lt"/>
                        </a:rPr>
                        <a:t>Increasing public awareness (much, better/ no change)</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Better</a:t>
                      </a:r>
                    </a:p>
                  </a:txBody>
                  <a:tcPr marL="68580" marR="68580" marT="0" marB="0"/>
                </a:tc>
                <a:tc>
                  <a:txBody>
                    <a:bodyPr/>
                    <a:lstStyle/>
                    <a:p>
                      <a:pPr>
                        <a:lnSpc>
                          <a:spcPct val="107000"/>
                        </a:lnSpc>
                        <a:spcAft>
                          <a:spcPts val="800"/>
                        </a:spcAft>
                        <a:buNone/>
                      </a:pPr>
                      <a:r>
                        <a:rPr lang="en-US" dirty="0"/>
                        <a:t>Better</a:t>
                      </a:r>
                    </a:p>
                  </a:txBody>
                  <a:tcPr marL="68580" marR="68580" marT="0" marB="0"/>
                </a:tc>
                <a:tc>
                  <a:txBody>
                    <a:bodyPr/>
                    <a:lstStyle/>
                    <a:p>
                      <a:pPr>
                        <a:lnSpc>
                          <a:spcPct val="107000"/>
                        </a:lnSpc>
                        <a:spcAft>
                          <a:spcPts val="800"/>
                        </a:spcAft>
                        <a:buNone/>
                      </a:pPr>
                      <a:r>
                        <a:rPr lang="en-US" dirty="0"/>
                        <a:t>Better</a:t>
                      </a:r>
                    </a:p>
                  </a:txBody>
                  <a:tcPr marL="68580" marR="68580" marT="0" marB="0"/>
                </a:tc>
                <a:extLst>
                  <a:ext uri="{0D108BD9-81ED-4DB2-BD59-A6C34878D82A}">
                    <a16:rowId xmlns:a16="http://schemas.microsoft.com/office/drawing/2014/main" val="81699656"/>
                  </a:ext>
                </a:extLst>
              </a:tr>
              <a:tr h="331258">
                <a:tc>
                  <a:txBody>
                    <a:bodyPr/>
                    <a:lstStyle/>
                    <a:p>
                      <a:pPr>
                        <a:lnSpc>
                          <a:spcPct val="107000"/>
                        </a:lnSpc>
                        <a:spcAft>
                          <a:spcPts val="800"/>
                        </a:spcAft>
                        <a:buNone/>
                      </a:pPr>
                      <a:r>
                        <a:rPr lang="en-US" sz="1600" kern="100" dirty="0">
                          <a:effectLst/>
                          <a:latin typeface="+mj-lt"/>
                        </a:rPr>
                        <a:t>Improved enforcement (much, better/no)</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Better</a:t>
                      </a:r>
                    </a:p>
                  </a:txBody>
                  <a:tcPr marL="68580" marR="68580" marT="0" marB="0"/>
                </a:tc>
                <a:tc>
                  <a:txBody>
                    <a:bodyPr/>
                    <a:lstStyle/>
                    <a:p>
                      <a:pPr>
                        <a:lnSpc>
                          <a:spcPct val="107000"/>
                        </a:lnSpc>
                        <a:spcAft>
                          <a:spcPts val="800"/>
                        </a:spcAft>
                        <a:buNone/>
                      </a:pPr>
                      <a:r>
                        <a:rPr lang="en-US" dirty="0"/>
                        <a:t>Better</a:t>
                      </a:r>
                    </a:p>
                  </a:txBody>
                  <a:tcPr marL="68580" marR="68580" marT="0" marB="0"/>
                </a:tc>
                <a:tc>
                  <a:txBody>
                    <a:bodyPr/>
                    <a:lstStyle/>
                    <a:p>
                      <a:pPr>
                        <a:lnSpc>
                          <a:spcPct val="107000"/>
                        </a:lnSpc>
                        <a:spcAft>
                          <a:spcPts val="800"/>
                        </a:spcAft>
                        <a:buNone/>
                      </a:pPr>
                      <a:r>
                        <a:rPr lang="en-US" dirty="0"/>
                        <a:t>Better</a:t>
                      </a:r>
                    </a:p>
                  </a:txBody>
                  <a:tcPr marL="68580" marR="68580" marT="0" marB="0"/>
                </a:tc>
                <a:extLst>
                  <a:ext uri="{0D108BD9-81ED-4DB2-BD59-A6C34878D82A}">
                    <a16:rowId xmlns:a16="http://schemas.microsoft.com/office/drawing/2014/main" val="3995184299"/>
                  </a:ext>
                </a:extLst>
              </a:tr>
              <a:tr h="280505">
                <a:tc>
                  <a:txBody>
                    <a:bodyPr/>
                    <a:lstStyle/>
                    <a:p>
                      <a:pPr>
                        <a:lnSpc>
                          <a:spcPct val="107000"/>
                        </a:lnSpc>
                        <a:spcAft>
                          <a:spcPts val="800"/>
                        </a:spcAft>
                        <a:buNone/>
                      </a:pPr>
                      <a:r>
                        <a:rPr lang="en-US" sz="1600" kern="100" dirty="0">
                          <a:effectLst/>
                          <a:latin typeface="+mj-lt"/>
                        </a:rPr>
                        <a:t>Area (ha) of CRs managed effectively</a:t>
                      </a:r>
                      <a:endParaRPr lang="en-US" sz="16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endParaRPr lang="en-US" dirty="0"/>
                    </a:p>
                  </a:txBody>
                  <a:tcPr marL="68580" marR="68580" marT="0" marB="0"/>
                </a:tc>
                <a:tc>
                  <a:txBody>
                    <a:bodyPr/>
                    <a:lstStyle/>
                    <a:p>
                      <a:pPr>
                        <a:lnSpc>
                          <a:spcPct val="107000"/>
                        </a:lnSpc>
                        <a:spcAft>
                          <a:spcPts val="800"/>
                        </a:spcAft>
                        <a:buNone/>
                      </a:pPr>
                      <a:endParaRPr lang="en-US" dirty="0"/>
                    </a:p>
                  </a:txBody>
                  <a:tcPr marL="68580" marR="68580" marT="0" marB="0"/>
                </a:tc>
                <a:tc>
                  <a:txBody>
                    <a:bodyPr/>
                    <a:lstStyle/>
                    <a:p>
                      <a:pPr>
                        <a:lnSpc>
                          <a:spcPct val="107000"/>
                        </a:lnSpc>
                        <a:spcAft>
                          <a:spcPts val="800"/>
                        </a:spcAft>
                        <a:buNone/>
                      </a:pPr>
                      <a:endParaRPr lang="en-US" dirty="0"/>
                    </a:p>
                  </a:txBody>
                  <a:tcPr marL="68580" marR="68580" marT="0" marB="0"/>
                </a:tc>
                <a:extLst>
                  <a:ext uri="{0D108BD9-81ED-4DB2-BD59-A6C34878D82A}">
                    <a16:rowId xmlns:a16="http://schemas.microsoft.com/office/drawing/2014/main" val="2635798798"/>
                  </a:ext>
                </a:extLst>
              </a:tr>
              <a:tr h="280505">
                <a:tc>
                  <a:txBody>
                    <a:bodyPr/>
                    <a:lstStyle/>
                    <a:p>
                      <a:pPr>
                        <a:lnSpc>
                          <a:spcPct val="107000"/>
                        </a:lnSpc>
                        <a:spcAft>
                          <a:spcPts val="800"/>
                        </a:spcAft>
                        <a:buNone/>
                      </a:pPr>
                      <a:r>
                        <a:rPr lang="en-US" sz="1800" kern="100" dirty="0">
                          <a:effectLst/>
                          <a:latin typeface="+mj-lt"/>
                        </a:rPr>
                        <a:t>Area (ha) of SGs managed effectively</a:t>
                      </a: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US" dirty="0"/>
                        <a:t> NA</a:t>
                      </a:r>
                    </a:p>
                  </a:txBody>
                  <a:tcPr marL="68580" marR="68580" marT="0" marB="0"/>
                </a:tc>
                <a:tc>
                  <a:txBody>
                    <a:bodyPr/>
                    <a:lstStyle/>
                    <a:p>
                      <a:pPr marL="0" marR="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US" dirty="0"/>
                        <a:t> </a:t>
                      </a:r>
                      <a:r>
                        <a:rPr lang="en-US" dirty="0">
                          <a:sym typeface="Arial"/>
                        </a:rPr>
                        <a:t>NA</a:t>
                      </a:r>
                    </a:p>
                  </a:txBody>
                  <a:tcPr marL="68580" marR="68580" marT="0" marB="0"/>
                </a:tc>
                <a:tc>
                  <a:txBody>
                    <a:bodyPr/>
                    <a:lstStyle/>
                    <a:p>
                      <a:pPr marL="0" marR="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US" dirty="0"/>
                        <a:t> </a:t>
                      </a:r>
                      <a:r>
                        <a:rPr lang="en-US" dirty="0">
                          <a:sym typeface="Arial"/>
                        </a:rPr>
                        <a:t>NA</a:t>
                      </a:r>
                    </a:p>
                  </a:txBody>
                  <a:tcPr marL="68580" marR="68580" marT="0" marB="0"/>
                </a:tc>
                <a:extLst>
                  <a:ext uri="{0D108BD9-81ED-4DB2-BD59-A6C34878D82A}">
                    <a16:rowId xmlns:a16="http://schemas.microsoft.com/office/drawing/2014/main" val="956136884"/>
                  </a:ext>
                </a:extLst>
              </a:tr>
            </a:tbl>
          </a:graphicData>
        </a:graphic>
      </p:graphicFrame>
    </p:spTree>
    <p:extLst>
      <p:ext uri="{BB962C8B-B14F-4D97-AF65-F5344CB8AC3E}">
        <p14:creationId xmlns:p14="http://schemas.microsoft.com/office/powerpoint/2010/main" val="2762287138"/>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17059</TotalTime>
  <Words>5461</Words>
  <Application>Microsoft Office PowerPoint</Application>
  <PresentationFormat>Widescreen</PresentationFormat>
  <Paragraphs>899</Paragraphs>
  <Slides>24</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Khmer OS Battambang</vt:lpstr>
      <vt:lpstr>Times New Roman</vt:lpstr>
      <vt:lpstr>Twentieth Century</vt:lpstr>
      <vt:lpstr>Office Theme</vt:lpstr>
      <vt:lpstr>PowerPoint Presentation</vt:lpstr>
      <vt:lpstr>Presentation 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Issues and Challenges: For CRs</vt:lpstr>
      <vt:lpstr>Issues and Challenges: For SGs</vt:lpstr>
      <vt:lpstr>Recommendations: For CRs</vt:lpstr>
      <vt:lpstr>Recommendations: For SGs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Sopheak thav</cp:lastModifiedBy>
  <cp:revision>132</cp:revision>
  <dcterms:created xsi:type="dcterms:W3CDTF">2021-06-17T13:22:27Z</dcterms:created>
  <dcterms:modified xsi:type="dcterms:W3CDTF">2025-08-01T00:09:01Z</dcterms:modified>
</cp:coreProperties>
</file>