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06" r:id="rId3"/>
    <p:sldId id="308" r:id="rId4"/>
    <p:sldId id="289" r:id="rId5"/>
    <p:sldId id="299" r:id="rId6"/>
    <p:sldId id="302" r:id="rId7"/>
    <p:sldId id="304" r:id="rId8"/>
    <p:sldId id="305" r:id="rId9"/>
    <p:sldId id="307" r:id="rId10"/>
    <p:sldId id="287" r:id="rId11"/>
    <p:sldId id="288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1273" autoAdjust="0"/>
  </p:normalViewPr>
  <p:slideViewPr>
    <p:cSldViewPr snapToGrid="0">
      <p:cViewPr varScale="1">
        <p:scale>
          <a:sx n="86" d="100"/>
          <a:sy n="86" d="100"/>
        </p:scale>
        <p:origin x="456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15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003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945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899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27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3"/>
            <a:ext cx="9492861" cy="2178095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Second Meeting of the Regional Working Groups on Mangroves and Wetlands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11-12 August 2025, Iloilo, Philippines 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 on National Activities 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Implement the SCS SAP Project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800"/>
              </a:spcAft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(for the period January 2022 – July 2025)</a:t>
            </a: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[Cambodia]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Mr. Meas Rithy and </a:t>
            </a:r>
            <a:r>
              <a:rPr lang="en-US" sz="1600" b="1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Dr.Ly</a:t>
            </a:r>
            <a:r>
              <a:rPr lang="en-US" sz="16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r>
              <a:rPr lang="en-US" sz="1600" b="1" dirty="0" err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Phanna</a:t>
            </a: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Issues and Challenges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the issues and challenges encountered in implementing the SAP and actions taken to address it since the 1</a:t>
            </a:r>
            <a:r>
              <a:rPr lang="en-US" sz="1600" baseline="30000" dirty="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 RWG meetings (December 2021)</a:t>
            </a:r>
          </a:p>
          <a:p>
            <a:pPr marL="4381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Limited Capacity at sub-national and Local Level</a:t>
            </a:r>
          </a:p>
          <a:p>
            <a:pPr marL="4381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  <a:sym typeface="Arial"/>
              </a:rPr>
              <a:t>  Data Gaps and Monitoring Challenges</a:t>
            </a:r>
          </a:p>
          <a:p>
            <a:pPr marL="4381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  <a:sym typeface="Arial"/>
              </a:rPr>
              <a:t>  Inadequate Budget for Restoration and Livelihood Support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1" y="313906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Lessons Learned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49137" y="372207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the lessons learned in implementing the SAP at the national level</a:t>
            </a:r>
          </a:p>
          <a:p>
            <a:pPr indent="-3619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dirty="0">
                <a:latin typeface="Arial"/>
                <a:cs typeface="Arial"/>
                <a:sym typeface="Arial"/>
              </a:rPr>
              <a:t>Strong coordination between national and sub-national institutions is critical.</a:t>
            </a:r>
          </a:p>
          <a:p>
            <a:pPr indent="-3619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  <a:sym typeface="Arial"/>
              </a:rPr>
              <a:t> Community involvement enhances effectiveness and sustainability.</a:t>
            </a:r>
          </a:p>
          <a:p>
            <a:pPr indent="-3619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  <a:sym typeface="Arial"/>
              </a:rPr>
              <a:t> Tailored capacity building leads to measurable improvements.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707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Recommendations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recommendations to further the implementation and achievement of the SAP targets</a:t>
            </a:r>
          </a:p>
          <a:p>
            <a:pPr indent="-3619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Expand ecosystem-based livelihood alternatives</a:t>
            </a:r>
          </a:p>
          <a:p>
            <a:pPr indent="-3619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Secure long-term financing through blended mechanisms</a:t>
            </a:r>
          </a:p>
          <a:p>
            <a:pPr indent="-361950">
              <a:spcBef>
                <a:spcPts val="0"/>
              </a:spcBef>
              <a:buSzPts val="2100"/>
              <a:buFont typeface="Arial" panose="020B0604020202020204" pitchFamily="34" charset="0"/>
              <a:buChar char="•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2" y="3194218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Conclusions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" name="Google Shape;103;p3">
            <a:extLst>
              <a:ext uri="{FF2B5EF4-FFF2-40B4-BE49-F238E27FC236}">
                <a16:creationId xmlns:a16="http://schemas.microsoft.com/office/drawing/2014/main" id="{DEC9D3CE-E128-574B-CFC3-9F308F1F3CCE}"/>
              </a:ext>
            </a:extLst>
          </p:cNvPr>
          <p:cNvSpPr txBox="1">
            <a:spLocks/>
          </p:cNvSpPr>
          <p:nvPr/>
        </p:nvSpPr>
        <p:spPr>
          <a:xfrm>
            <a:off x="2208762" y="3888096"/>
            <a:ext cx="9910604" cy="1305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Summary Key Achievement: </a:t>
            </a:r>
          </a:p>
          <a:p>
            <a:pPr marL="381000" indent="-285750">
              <a:spcBef>
                <a:spcPts val="0"/>
              </a:spcBef>
              <a:buSzPts val="21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Management plans developed for &gt;20,000 ha of MGs &amp; WLs</a:t>
            </a:r>
          </a:p>
          <a:p>
            <a:pPr marL="381000" indent="-285750">
              <a:spcBef>
                <a:spcPts val="0"/>
              </a:spcBef>
              <a:buSzPts val="21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85 ha of mangroves replanted/enriched</a:t>
            </a:r>
          </a:p>
          <a:p>
            <a:pPr marL="381000" indent="-285750">
              <a:spcBef>
                <a:spcPts val="0"/>
              </a:spcBef>
              <a:buSzPts val="2100"/>
              <a:buFont typeface="Wingdings" panose="05000000000000000000" pitchFamily="2" charset="2"/>
              <a:buChar char="§"/>
            </a:pPr>
            <a:r>
              <a:rPr lang="en-US" sz="1800" dirty="0"/>
              <a:t>Alternative livelihoods (crab bank, beekeeping, eco-tourism) implemented</a:t>
            </a: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C4DD77F2-E552-239B-21BD-1AC1CA476553}"/>
              </a:ext>
            </a:extLst>
          </p:cNvPr>
          <p:cNvSpPr txBox="1">
            <a:spLocks/>
          </p:cNvSpPr>
          <p:nvPr/>
        </p:nvSpPr>
        <p:spPr>
          <a:xfrm>
            <a:off x="2208762" y="5096939"/>
            <a:ext cx="9910604" cy="1305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Way forward: </a:t>
            </a:r>
          </a:p>
          <a:p>
            <a:pPr marL="381000" indent="-285750">
              <a:spcBef>
                <a:spcPts val="0"/>
              </a:spcBef>
              <a:buSzPts val="21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Finalize and implement pending plans</a:t>
            </a:r>
          </a:p>
          <a:p>
            <a:pPr marL="381000" indent="-285750">
              <a:spcBef>
                <a:spcPts val="0"/>
              </a:spcBef>
              <a:buSzPts val="2100"/>
              <a:buFont typeface="Wingdings" panose="05000000000000000000" pitchFamily="2" charset="2"/>
              <a:buChar char="§"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Expand community-based livelihoods</a:t>
            </a:r>
          </a:p>
          <a:p>
            <a:pPr marL="381000" indent="-285750">
              <a:spcBef>
                <a:spcPts val="0"/>
              </a:spcBef>
              <a:buSzPts val="2100"/>
              <a:buFont typeface="Wingdings" panose="05000000000000000000" pitchFamily="2" charset="2"/>
              <a:buChar char="§"/>
            </a:pPr>
            <a:r>
              <a:rPr lang="en-US" sz="1800" dirty="0"/>
              <a:t>Strengthen monitoring and financing</a:t>
            </a: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83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4;p2">
            <a:extLst>
              <a:ext uri="{FF2B5EF4-FFF2-40B4-BE49-F238E27FC236}">
                <a16:creationId xmlns:a16="http://schemas.microsoft.com/office/drawing/2014/main" id="{C1FC7DEE-1B47-7F50-F661-139FB551622D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5971141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>
                <a:solidFill>
                  <a:srgbClr val="0070C0"/>
                </a:solidFill>
              </a:rPr>
              <a:t>Presentation Outline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7" name="Google Shape;95;p2">
            <a:extLst>
              <a:ext uri="{FF2B5EF4-FFF2-40B4-BE49-F238E27FC236}">
                <a16:creationId xmlns:a16="http://schemas.microsoft.com/office/drawing/2014/main" id="{053E123F-C56A-659E-EB75-68EB95405E9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3;p3">
            <a:extLst>
              <a:ext uri="{FF2B5EF4-FFF2-40B4-BE49-F238E27FC236}">
                <a16:creationId xmlns:a16="http://schemas.microsoft.com/office/drawing/2014/main" id="{A22E6868-3F11-4A18-E23F-308B5F8ED551}"/>
              </a:ext>
            </a:extLst>
          </p:cNvPr>
          <p:cNvSpPr txBox="1">
            <a:spLocks/>
          </p:cNvSpPr>
          <p:nvPr/>
        </p:nvSpPr>
        <p:spPr>
          <a:xfrm>
            <a:off x="2155500" y="848225"/>
            <a:ext cx="9910604" cy="5847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95250">
              <a:lnSpc>
                <a:spcPct val="90000"/>
              </a:lnSpc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Introduction</a:t>
            </a:r>
          </a:p>
          <a:p>
            <a:pPr marL="95250">
              <a:lnSpc>
                <a:spcPct val="90000"/>
              </a:lnSpc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Highlights of key achievements in Implementing the SAP on MGs &amp; WLs during 2022 – July 2025</a:t>
            </a:r>
          </a:p>
          <a:p>
            <a:pPr marL="95250"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Summary on status of monitoring related MGs &amp; WLs</a:t>
            </a:r>
          </a:p>
          <a:p>
            <a:pPr marL="95250"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Availability of data and information at the sites on MGs &amp; WLs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marL="95250"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lnSpc>
                <a:spcPct val="90000"/>
              </a:lnSpc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Issues and Challenges</a:t>
            </a:r>
          </a:p>
          <a:p>
            <a:pPr marL="95250">
              <a:lnSpc>
                <a:spcPct val="90000"/>
              </a:lnSpc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lnSpc>
                <a:spcPct val="90000"/>
              </a:lnSpc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Lessons learned</a:t>
            </a:r>
          </a:p>
          <a:p>
            <a:pPr marL="95250">
              <a:lnSpc>
                <a:spcPct val="90000"/>
              </a:lnSpc>
              <a:buSzPts val="2100"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>
              <a:lnSpc>
                <a:spcPct val="90000"/>
              </a:lnSpc>
              <a:buSzPts val="2100"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Recommendations &amp; Conclusions</a:t>
            </a:r>
          </a:p>
        </p:txBody>
      </p:sp>
    </p:spTree>
    <p:extLst>
      <p:ext uri="{BB962C8B-B14F-4D97-AF65-F5344CB8AC3E}">
        <p14:creationId xmlns:p14="http://schemas.microsoft.com/office/powerpoint/2010/main" val="874177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238358"/>
            <a:ext cx="9910604" cy="45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C3BBB8C-20FD-EC48-DEE3-7784FEB40B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511220"/>
              </p:ext>
            </p:extLst>
          </p:nvPr>
        </p:nvGraphicFramePr>
        <p:xfrm>
          <a:off x="2286000" y="800098"/>
          <a:ext cx="9673741" cy="5324619"/>
        </p:xfrm>
        <a:graphic>
          <a:graphicData uri="http://schemas.openxmlformats.org/drawingml/2006/table">
            <a:tbl>
              <a:tblPr firstRow="1" bandRow="1">
                <a:tableStyleId>{177FB7C0-870E-4CA2-AEDD-45C9577357D1}</a:tableStyleId>
              </a:tblPr>
              <a:tblGrid>
                <a:gridCol w="3189430">
                  <a:extLst>
                    <a:ext uri="{9D8B030D-6E8A-4147-A177-3AD203B41FA5}">
                      <a16:colId xmlns:a16="http://schemas.microsoft.com/office/drawing/2014/main" val="667714058"/>
                    </a:ext>
                  </a:extLst>
                </a:gridCol>
                <a:gridCol w="3342898">
                  <a:extLst>
                    <a:ext uri="{9D8B030D-6E8A-4147-A177-3AD203B41FA5}">
                      <a16:colId xmlns:a16="http://schemas.microsoft.com/office/drawing/2014/main" val="2844680322"/>
                    </a:ext>
                  </a:extLst>
                </a:gridCol>
                <a:gridCol w="3141413">
                  <a:extLst>
                    <a:ext uri="{9D8B030D-6E8A-4147-A177-3AD203B41FA5}">
                      <a16:colId xmlns:a16="http://schemas.microsoft.com/office/drawing/2014/main" val="1844014146"/>
                    </a:ext>
                  </a:extLst>
                </a:gridCol>
              </a:tblGrid>
              <a:tr h="63263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Mangroves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Wetlands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091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Date of PCA/GSA signature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24 June 2024 (Amendment)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dirty="0"/>
                        <a:t>24 June 2024 (Amendment)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1029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Executing body and national focal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Ministry of Environment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dirty="0"/>
                        <a:t>Ministry of Environment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121130"/>
                  </a:ext>
                </a:extLst>
              </a:tr>
              <a:tr h="272820">
                <a:tc>
                  <a:txBody>
                    <a:bodyPr/>
                    <a:lstStyle/>
                    <a:p>
                      <a:r>
                        <a:rPr lang="en-US" sz="2000" dirty="0"/>
                        <a:t>Date of national working group establishment and meetings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April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dirty="0"/>
                        <a:t>April 2022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302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Sites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 sites: Botum Sakor, </a:t>
                      </a:r>
                      <a:r>
                        <a:rPr lang="en-US" sz="2000" dirty="0" err="1"/>
                        <a:t>Peam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Krasop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Presy</a:t>
                      </a:r>
                      <a:r>
                        <a:rPr lang="en-US" sz="2000" dirty="0"/>
                        <a:t> Nob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 sites: </a:t>
                      </a:r>
                      <a:r>
                        <a:rPr lang="en-US" sz="2000" dirty="0" err="1"/>
                        <a:t>Champu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Khmao</a:t>
                      </a:r>
                      <a:r>
                        <a:rPr lang="en-US" sz="2000" dirty="0"/>
                        <a:t>, Kampong Trach, Koh </a:t>
                      </a:r>
                      <a:r>
                        <a:rPr lang="en-US" sz="2000" dirty="0" err="1"/>
                        <a:t>Kapik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245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Co-finance project/activities related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277768"/>
                  </a:ext>
                </a:extLst>
              </a:tr>
              <a:tr h="881983">
                <a:tc>
                  <a:txBody>
                    <a:bodyPr/>
                    <a:lstStyle/>
                    <a:p>
                      <a:r>
                        <a:rPr lang="en-US" sz="2000" dirty="0"/>
                        <a:t>Members of TDA/SAP national team on ecosystem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Meas Rithy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Meas Rithy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435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613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95;p2">
            <a:extLst>
              <a:ext uri="{FF2B5EF4-FFF2-40B4-BE49-F238E27FC236}">
                <a16:creationId xmlns:a16="http://schemas.microsoft.com/office/drawing/2014/main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2049137" y="147353"/>
            <a:ext cx="9910604" cy="121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6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MGs &amp; WLs during 2022 – July 2025</a:t>
            </a: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DDD474E-9538-3747-D58E-9624E4CB9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555915"/>
              </p:ext>
            </p:extLst>
          </p:nvPr>
        </p:nvGraphicFramePr>
        <p:xfrm>
          <a:off x="2143914" y="555696"/>
          <a:ext cx="10048086" cy="7043606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4643195">
                  <a:extLst>
                    <a:ext uri="{9D8B030D-6E8A-4147-A177-3AD203B41FA5}">
                      <a16:colId xmlns:a16="http://schemas.microsoft.com/office/drawing/2014/main" val="3222713024"/>
                    </a:ext>
                  </a:extLst>
                </a:gridCol>
                <a:gridCol w="1910820">
                  <a:extLst>
                    <a:ext uri="{9D8B030D-6E8A-4147-A177-3AD203B41FA5}">
                      <a16:colId xmlns:a16="http://schemas.microsoft.com/office/drawing/2014/main" val="3516718913"/>
                    </a:ext>
                  </a:extLst>
                </a:gridCol>
                <a:gridCol w="1583251">
                  <a:extLst>
                    <a:ext uri="{9D8B030D-6E8A-4147-A177-3AD203B41FA5}">
                      <a16:colId xmlns:a16="http://schemas.microsoft.com/office/drawing/2014/main" val="408302819"/>
                    </a:ext>
                  </a:extLst>
                </a:gridCol>
                <a:gridCol w="1910820">
                  <a:extLst>
                    <a:ext uri="{9D8B030D-6E8A-4147-A177-3AD203B41FA5}">
                      <a16:colId xmlns:a16="http://schemas.microsoft.com/office/drawing/2014/main" val="3827285317"/>
                    </a:ext>
                  </a:extLst>
                </a:gridCol>
              </a:tblGrid>
              <a:tr h="4805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Activity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1: Kep and </a:t>
                      </a:r>
                      <a:r>
                        <a:rPr lang="en-US" sz="1800" kern="100" dirty="0" err="1">
                          <a:effectLst/>
                          <a:latin typeface="+mj-lt"/>
                        </a:rPr>
                        <a:t>Kampot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2: Koh Kong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3: Preah Sihanouk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051987"/>
                  </a:ext>
                </a:extLst>
              </a:tr>
              <a:tr h="320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Name of PA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 Kep National Park &amp; </a:t>
                      </a:r>
                      <a:r>
                        <a:rPr lang="en-US" sz="1200" kern="100" dirty="0" err="1">
                          <a:effectLst/>
                          <a:latin typeface="+mj-lt"/>
                        </a:rPr>
                        <a:t>Kampot</a:t>
                      </a:r>
                      <a:r>
                        <a:rPr lang="en-US" sz="1200" kern="100" dirty="0">
                          <a:effectLst/>
                          <a:latin typeface="+mj-lt"/>
                        </a:rPr>
                        <a:t> Coastal Area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200" kern="100" dirty="0" err="1">
                          <a:effectLst/>
                          <a:latin typeface="+mj-lt"/>
                        </a:rPr>
                        <a:t>Peam</a:t>
                      </a:r>
                      <a:r>
                        <a:rPr lang="en-US" sz="1200" kern="10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kern="100" dirty="0" err="1">
                          <a:effectLst/>
                          <a:latin typeface="+mj-lt"/>
                        </a:rPr>
                        <a:t>Krasop</a:t>
                      </a:r>
                      <a:r>
                        <a:rPr lang="en-US" sz="1200" kern="100" dirty="0">
                          <a:effectLst/>
                          <a:latin typeface="+mj-lt"/>
                        </a:rPr>
                        <a:t> Wildlife Sanctuary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 Preah Sihanouk Ream National Park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4143444"/>
                  </a:ext>
                </a:extLst>
              </a:tr>
              <a:tr h="486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Date of establishment/upgrading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Kep NP: 1993; 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Kampot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 area designated under coastal zoning in 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1993 (under Royal Decree)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1993 (Ream NP established under Royal Decree)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0739967"/>
                  </a:ext>
                </a:extLst>
              </a:tr>
              <a:tr h="486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PA management plan (done/in progress)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In progress (2024 draft submitted for Kep and 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Kampot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Done (2023–2028 plan approved)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In progress (plan under revision 2024)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5056979"/>
                  </a:ext>
                </a:extLst>
              </a:tr>
              <a:tr h="486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Approved by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Ministry of Environment (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)	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Ministry of Environment (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)	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Ministry of Environment (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)	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3653307"/>
                  </a:ext>
                </a:extLst>
              </a:tr>
              <a:tr h="320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Total area of PA (ha)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  <a:r>
                        <a:rPr lang="it-IT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Kep NP: 5,000 ha; Kampot zone: 7,200 ha</a:t>
                      </a:r>
                      <a:endParaRPr lang="en-US" sz="1200" b="0" i="0" u="none" strike="noStrike" kern="100" cap="none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23,750 ha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21,000 ha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4833777"/>
                  </a:ext>
                </a:extLst>
              </a:tr>
              <a:tr h="486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Area (ha) of MGs protected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  <a:r>
                        <a:rPr lang="nb-NO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Approx. 800 ha (Kampot mangrove belt)</a:t>
                      </a:r>
                      <a:endParaRPr lang="en-US" sz="1200" b="0" i="0" u="none" strike="noStrike" kern="100" cap="none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Approx. 9,000 ha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Approx. 6,500 ha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8729677"/>
                  </a:ext>
                </a:extLst>
              </a:tr>
              <a:tr h="3204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Area (ha) of WLs protected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Approx. 350 ha (wetlands in 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Kampot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Approx. 2,500 ha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Approx. 1,800 ha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1815259"/>
                  </a:ext>
                </a:extLst>
              </a:tr>
              <a:tr h="486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Report of capacity assessment (yes/no)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Yes (2023 coastal ranger capacity review)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Yes (2022 assessment report by 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Yes (2024 training and gap assessment)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3618478"/>
                  </a:ext>
                </a:extLst>
              </a:tr>
              <a:tr h="652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>
                          <a:effectLst/>
                          <a:latin typeface="+mj-lt"/>
                        </a:rPr>
                        <a:t>Traning course (on what?)</a:t>
                      </a:r>
                      <a:endParaRPr lang="en-US" sz="12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Mangrove restoration, GPS mapping, crab bank model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Law enforcement, biodiversity monitoring, ecotourism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Zoning, patrol skills, fire management, reforestation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8511976"/>
                  </a:ext>
                </a:extLst>
              </a:tr>
              <a:tr h="486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>
                          <a:effectLst/>
                          <a:latin typeface="+mj-lt"/>
                        </a:rPr>
                        <a:t>Consultation (date/no. participants)</a:t>
                      </a:r>
                      <a:endParaRPr lang="en-US" sz="12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March 2024 – 3 events, 120 participants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Jan–Feb 2023 – 6 sessions, 200 participants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April 2024 – 2 workshops, 85 participants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8523831"/>
                  </a:ext>
                </a:extLst>
              </a:tr>
              <a:tr h="486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>
                          <a:effectLst/>
                          <a:latin typeface="+mj-lt"/>
                        </a:rPr>
                        <a:t>Zoning regulation (yes/no)</a:t>
                      </a:r>
                      <a:endParaRPr lang="en-US" sz="12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Yes (proposed zoning submitted in 2023 for approval)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Yes (updated zoning endorsed in 2022)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Yes (zoning under revision in 2024)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8144113"/>
                  </a:ext>
                </a:extLst>
              </a:tr>
              <a:tr h="652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Type of enforcement (PA authority/community involvement…)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Mixed: 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 rangers + community patrol (CPA members in 2 communes)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 provincial rangers with joint community watch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  <a:r>
                        <a:rPr lang="en-US" sz="12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 + local authorities + community co-enforcement teams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0239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52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8E0ADFD4-6795-A3C9-BF79-32425FD7ABB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2D8BE1A0-D054-E341-A829-EBE8E774965B}"/>
              </a:ext>
            </a:extLst>
          </p:cNvPr>
          <p:cNvSpPr txBox="1">
            <a:spLocks/>
          </p:cNvSpPr>
          <p:nvPr/>
        </p:nvSpPr>
        <p:spPr>
          <a:xfrm>
            <a:off x="1921815" y="0"/>
            <a:ext cx="9910604" cy="851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MGs &amp; WLs during 2022 – July 2025 (cont.)</a:t>
            </a:r>
            <a:endParaRPr lang="en-US" sz="24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+mn-lt"/>
                <a:ea typeface="Arial"/>
                <a:cs typeface="Arial"/>
                <a:sym typeface="Arial"/>
              </a:rPr>
              <a:t>2/ Approval and implementation of plans for sustainable management &amp; use</a:t>
            </a:r>
            <a:endParaRPr lang="en-GB" sz="1800" kern="1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FC49DA-E0E2-6390-6964-F5CA6A090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074659"/>
              </p:ext>
            </p:extLst>
          </p:nvPr>
        </p:nvGraphicFramePr>
        <p:xfrm>
          <a:off x="2048728" y="1253258"/>
          <a:ext cx="9784101" cy="11903944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4892050">
                  <a:extLst>
                    <a:ext uri="{9D8B030D-6E8A-4147-A177-3AD203B41FA5}">
                      <a16:colId xmlns:a16="http://schemas.microsoft.com/office/drawing/2014/main" val="542829397"/>
                    </a:ext>
                  </a:extLst>
                </a:gridCol>
                <a:gridCol w="1684308">
                  <a:extLst>
                    <a:ext uri="{9D8B030D-6E8A-4147-A177-3AD203B41FA5}">
                      <a16:colId xmlns:a16="http://schemas.microsoft.com/office/drawing/2014/main" val="3867945897"/>
                    </a:ext>
                  </a:extLst>
                </a:gridCol>
                <a:gridCol w="1529913">
                  <a:extLst>
                    <a:ext uri="{9D8B030D-6E8A-4147-A177-3AD203B41FA5}">
                      <a16:colId xmlns:a16="http://schemas.microsoft.com/office/drawing/2014/main" val="3511072027"/>
                    </a:ext>
                  </a:extLst>
                </a:gridCol>
                <a:gridCol w="1677830">
                  <a:extLst>
                    <a:ext uri="{9D8B030D-6E8A-4147-A177-3AD203B41FA5}">
                      <a16:colId xmlns:a16="http://schemas.microsoft.com/office/drawing/2014/main" val="1914178908"/>
                    </a:ext>
                  </a:extLst>
                </a:gridCol>
              </a:tblGrid>
              <a:tr h="3003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Activity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1: Kep and </a:t>
                      </a:r>
                      <a:r>
                        <a:rPr lang="en-US" sz="1800" kern="100" dirty="0" err="1">
                          <a:effectLst/>
                          <a:latin typeface="+mj-lt"/>
                        </a:rPr>
                        <a:t>Kampot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2: Koh Kong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3: Preah Sihanouk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0922700"/>
                  </a:ext>
                </a:extLst>
              </a:tr>
              <a:tr h="624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Report to review management status (yes/no))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Yes (draft completed in 2024)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Yes (final report 2023)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Yes (mid-term review in 2024)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3526175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Local consultation (date/no. participants)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March 2024 / 90 participants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Jan 2023 / 180 participants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May 2024 / 70 participants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9504248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Date of management plan submitted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April 2024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December 2022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March 2024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4579322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MGs managed by the plan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820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9,000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6,500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7884840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WLs managed by the plan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350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2,500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1,800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0471277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Date of approval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2024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2024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0133993"/>
                  </a:ext>
                </a:extLst>
              </a:tr>
              <a:tr h="5494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Approved by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Ministry of Environment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Ministry of Environment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Ministry of Environment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027978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Zoning regulations (yes/no)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Yes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Yes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Yes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321763"/>
                  </a:ext>
                </a:extLst>
              </a:tr>
              <a:tr h="6241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Awareness raising campaign (date/no. participants)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June 2024 / 150 participants (including CPA members and students)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August 2023 / 250 participants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February 2024 / 130 participants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8397307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Training course (on what, no. participants)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Mangrove nursery and enrichment; 45 participants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Law enforcement and mangrove mapping; 60 participants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Wetland bird identification and eco-guiding; 40 participants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6407085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MGs replanted/enriched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27 ha replanted and enriched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35 ha enriched and maintained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22 ha replanted by community groups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5201178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Type of livelihood alternatives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Crab bank, eco-tourism, small-scale aquaculture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Honey bee farming, mangrove product processing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Community fish ponds, nature-based tourism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6453025"/>
                  </a:ext>
                </a:extLst>
              </a:tr>
              <a:tr h="3003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What stakeholders involved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CPA committees, </a:t>
                      </a:r>
                      <a:r>
                        <a:rPr lang="en-US" sz="1800" b="0" i="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 Rangers, </a:t>
                      </a:r>
                      <a:r>
                        <a:rPr lang="en-US" sz="1800" b="0" i="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Kampot</a:t>
                      </a: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 DoE, local authorities, youth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  <a:r>
                        <a:rPr lang="pt-BR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CPA, MoE, NGOs (e.g., FFI), Provincial DoE</a:t>
                      </a:r>
                      <a:endParaRPr lang="en-US" sz="1800" b="0" i="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 CPA, Ream National Park Rangers, local fishers’ association, commune councils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8035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734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173B7DB5-058D-5389-0C9D-EB82E3E1661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7B9FC4EE-EBD8-7992-D5CC-FFD54B00750A}"/>
              </a:ext>
            </a:extLst>
          </p:cNvPr>
          <p:cNvSpPr txBox="1">
            <a:spLocks/>
          </p:cNvSpPr>
          <p:nvPr/>
        </p:nvSpPr>
        <p:spPr>
          <a:xfrm>
            <a:off x="2131222" y="122958"/>
            <a:ext cx="9910604" cy="1103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MGs &amp; WLs during 2022 – July 2025 (cont.)</a:t>
            </a:r>
            <a:endParaRPr lang="en-US" sz="20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GB" sz="1800" kern="1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3/ Reform of laws/regulations or management approach for the sustainable</a:t>
            </a:r>
            <a:endParaRPr lang="en-US" sz="1800" kern="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B492AE-0810-7639-AEEF-1F8A7CE9AE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689608"/>
              </p:ext>
            </p:extLst>
          </p:nvPr>
        </p:nvGraphicFramePr>
        <p:xfrm>
          <a:off x="2288877" y="1257353"/>
          <a:ext cx="8897283" cy="9565200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4448641">
                  <a:extLst>
                    <a:ext uri="{9D8B030D-6E8A-4147-A177-3AD203B41FA5}">
                      <a16:colId xmlns:a16="http://schemas.microsoft.com/office/drawing/2014/main" val="3989354201"/>
                    </a:ext>
                  </a:extLst>
                </a:gridCol>
                <a:gridCol w="1531645">
                  <a:extLst>
                    <a:ext uri="{9D8B030D-6E8A-4147-A177-3AD203B41FA5}">
                      <a16:colId xmlns:a16="http://schemas.microsoft.com/office/drawing/2014/main" val="1404511168"/>
                    </a:ext>
                  </a:extLst>
                </a:gridCol>
                <a:gridCol w="1391243">
                  <a:extLst>
                    <a:ext uri="{9D8B030D-6E8A-4147-A177-3AD203B41FA5}">
                      <a16:colId xmlns:a16="http://schemas.microsoft.com/office/drawing/2014/main" val="3567889170"/>
                    </a:ext>
                  </a:extLst>
                </a:gridCol>
                <a:gridCol w="1525754">
                  <a:extLst>
                    <a:ext uri="{9D8B030D-6E8A-4147-A177-3AD203B41FA5}">
                      <a16:colId xmlns:a16="http://schemas.microsoft.com/office/drawing/2014/main" val="3490350463"/>
                    </a:ext>
                  </a:extLst>
                </a:gridCol>
              </a:tblGrid>
              <a:tr h="440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Activity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effectLst/>
                          <a:latin typeface="+mj-lt"/>
                        </a:rPr>
                        <a:t>Site 1: Kep and </a:t>
                      </a:r>
                      <a:r>
                        <a:rPr lang="en-US" sz="1600" kern="100" dirty="0" err="1">
                          <a:effectLst/>
                          <a:latin typeface="+mj-lt"/>
                        </a:rPr>
                        <a:t>Kampot</a:t>
                      </a:r>
                      <a:endParaRPr lang="en-US" sz="16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effectLst/>
                          <a:latin typeface="+mj-lt"/>
                        </a:rPr>
                        <a:t>Site 2: Koh Kong</a:t>
                      </a:r>
                      <a:endParaRPr lang="en-US" sz="16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effectLst/>
                          <a:latin typeface="+mj-lt"/>
                        </a:rPr>
                        <a:t>Site 3: Preah Sihanouk</a:t>
                      </a:r>
                      <a:endParaRPr lang="en-US" sz="16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729580"/>
                  </a:ext>
                </a:extLst>
              </a:tr>
              <a:tr h="495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Report to review law/regulations or management approach (yes/no))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 Yes</a:t>
                      </a:r>
                      <a:endParaRPr lang="en-US" sz="14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Yes</a:t>
                      </a:r>
                      <a:endParaRPr lang="en-US" sz="14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Yes </a:t>
                      </a:r>
                      <a:endParaRPr lang="en-US" sz="14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8848016"/>
                  </a:ext>
                </a:extLst>
              </a:tr>
              <a:tr h="9856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Subject to be reformed (new approach, environment protection, ecosystem conservation…)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Strengthened community co-management and mangrove use restrictions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New guidelines on mangrove zoning, harvesting limits, and habitat use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Integration of wetland buffers and mangrove harvesting control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8416208"/>
                  </a:ext>
                </a:extLst>
              </a:tr>
              <a:tr h="3855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Consultation (date/no. participants)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June 2023 / 85 participants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Nov 2022 / 120 participants	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March 2024 / 65 participants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6410465"/>
                  </a:ext>
                </a:extLst>
              </a:tr>
              <a:tr h="495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Date of disseminating law/regulations or new approach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Sept 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Jan 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June 2024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3508134"/>
                  </a:ext>
                </a:extLst>
              </a:tr>
              <a:tr h="9856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Enacted by: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Provincial DoE with </a:t>
                      </a:r>
                      <a:r>
                        <a:rPr lang="en-US" sz="14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 endorsement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  <a:r>
                        <a:rPr lang="en-US" sz="1400" b="0" i="0" u="none" strike="noStrike" kern="100" cap="none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MoE</a:t>
                      </a: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 and Provincial Sub-Committee on Environment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Preah Sihanouk DoE in coordination with Ream NP management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4813892"/>
                  </a:ext>
                </a:extLst>
              </a:tr>
              <a:tr h="9856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Key activities to improve management (capacity building, awareness raising, enforcement…)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Community workshops, signage on restricted zones, training of rangers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Awareness campaigns in 5 communes, legal refresher training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Joint patrol strengthening, commune-level awareness forum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220224"/>
                  </a:ext>
                </a:extLst>
              </a:tr>
              <a:tr h="238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kern="100" dirty="0">
                          <a:effectLst/>
                          <a:latin typeface="+mj-lt"/>
                        </a:rPr>
                        <a:t>Impacts of reformed law/regulations: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3088827"/>
                  </a:ext>
                </a:extLst>
              </a:tr>
              <a:tr h="9856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Increasing public awareness (much, better/no change)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Much better – increased participation in mangrove protection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Much – school and CPA engagement has increased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Better – especially among youth and women groups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699656"/>
                  </a:ext>
                </a:extLst>
              </a:tr>
              <a:tr h="7856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Improved enforcement (much, better/no)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Better – community patrols and reporting increased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Much better – reported illegal cutting dropped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Better – improved ranger coordination and case reporting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5184299"/>
                  </a:ext>
                </a:extLst>
              </a:tr>
              <a:tr h="238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MGs managed effectively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Approx. 820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Approx. 9,000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Approx. 6,500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5798798"/>
                  </a:ext>
                </a:extLst>
              </a:tr>
              <a:tr h="238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WLs managed effectively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Approx. 350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Approx. 2,500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800" dirty="0"/>
                        <a:t>Approx. 1,800 ha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6136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173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FF47834B-21F2-DD6B-C1F2-8ED38A3CFE4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DC067AA5-1815-47AD-398A-766769A17294}"/>
              </a:ext>
            </a:extLst>
          </p:cNvPr>
          <p:cNvSpPr txBox="1">
            <a:spLocks/>
          </p:cNvSpPr>
          <p:nvPr/>
        </p:nvSpPr>
        <p:spPr>
          <a:xfrm>
            <a:off x="2049137" y="162371"/>
            <a:ext cx="9910604" cy="6467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Summary on status of monitoring related MGs &amp; WLs in Cambodia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Other national/provincial/local monitoring programs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1/ Name of the monitoring program: Cambodia Coastal Ecosystem Monitoring Program (CCEMP) 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Number of stations and map indicating locations: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/>
              <a:t>15 stations total (3 in Kep, 3 in </a:t>
            </a:r>
            <a:r>
              <a:rPr lang="en-US" sz="1800" dirty="0" err="1"/>
              <a:t>Kampot</a:t>
            </a:r>
            <a:r>
              <a:rPr lang="en-US" sz="1800" dirty="0"/>
              <a:t>, 5 in Koh Kong, 4 in Preah Sihanouk). Maps available via DoE GIS Unit.</a:t>
            </a: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Indicators and frequency: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Forest structure (height, DBH, stem density) – quarterly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Soil salinity and water level – quarterly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Aquatic fauna (crab &amp; mollusk density) – bi-annually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Vegetation coverage using drone and satellite – annually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F69AD4B-F6BA-9F14-2AB3-F807C103D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526476"/>
              </p:ext>
            </p:extLst>
          </p:nvPr>
        </p:nvGraphicFramePr>
        <p:xfrm>
          <a:off x="2154867" y="503800"/>
          <a:ext cx="9572535" cy="4160457"/>
        </p:xfrm>
        <a:graphic>
          <a:graphicData uri="http://schemas.openxmlformats.org/drawingml/2006/table">
            <a:tbl>
              <a:tblPr firstRow="1" bandRow="1">
                <a:tableStyleId>{177FB7C0-870E-4CA2-AEDD-45C9577357D1}</a:tableStyleId>
              </a:tblPr>
              <a:tblGrid>
                <a:gridCol w="3831113">
                  <a:extLst>
                    <a:ext uri="{9D8B030D-6E8A-4147-A177-3AD203B41FA5}">
                      <a16:colId xmlns:a16="http://schemas.microsoft.com/office/drawing/2014/main" val="192291749"/>
                    </a:ext>
                  </a:extLst>
                </a:gridCol>
                <a:gridCol w="1903021">
                  <a:extLst>
                    <a:ext uri="{9D8B030D-6E8A-4147-A177-3AD203B41FA5}">
                      <a16:colId xmlns:a16="http://schemas.microsoft.com/office/drawing/2014/main" val="482353126"/>
                    </a:ext>
                  </a:extLst>
                </a:gridCol>
                <a:gridCol w="2030543">
                  <a:extLst>
                    <a:ext uri="{9D8B030D-6E8A-4147-A177-3AD203B41FA5}">
                      <a16:colId xmlns:a16="http://schemas.microsoft.com/office/drawing/2014/main" val="3716213242"/>
                    </a:ext>
                  </a:extLst>
                </a:gridCol>
                <a:gridCol w="1807858">
                  <a:extLst>
                    <a:ext uri="{9D8B030D-6E8A-4147-A177-3AD203B41FA5}">
                      <a16:colId xmlns:a16="http://schemas.microsoft.com/office/drawing/2014/main" val="1868420996"/>
                    </a:ext>
                  </a:extLst>
                </a:gridCol>
              </a:tblGrid>
              <a:tr h="4959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Monitoring at the SCS SAP sites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effectLst/>
                          <a:latin typeface="+mj-lt"/>
                        </a:rPr>
                        <a:t>Site 1: Kep and </a:t>
                      </a:r>
                      <a:r>
                        <a:rPr lang="en-US" sz="1600" kern="100" dirty="0" err="1">
                          <a:effectLst/>
                          <a:latin typeface="+mj-lt"/>
                        </a:rPr>
                        <a:t>Kampot</a:t>
                      </a:r>
                      <a:endParaRPr lang="en-US" sz="16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effectLst/>
                          <a:latin typeface="+mj-lt"/>
                        </a:rPr>
                        <a:t>Site 2: Koh Kong</a:t>
                      </a:r>
                      <a:endParaRPr lang="en-US" sz="16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kern="100" dirty="0">
                          <a:effectLst/>
                          <a:latin typeface="+mj-lt"/>
                        </a:rPr>
                        <a:t>Site 3: Preah Sihanouk</a:t>
                      </a:r>
                      <a:endParaRPr lang="en-US" sz="16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0619501"/>
                  </a:ext>
                </a:extLst>
              </a:tr>
              <a:tr h="7215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Methodology training (date/ no. participants)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2023 / 35 participants (CPA + DoE staff)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2023 / 42 participants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March 2024 / 28 participants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472821"/>
                  </a:ext>
                </a:extLst>
              </a:tr>
              <a:tr h="9319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Indicators &amp;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Tree height, DBH, seedling survival, soil salinity, water level; quarterly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Canopy cover, species richness, sedimentation, crab density; quarterly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Vegetation density, root biomass, soil pH; bi-annually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249504"/>
                  </a:ext>
                </a:extLst>
              </a:tr>
              <a:tr h="5110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No. stations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 stations (2 in Kep, 2 in Kampot)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 stations (spread across </a:t>
                      </a:r>
                      <a:r>
                        <a:rPr lang="en-US" dirty="0" err="1"/>
                        <a:t>Peam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Krasop</a:t>
                      </a:r>
                      <a:r>
                        <a:rPr lang="en-US" dirty="0"/>
                        <a:t> zones)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stations (Ream NP and nearby wetlands)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818607"/>
                  </a:ext>
                </a:extLst>
              </a:tr>
              <a:tr h="7215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Date of 1</a:t>
                      </a:r>
                      <a:r>
                        <a:rPr kumimoji="0" lang="en-US" sz="1400" b="0" i="0" u="none" strike="noStrike" kern="10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st</a:t>
                      </a:r>
                      <a:r>
                        <a:rPr kumimoji="0" lang="en-US" sz="14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 / 2</a:t>
                      </a:r>
                      <a:r>
                        <a:rPr kumimoji="0" lang="en-US" sz="1400" b="0" i="0" u="none" strike="noStrike" kern="10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nd</a:t>
                      </a:r>
                      <a:r>
                        <a:rPr kumimoji="0" lang="en-US" sz="14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 monitoring practices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1st: August 2023; 2nd: February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1st: June 2023; 2nd: January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1st: April 2024; 2nd planned: October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049162"/>
                  </a:ext>
                </a:extLst>
              </a:tr>
              <a:tr h="7215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Trend of change of MGs and WLs (improved, declined, no change)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Improved: increased seedling survival, better canopy cover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Improved: enhanced crab density, reforested patches regenerating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Slight improvement: regeneration seen in 2 replanted plots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23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342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95;p2">
            <a:extLst>
              <a:ext uri="{FF2B5EF4-FFF2-40B4-BE49-F238E27FC236}">
                <a16:creationId xmlns:a16="http://schemas.microsoft.com/office/drawing/2014/main" id="{CEE14C84-E2A9-C501-2F01-06C9D2A9266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3;p3">
            <a:extLst>
              <a:ext uri="{FF2B5EF4-FFF2-40B4-BE49-F238E27FC236}">
                <a16:creationId xmlns:a16="http://schemas.microsoft.com/office/drawing/2014/main" id="{EA9C2B6C-AE49-EF18-CC55-4551959F87B6}"/>
              </a:ext>
            </a:extLst>
          </p:cNvPr>
          <p:cNvSpPr txBox="1">
            <a:spLocks/>
          </p:cNvSpPr>
          <p:nvPr/>
        </p:nvSpPr>
        <p:spPr>
          <a:xfrm>
            <a:off x="2049137" y="178884"/>
            <a:ext cx="9910604" cy="462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b="1" dirty="0"/>
              <a:t>Availability of data and information at the sites on MGs &amp; WLs</a:t>
            </a: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7B7C20-BDC4-FB71-E008-A6A17E9B4A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166246"/>
              </p:ext>
            </p:extLst>
          </p:nvPr>
        </p:nvGraphicFramePr>
        <p:xfrm>
          <a:off x="2216977" y="882869"/>
          <a:ext cx="9742765" cy="4069655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3650179">
                  <a:extLst>
                    <a:ext uri="{9D8B030D-6E8A-4147-A177-3AD203B41FA5}">
                      <a16:colId xmlns:a16="http://schemas.microsoft.com/office/drawing/2014/main" val="3011131301"/>
                    </a:ext>
                  </a:extLst>
                </a:gridCol>
                <a:gridCol w="1067008">
                  <a:extLst>
                    <a:ext uri="{9D8B030D-6E8A-4147-A177-3AD203B41FA5}">
                      <a16:colId xmlns:a16="http://schemas.microsoft.com/office/drawing/2014/main" val="3280646974"/>
                    </a:ext>
                  </a:extLst>
                </a:gridCol>
                <a:gridCol w="1065934">
                  <a:extLst>
                    <a:ext uri="{9D8B030D-6E8A-4147-A177-3AD203B41FA5}">
                      <a16:colId xmlns:a16="http://schemas.microsoft.com/office/drawing/2014/main" val="2831599233"/>
                    </a:ext>
                  </a:extLst>
                </a:gridCol>
                <a:gridCol w="1065934">
                  <a:extLst>
                    <a:ext uri="{9D8B030D-6E8A-4147-A177-3AD203B41FA5}">
                      <a16:colId xmlns:a16="http://schemas.microsoft.com/office/drawing/2014/main" val="2039515097"/>
                    </a:ext>
                  </a:extLst>
                </a:gridCol>
                <a:gridCol w="2893710">
                  <a:extLst>
                    <a:ext uri="{9D8B030D-6E8A-4147-A177-3AD203B41FA5}">
                      <a16:colId xmlns:a16="http://schemas.microsoft.com/office/drawing/2014/main" val="368755601"/>
                    </a:ext>
                  </a:extLst>
                </a:gridCol>
              </a:tblGrid>
              <a:tr h="450063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CR &amp; SG Data and Information Categories / total parameters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No. parameters available under each category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Reasons of data/information unavailability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7045722"/>
                  </a:ext>
                </a:extLst>
              </a:tr>
              <a:tr h="2856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+mj-lt"/>
                        </a:rPr>
                        <a:t>Site 1: Kep and </a:t>
                      </a:r>
                      <a:r>
                        <a:rPr lang="en-US" sz="1100" kern="100" dirty="0" err="1">
                          <a:effectLst/>
                          <a:latin typeface="+mj-lt"/>
                        </a:rPr>
                        <a:t>Kampot</a:t>
                      </a:r>
                      <a:endParaRPr lang="en-US" sz="11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+mj-lt"/>
                        </a:rPr>
                        <a:t>Site 2: Koh Kong</a:t>
                      </a:r>
                      <a:endParaRPr lang="en-US" sz="11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+mj-lt"/>
                        </a:rPr>
                        <a:t>Site 3: Preah Sihanouk</a:t>
                      </a:r>
                      <a:endParaRPr lang="en-US" sz="11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0243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Geographic information / 7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 6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7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6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Outdated maps; GIS updates delayed; limited digitization of some zones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2391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Biological information / 15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 10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13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9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Lack of baseline biodiversity surveys in remote zones; incomplete species inventory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9615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Social – use information / 7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 4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6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5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Limited socio-economic surveys; no recent data on resource use patterns in some communes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4518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Stress-pressure information / 5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 4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6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5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 No systematic threat tracking; no monitoring of illegal activities in some areas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3337255"/>
                  </a:ext>
                </a:extLst>
              </a:tr>
              <a:tr h="4500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Economic valuation / 7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 3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4 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00" dirty="0">
                          <a:effectLst/>
                          <a:latin typeface="+mj-lt"/>
                        </a:rPr>
                        <a:t>2 </a:t>
                      </a:r>
                      <a:endParaRPr lang="en-US" sz="12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200" b="0" i="0" u="none" strike="noStrike" kern="100" cap="none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/>
                          <a:cs typeface="Calibri"/>
                          <a:sym typeface="Arial"/>
                        </a:rPr>
                        <a:t>Lack of trained staff to conduct valuation; no economic data on non-timber forest products (NTFPs); limited funding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29049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658578B-9BFC-B949-29EC-D1EC8FD8E1F3}"/>
              </a:ext>
            </a:extLst>
          </p:cNvPr>
          <p:cNvSpPr txBox="1"/>
          <p:nvPr/>
        </p:nvSpPr>
        <p:spPr>
          <a:xfrm>
            <a:off x="2172250" y="4952524"/>
            <a:ext cx="9832217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Issues related to collection, gathering and provision of national data &amp; information on MGs &amp; WLs: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Shortages in collecting &amp; managing data: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Mechanisms of data management &amp; exchanges in the country: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Consideration to monitoring socio-economic indicators [high, medium, low]: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Types of data available but impossible to provide: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Popular techniques used for mapping habitats: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Training needs on remote sensing application for mapping [high, medium, low]:</a:t>
            </a:r>
            <a:endParaRPr lang="en-US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Suggestion for developing the regional database:</a:t>
            </a:r>
          </a:p>
        </p:txBody>
      </p:sp>
    </p:spTree>
    <p:extLst>
      <p:ext uri="{BB962C8B-B14F-4D97-AF65-F5344CB8AC3E}">
        <p14:creationId xmlns:p14="http://schemas.microsoft.com/office/powerpoint/2010/main" val="3546873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4;p2">
            <a:extLst>
              <a:ext uri="{FF2B5EF4-FFF2-40B4-BE49-F238E27FC236}">
                <a16:creationId xmlns:a16="http://schemas.microsoft.com/office/drawing/2014/main" id="{6AEDDAAE-F91C-1153-AACD-1D5CA624DE0F}"/>
              </a:ext>
            </a:extLst>
          </p:cNvPr>
          <p:cNvSpPr txBox="1">
            <a:spLocks/>
          </p:cNvSpPr>
          <p:nvPr/>
        </p:nvSpPr>
        <p:spPr>
          <a:xfrm>
            <a:off x="2261313" y="0"/>
            <a:ext cx="9478741" cy="6726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Information related to economic valuation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</a:rPr>
              <a:t>[Present the 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  <a:sym typeface="Arial"/>
              </a:rPr>
              <a:t>l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ist of key studies, projects related to ecosystem/environment economic valuation, cost benefit analysis and economic losses due to habitat degradation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</a:rPr>
              <a:t>]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1. Economic valuation of coastal habitats (mangroves, seagrass, coral reefs) in Cambodia’s Sihanoukville, </a:t>
            </a:r>
            <a:r>
              <a:rPr lang="en-US" altLang="zh-CN" sz="2000" dirty="0" err="1"/>
              <a:t>Kampot</a:t>
            </a:r>
            <a:r>
              <a:rPr lang="en-US" altLang="zh-CN" sz="2000" dirty="0"/>
              <a:t>, and Koh Kong provinces.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2. Cost-benefit analysis of nature-based livelihoods (e.g., crab bank, mangrove restoration) versus unsustainable land conversion.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3. Study on economic benefits of ecosystem-based adaptation (</a:t>
            </a:r>
            <a:r>
              <a:rPr lang="en-US" altLang="zh-CN" sz="2000" dirty="0" err="1"/>
              <a:t>EbA</a:t>
            </a:r>
            <a:r>
              <a:rPr lang="en-US" altLang="zh-CN" sz="2000" dirty="0"/>
              <a:t>) approaches in coastal Cambodia.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400" b="1" dirty="0"/>
              <a:t>Information related to blue carbon and blue economy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1600" dirty="0">
                <a:solidFill>
                  <a:srgbClr val="FF0000"/>
                </a:solidFill>
              </a:rPr>
              <a:t>[Present the list of key studies, project, policies on blue carbon &amp; blue economy for the period of 2022 - 2025]</a:t>
            </a:r>
            <a:endParaRPr lang="en-US" altLang="zh-CN" sz="1600" dirty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1. FAO – “Blue Carbon Assessment in Coastal Cambodia” (2023–2025)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2. Cambodia’s Updated NDC (NDC3.0 – 2024)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3. Mangrove Carbon Stock Study – </a:t>
            </a:r>
            <a:r>
              <a:rPr lang="en-US" altLang="zh-CN" sz="2000" dirty="0" err="1"/>
              <a:t>Kampot</a:t>
            </a:r>
            <a:r>
              <a:rPr lang="en-US" altLang="zh-CN" sz="2000" dirty="0"/>
              <a:t> &amp; Koh Kong (2022–2024)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400" b="1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" name="Google Shape;95;p2">
            <a:extLst>
              <a:ext uri="{FF2B5EF4-FFF2-40B4-BE49-F238E27FC236}">
                <a16:creationId xmlns:a16="http://schemas.microsoft.com/office/drawing/2014/main" id="{0F18566B-239C-DD4E-54EA-BC5A3947E1F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9881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2262</Words>
  <Application>Microsoft Office PowerPoint</Application>
  <PresentationFormat>Widescreen</PresentationFormat>
  <Paragraphs>342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Twentieth Century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and Challenges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Sopheak thav</cp:lastModifiedBy>
  <cp:revision>55</cp:revision>
  <dcterms:created xsi:type="dcterms:W3CDTF">2021-06-17T13:22:27Z</dcterms:created>
  <dcterms:modified xsi:type="dcterms:W3CDTF">2025-07-30T16:01:19Z</dcterms:modified>
</cp:coreProperties>
</file>