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E6370-CF79-1910-E2A9-EA5BC3F94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646870-0F94-A91E-EC4D-2C6B5E155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0098A-DA17-1F57-70B3-10CFD05A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787D8-9318-9BE5-36F9-F92EC8EB6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979D1-E879-8F2F-ED1F-93E058E73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3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A675C-B8A3-CF7D-D6E0-46C92043A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2BC384-3AB8-46F6-6F7A-6C06B3C38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4646F-40AF-260F-4419-C01E163AB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D0AE8-B6FE-A37E-9061-3D26E3EC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24A25-89C0-D109-3A23-5AE2E798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0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F15B67-FA8B-1B6E-9468-25678BBF16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3AD99-4ABD-1EEC-14BF-9A01F2EC1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55915-9E4E-E8FD-9257-CF0286C30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991E9-EE09-1844-2411-9257FE9F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9D18A-0DC2-9245-75D6-B45D20408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5ADCE-BF10-CAF4-DD5B-E3C266038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B9D02-19DA-A900-EA07-42783D3E1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144CD-727C-DE4D-4447-9F2140D8F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AFC9F-2497-D7D7-CBDB-3E92AD9A1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9D5FA-E179-65FF-B055-30762A77B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9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44775-6AB7-64EB-0DF2-741EC7278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AEE80-461E-4948-7E02-A6CE978C9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70490-8F69-62AC-C0B1-024293745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E32A7-9000-DEDF-243B-F6CE04F93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89865-C077-0E12-2005-D9CE73E4F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77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B43A-20BC-8A7D-AFBA-6A4C33E83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838EB-CEE8-609B-A567-C064840F7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1C621-724C-CB7F-8909-BF47BFC724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B1233-85CD-8930-2F8A-5DB41022E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2D41C-8BFE-3442-0DED-D3E1B82E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45BE30-92D9-7503-5D0F-7F503B870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5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DD92A-8DD0-BB16-B387-C58D164E4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33BED-0271-4A21-1103-29FC9C386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073865-A0A4-2A76-9952-E283F6BC1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BA02F9-C76B-AC9F-25AB-74B9D1BC8B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EC1A04-096B-E541-BB52-8291B1BB56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C440B-C080-2E54-4DA9-60C37F853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0A2AD5-8FA5-5E42-1217-AF1C2BC06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2A5D4B-73B2-A5DF-5F60-BF477E2F0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8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FFCF0-2ABE-7E4D-04E7-7F48FD6D4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A52490-74E2-4670-6A06-28C9A832B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004C7E-81ED-6B94-ED0A-12EED7702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99E385-E43F-89D1-61E3-44B714F24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8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6C8F1E-DD21-A2AE-7C07-7EF3AB3D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27C1C0-0B8E-41D2-3A75-EF4352ADB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FAB3B-33AC-92CA-E82F-06FB23E9C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2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E4155-C45D-26B8-40D0-B51B2AFAB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4DD74-2365-7DD4-D571-8CD09299B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0C66FA-2711-6253-C5A7-C2FC6596F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2E009-D0A4-160E-0FD9-4EFC11214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081F2-331D-592D-B90D-A47162DF7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7319A-0DE8-9C06-19E4-A7E901E5C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5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31C8C-E6A2-7202-0557-E7B4B3EF9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991357-BBAE-7E68-F5BB-36DC1BF30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EE59E-5ECE-48B9-6A0E-F7B3EA31B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C76AC-9FB0-3755-F934-9533D6964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0DB2D-81CA-239C-1C03-7F023C0B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87F70-459A-49D0-3810-82C2B6DD2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1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976D8-A7B0-85C4-2AA9-4072B201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91B12-9BB5-34A7-6A89-F4EC8E2F0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66D34-FF79-8CF4-2688-1002D19567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5E2A3-C411-468D-AD10-623BB2317312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99314-18A8-CDAC-C1CB-CBC124289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01B8F-577E-DD08-CB94-7748FF8C8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48CD1-DD3D-445C-9A55-888C1AA7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8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0153A6-8C30-7EC2-184B-251B20AFADBF}"/>
              </a:ext>
            </a:extLst>
          </p:cNvPr>
          <p:cNvSpPr txBox="1"/>
          <p:nvPr/>
        </p:nvSpPr>
        <p:spPr>
          <a:xfrm>
            <a:off x="731520" y="426720"/>
            <a:ext cx="11003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RECENT GOOD PRACTICES ON HABITAT AND LAND-BASED POLUTION MANAGEMENT IN THE PARTICIPATING COUNTRIES OF THE UNEP/GEF SCS SAP PROJECT </a:t>
            </a:r>
            <a:endParaRPr lang="en-US" sz="2400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B7999AC-2D6E-45D5-F137-31EAC8310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08628"/>
              </p:ext>
            </p:extLst>
          </p:nvPr>
        </p:nvGraphicFramePr>
        <p:xfrm>
          <a:off x="452119" y="2554884"/>
          <a:ext cx="11562081" cy="4013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2681">
                  <a:extLst>
                    <a:ext uri="{9D8B030D-6E8A-4147-A177-3AD203B41FA5}">
                      <a16:colId xmlns:a16="http://schemas.microsoft.com/office/drawing/2014/main" val="545660997"/>
                    </a:ext>
                  </a:extLst>
                </a:gridCol>
                <a:gridCol w="4474139">
                  <a:extLst>
                    <a:ext uri="{9D8B030D-6E8A-4147-A177-3AD203B41FA5}">
                      <a16:colId xmlns:a16="http://schemas.microsoft.com/office/drawing/2014/main" val="905772132"/>
                    </a:ext>
                  </a:extLst>
                </a:gridCol>
                <a:gridCol w="4695261">
                  <a:extLst>
                    <a:ext uri="{9D8B030D-6E8A-4147-A177-3AD203B41FA5}">
                      <a16:colId xmlns:a16="http://schemas.microsoft.com/office/drawing/2014/main" val="1861059967"/>
                    </a:ext>
                  </a:extLst>
                </a:gridCol>
              </a:tblGrid>
              <a:tr h="7267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Country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Reformed policies, law &amp; financial mechanism at national &amp; provincial level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Management measures and technologies for sustainable use at local level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7612050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Cambodia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1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3724214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China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2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11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0921068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Indonesia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7594929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Philippines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5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6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1779010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Thailand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3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6168313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Vietnam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3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1975000"/>
                  </a:ext>
                </a:extLst>
              </a:tr>
              <a:tr h="46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Total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10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</a:rPr>
                        <a:t>27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18677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959934D-43D3-5180-D63C-73DB904305A9}"/>
              </a:ext>
            </a:extLst>
          </p:cNvPr>
          <p:cNvSpPr txBox="1"/>
          <p:nvPr/>
        </p:nvSpPr>
        <p:spPr>
          <a:xfrm>
            <a:off x="548640" y="1778000"/>
            <a:ext cx="1086104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Number of recent good practices submitted by participating countries in advance of the 2</a:t>
            </a:r>
            <a:r>
              <a:rPr lang="en-US" b="1" baseline="30000" dirty="0"/>
              <a:t>nd</a:t>
            </a:r>
            <a:r>
              <a:rPr lang="en-US" b="1" dirty="0"/>
              <a:t> RWGs meetings </a:t>
            </a:r>
          </a:p>
        </p:txBody>
      </p:sp>
    </p:spTree>
    <p:extLst>
      <p:ext uri="{BB962C8B-B14F-4D97-AF65-F5344CB8AC3E}">
        <p14:creationId xmlns:p14="http://schemas.microsoft.com/office/powerpoint/2010/main" val="1173095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9A1521-3AAE-CCE9-4FBF-F4EB117EBF48}"/>
              </a:ext>
            </a:extLst>
          </p:cNvPr>
          <p:cNvSpPr txBox="1"/>
          <p:nvPr/>
        </p:nvSpPr>
        <p:spPr>
          <a:xfrm>
            <a:off x="365760" y="914400"/>
            <a:ext cx="1140968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Thailand 1. Integrated Marine Spatial Planning for the Chonburi Island Cluster (Koh Lan, Koh Krok, Koh Sak &amp; Koh </a:t>
            </a:r>
            <a:r>
              <a:rPr lang="en-US" sz="2000" dirty="0" err="1"/>
              <a:t>Sichang</a:t>
            </a:r>
            <a:r>
              <a:rPr lang="en-US" sz="2000" dirty="0"/>
              <a:t>), Thailand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Thailand 2: Scaling-Up Locally Managed Marine Areas (LMMAs) in Thailand: National Policy Framework and Community Empowerment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China 1: Established a multi-stakeholder marine litter governance system that involves fishing vessels into litter collection efforts in Hainan Province, China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China 2: The provincial regulation concerning the prohibition of single use plastic products in Hannan Province, China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Cambodia 1. Establishment of Marine Fisheries Refugia in Cambodia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Philippines 1. National Coral Reef Policy Reforms and Ecosystem-Based Management in the Philippines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Philippines 2. Wetland (Estuaries) Conservation in the Philippines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Philippines 3. Monitoring Mangrove Forests in the Philippines using Remote Sensing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Philippines 4.  Integrated Coastal Management in Northwestern Philippines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Philippines 5. Strategic Environmental Plan (SEP) and ECAN in Palawan, Philippines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04CE9D-AE12-E54C-513B-387878615EF4}"/>
              </a:ext>
            </a:extLst>
          </p:cNvPr>
          <p:cNvSpPr txBox="1"/>
          <p:nvPr/>
        </p:nvSpPr>
        <p:spPr>
          <a:xfrm>
            <a:off x="457200" y="325120"/>
            <a:ext cx="1122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Reforms at the national &amp; provincial levels</a:t>
            </a:r>
          </a:p>
        </p:txBody>
      </p:sp>
    </p:spTree>
    <p:extLst>
      <p:ext uri="{BB962C8B-B14F-4D97-AF65-F5344CB8AC3E}">
        <p14:creationId xmlns:p14="http://schemas.microsoft.com/office/powerpoint/2010/main" val="3580080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C276AD-39FE-FFA2-B983-90857B557173}"/>
              </a:ext>
            </a:extLst>
          </p:cNvPr>
          <p:cNvSpPr txBox="1"/>
          <p:nvPr/>
        </p:nvSpPr>
        <p:spPr>
          <a:xfrm>
            <a:off x="548640" y="1046480"/>
            <a:ext cx="113690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MSP, PAs, ICM (10)</a:t>
            </a:r>
          </a:p>
          <a:p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2: Effective management of ecological conservation and sustainable development using innovative and integrated approach at </a:t>
            </a:r>
            <a:r>
              <a:rPr lang="en-US" sz="2000" dirty="0" err="1"/>
              <a:t>Dapeng</a:t>
            </a:r>
            <a:r>
              <a:rPr lang="en-US" sz="2000" dirty="0"/>
              <a:t> Bay,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5.: Watershed Treatment and Coastal Wetland Restoration at </a:t>
            </a:r>
            <a:r>
              <a:rPr lang="en-US" sz="2000" dirty="0" err="1"/>
              <a:t>Maoweihai</a:t>
            </a:r>
            <a:r>
              <a:rPr lang="en-US" sz="2000" dirty="0"/>
              <a:t>, Guangxi,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6: Coastal eco-restoration and comprehensive watershed improvement in Beihai, Guangxi,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/>
              <a:t>Thailans</a:t>
            </a:r>
            <a:r>
              <a:rPr lang="en-US" sz="2000" dirty="0"/>
              <a:t> 1. Management Measures for Conservation and Sustainable Use in the Ban Don Mangrove Forests, Surat Thani Province, Thailand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Thailand 2. Ban Don-Seagrass Meadows: A Model for Sustainable Coastal Habitat Management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Thailand 3: Integrated Policy Harmonization and Sustainable Management for the Don Hoi Lot Ramsar Site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Vietnam 1. Marine protected areas contribute to sustainable socio-economic development in Cu Lao Cham islands, Vietnam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Philippines 3. Bay-Wide Coastal Governance in Lanuza Bay, Surigao del Sur, Philippines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Philippines 6: Establishment of an additional management zone in the Malampaya Sound Protected Landscape and Seascape, Palawan Province, Philippines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Cambodia 3: Strengthened Policies and Local Financing for Pollution and Habitat Management in </a:t>
            </a:r>
            <a:r>
              <a:rPr lang="en-US" sz="2000" dirty="0" err="1"/>
              <a:t>Peam</a:t>
            </a:r>
            <a:r>
              <a:rPr lang="en-US" sz="2000" dirty="0"/>
              <a:t> </a:t>
            </a:r>
            <a:r>
              <a:rPr lang="en-US" sz="2000" dirty="0" err="1"/>
              <a:t>Krasaop</a:t>
            </a:r>
            <a:r>
              <a:rPr lang="en-US" sz="2000" dirty="0"/>
              <a:t> Wildlife Sanctuary, Koh Kong Province, Cambodia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3540EE-1A2A-7CA5-B839-5FBD9FD2625B}"/>
              </a:ext>
            </a:extLst>
          </p:cNvPr>
          <p:cNvSpPr txBox="1"/>
          <p:nvPr/>
        </p:nvSpPr>
        <p:spPr>
          <a:xfrm>
            <a:off x="548640" y="355600"/>
            <a:ext cx="1036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kern="100" dirty="0"/>
              <a:t>Management measures and technologies for sustainable use at the local level</a:t>
            </a:r>
            <a:endParaRPr lang="en-US" sz="2200" b="1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812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F51603-863A-95B7-8FCC-725BEA162C66}"/>
              </a:ext>
            </a:extLst>
          </p:cNvPr>
          <p:cNvSpPr txBox="1"/>
          <p:nvPr/>
        </p:nvSpPr>
        <p:spPr>
          <a:xfrm>
            <a:off x="558800" y="883920"/>
            <a:ext cx="1084072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Community based restoration &amp; management (6)</a:t>
            </a: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Philippines 1. Scaling up sea cucumber stock restoration through community-based culture production and reserve management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Philippines 2. A Model of Community-Based No-Take Marine Reserve (NTMR) in Apo Island, Negros Oriental, Philippines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Philippines 4. Participatory MPA Networks in </a:t>
            </a:r>
            <a:r>
              <a:rPr lang="en-US" sz="2000" dirty="0" err="1"/>
              <a:t>Calamianes</a:t>
            </a:r>
            <a:r>
              <a:rPr lang="en-US" sz="2000" dirty="0"/>
              <a:t> Islands, Palawan, Philippines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Philippines 5. Coral Restoration through </a:t>
            </a:r>
            <a:r>
              <a:rPr lang="en-US" sz="2000" dirty="0" err="1"/>
              <a:t>Filipinnovation</a:t>
            </a:r>
            <a:r>
              <a:rPr lang="en-US" sz="2000" dirty="0"/>
              <a:t> in Marinduque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Cambodia 1. Gender in Community-Based Natural Resources Management: A Case at </a:t>
            </a:r>
            <a:r>
              <a:rPr lang="en-US" sz="2000" dirty="0" err="1"/>
              <a:t>Beoung</a:t>
            </a:r>
            <a:r>
              <a:rPr lang="en-US" sz="2000" dirty="0"/>
              <a:t> </a:t>
            </a:r>
            <a:r>
              <a:rPr lang="en-US" sz="2000" dirty="0" err="1"/>
              <a:t>Kachhang</a:t>
            </a:r>
            <a:r>
              <a:rPr lang="en-US" sz="2000" dirty="0"/>
              <a:t> Community Protected Area in Cambodia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Cambodia 2. Community-Led Habitat Protection and Waste Reduction in Koh </a:t>
            </a:r>
            <a:r>
              <a:rPr lang="en-US" sz="2000" dirty="0" err="1"/>
              <a:t>Kapik</a:t>
            </a:r>
            <a:r>
              <a:rPr lang="en-US" sz="2000" dirty="0"/>
              <a:t> Community Protected Area, </a:t>
            </a:r>
            <a:r>
              <a:rPr lang="en-US" sz="2000" dirty="0" err="1"/>
              <a:t>Peam</a:t>
            </a:r>
            <a:r>
              <a:rPr lang="en-US" sz="2000" dirty="0"/>
              <a:t> </a:t>
            </a:r>
            <a:r>
              <a:rPr lang="en-US" sz="2000" dirty="0" err="1"/>
              <a:t>Krasaop</a:t>
            </a:r>
            <a:r>
              <a:rPr lang="en-US" sz="2000" dirty="0"/>
              <a:t> Wildlife Sanctuary, Koh Kong Province, Cambodia</a:t>
            </a:r>
          </a:p>
          <a:p>
            <a:endParaRPr lang="en-US" sz="2000" b="1" dirty="0"/>
          </a:p>
          <a:p>
            <a:r>
              <a:rPr lang="en-US" sz="2000" b="1" dirty="0" err="1"/>
              <a:t>LbP</a:t>
            </a:r>
            <a:r>
              <a:rPr lang="en-US" sz="2000" b="1" dirty="0"/>
              <a:t> management (5)</a:t>
            </a: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7: Integrated management of water quality of </a:t>
            </a:r>
            <a:r>
              <a:rPr lang="en-US" sz="2000" dirty="0" err="1"/>
              <a:t>Qianshan</a:t>
            </a:r>
            <a:r>
              <a:rPr lang="en-US" sz="2000" dirty="0"/>
              <a:t> River in Zhuhai, Guangdong,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8: Comprehensive watershed improvement of </a:t>
            </a:r>
            <a:r>
              <a:rPr lang="en-US" sz="2000" dirty="0" err="1"/>
              <a:t>Maozhou</a:t>
            </a:r>
            <a:r>
              <a:rPr lang="en-US" sz="2000" dirty="0"/>
              <a:t> River in Shenzhen, Guangdong,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9: Whole chain control of plastic pollution in the Pearl River Estuary,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Vietnam 3. Co To district: A Plastic Waste-Free Zone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Indonesia 1. Preventing marine pollution from land-based sources through waste banks in Bank </a:t>
            </a:r>
            <a:r>
              <a:rPr lang="en-US" sz="2000" dirty="0" err="1"/>
              <a:t>Sampah</a:t>
            </a:r>
            <a:r>
              <a:rPr lang="en-US" sz="2000" dirty="0"/>
              <a:t> </a:t>
            </a:r>
            <a:r>
              <a:rPr lang="en-US" sz="2000" dirty="0" err="1"/>
              <a:t>Bersinar</a:t>
            </a:r>
            <a:r>
              <a:rPr lang="en-US" sz="2000" dirty="0"/>
              <a:t>,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D0392-39D2-70FE-C641-B06FFB9AD42F}"/>
              </a:ext>
            </a:extLst>
          </p:cNvPr>
          <p:cNvSpPr txBox="1"/>
          <p:nvPr/>
        </p:nvSpPr>
        <p:spPr>
          <a:xfrm>
            <a:off x="548640" y="355600"/>
            <a:ext cx="1036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kern="100" dirty="0"/>
              <a:t>Management measures and technologies for sustainable use at the local level (cont.)</a:t>
            </a:r>
            <a:endParaRPr lang="en-US" sz="2200" b="1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96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50247B-8247-C844-4B12-4CDBB830229F}"/>
              </a:ext>
            </a:extLst>
          </p:cNvPr>
          <p:cNvSpPr txBox="1"/>
          <p:nvPr/>
        </p:nvSpPr>
        <p:spPr>
          <a:xfrm>
            <a:off x="548640" y="355600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100" dirty="0"/>
              <a:t>Management measures and technologies for sustainable use at the local level (cont.)</a:t>
            </a:r>
            <a:endParaRPr lang="en-US" sz="2000" b="1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7EA7C5-BD60-9AB2-C6BA-4F22B26F850E}"/>
              </a:ext>
            </a:extLst>
          </p:cNvPr>
          <p:cNvSpPr txBox="1"/>
          <p:nvPr/>
        </p:nvSpPr>
        <p:spPr>
          <a:xfrm>
            <a:off x="548640" y="965200"/>
            <a:ext cx="109626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Restoration with nature-based solution (3)</a:t>
            </a: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1: The Shenzhen Bay Mangrove Wetland Restoration Project in Shenzhen city,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3: Rehabilitation of </a:t>
            </a:r>
            <a:r>
              <a:rPr lang="en-US" sz="2000" dirty="0" err="1"/>
              <a:t>Yintan</a:t>
            </a:r>
            <a:r>
              <a:rPr lang="en-US" sz="2000" dirty="0"/>
              <a:t> beach by Nature-based solutions and supporting artificial measures and regulation reform in Beihai,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4: Restoring the Haikou Bay with Nature-based Solutions and Watershed Approaches in Haikou city, China</a:t>
            </a:r>
          </a:p>
          <a:p>
            <a:endParaRPr lang="en-US" sz="2000" dirty="0"/>
          </a:p>
          <a:p>
            <a:r>
              <a:rPr lang="en-US" sz="2000" b="1" dirty="0"/>
              <a:t>Blue economy &amp; blue carbon (3)</a:t>
            </a: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10. Blue Carbon trading for the Futian Mangrove Forest in Shenzhen, Guangdong Province,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China 11: High-quality Development of the Blue Economy in Shenzhen Daya Bay, China	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Vietnam 2. Circular economy demonstration model at Quy Nhon coastal fishing port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2BBD86-985D-23F1-B4FB-505AEBE41F4C}"/>
              </a:ext>
            </a:extLst>
          </p:cNvPr>
          <p:cNvSpPr txBox="1"/>
          <p:nvPr/>
        </p:nvSpPr>
        <p:spPr>
          <a:xfrm>
            <a:off x="548640" y="4932740"/>
            <a:ext cx="10962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RWGs’ members are invited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review contents of the submitted good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suggest revisions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discuss the plan for publication and dissemination</a:t>
            </a:r>
          </a:p>
        </p:txBody>
      </p:sp>
    </p:spTree>
    <p:extLst>
      <p:ext uri="{BB962C8B-B14F-4D97-AF65-F5344CB8AC3E}">
        <p14:creationId xmlns:p14="http://schemas.microsoft.com/office/powerpoint/2010/main" val="370153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807</Words>
  <Application>Microsoft Office PowerPoint</Application>
  <PresentationFormat>Widescreen</PresentationFormat>
  <Paragraphs>79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 Tuan Vo</dc:creator>
  <cp:lastModifiedBy>Molina Reynaldo</cp:lastModifiedBy>
  <cp:revision>4</cp:revision>
  <dcterms:created xsi:type="dcterms:W3CDTF">2025-07-31T07:43:26Z</dcterms:created>
  <dcterms:modified xsi:type="dcterms:W3CDTF">2025-08-01T06:40:27Z</dcterms:modified>
</cp:coreProperties>
</file>