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62" r:id="rId3"/>
    <p:sldId id="256" r:id="rId4"/>
    <p:sldId id="257" r:id="rId5"/>
    <p:sldId id="258" r:id="rId6"/>
    <p:sldId id="259" r:id="rId7"/>
    <p:sldId id="261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67" d="100"/>
          <a:sy n="67" d="100"/>
        </p:scale>
        <p:origin x="572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043B6A-0648-B163-472C-88338E09685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65AE11F-5DE5-42D2-87E9-0A3CD6ACA00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D57D3B7-37E9-8E90-99FF-6AECEC6C66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B27B55-6F84-4431-A0E3-B32F6B110353}" type="datetimeFigureOut">
              <a:rPr lang="en-US" smtClean="0"/>
              <a:t>10/24/2025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903E26E-3F97-F085-A21E-DA3F300E9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2C24CC3-1A4E-39CE-B3B2-2B001F8F24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FFE08-3830-4119-83A5-AF3B6BFE67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89554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E63E17-C64C-5F83-A313-FFC43C6E9C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8A18EA9-08C2-7132-3F6C-3EC820E1283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BB9CF3-08A2-AB71-1C77-D44933864F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B27B55-6F84-4431-A0E3-B32F6B110353}" type="datetimeFigureOut">
              <a:rPr lang="en-US" smtClean="0"/>
              <a:t>10/24/2025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B0CA32-D535-1885-B0E1-DA034C7FDC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625391D-47AD-1FA2-B798-F68614A548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FFE08-3830-4119-83A5-AF3B6BFE67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39644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D6F43B7-482A-12C3-F326-72BE29110F7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D4E36EA-0AB2-9174-BF7C-021191821C3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00FE60-205E-E64D-82DE-FDD0E497E0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B27B55-6F84-4431-A0E3-B32F6B110353}" type="datetimeFigureOut">
              <a:rPr lang="en-US" smtClean="0"/>
              <a:t>10/24/2025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7CA6275-C264-9A86-C632-C9BA606E22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8261FAB-B9C5-821A-4D51-186D774080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FFE08-3830-4119-83A5-AF3B6BFE67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73158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BB6B80-CCA1-9014-98D2-5C9575C23A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8CED2AE-2120-B77E-0CC6-2CF1E56D9A5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EA8961A-462E-242F-DBD6-60394007D9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B27B55-6F84-4431-A0E3-B32F6B110353}" type="datetimeFigureOut">
              <a:rPr lang="en-US" smtClean="0"/>
              <a:t>10/24/2025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525AFE-B414-A4C9-591C-877C702052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B3FC7E3-3873-DFC9-8368-D072575DAC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FFE08-3830-4119-83A5-AF3B6BFE67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364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45B587-D46C-AA0F-795E-A0F39FE31C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4C93ABF-DD3D-6D8A-8E33-A1194E4671E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DDD43DC-A194-C3CC-0876-1CA220538E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B27B55-6F84-4431-A0E3-B32F6B110353}" type="datetimeFigureOut">
              <a:rPr lang="en-US" smtClean="0"/>
              <a:t>10/24/2025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F988C82-B89A-720D-8F4D-9BC09342D9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1C5E811-E6CB-4B60-2C47-E3CC265DC2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FFE08-3830-4119-83A5-AF3B6BFE67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32356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F73F42-D652-E320-EBC4-752AD7FBE2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B0D1194-E46A-2573-49FA-160CB188635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BE7A561-F60A-AD3F-7109-648051A372C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B03A2FA-5392-5156-33DC-9E2436C662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B27B55-6F84-4431-A0E3-B32F6B110353}" type="datetimeFigureOut">
              <a:rPr lang="en-US" smtClean="0"/>
              <a:t>10/24/2025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E3099DD-13B4-A10D-319F-DC20FA9343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5B0C62E-DBF8-AAE2-24D6-A61E7DC336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FFE08-3830-4119-83A5-AF3B6BFE67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87709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4C5D17-63C0-73C0-6E33-15520410F5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9111549-9675-C0A5-251C-195154AE102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178C74F-A5E6-B363-C79F-B8FA526BCC8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16827C6-5076-C66D-BD8B-D57B4E07365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7D7E7E3-9C1A-B0C5-63BB-830F0A51EC4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C59A7AF-279E-9E68-7223-4FD737402D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B27B55-6F84-4431-A0E3-B32F6B110353}" type="datetimeFigureOut">
              <a:rPr lang="en-US" smtClean="0"/>
              <a:t>10/24/2025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4DB5F2E-22E8-8913-EED8-4235FF1C1E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ED98782-336F-D294-3C20-D7BC0A8DDD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FFE08-3830-4119-83A5-AF3B6BFE67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80459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909181-FC63-1CDE-58EA-8E044A2B22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E78349B-4630-F7F6-03ED-CA7F7148F7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B27B55-6F84-4431-A0E3-B32F6B110353}" type="datetimeFigureOut">
              <a:rPr lang="en-US" smtClean="0"/>
              <a:t>10/24/2025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90CD927-2360-238E-BED8-291CF78C2E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152CAD7-B7A4-596A-B17A-6EFC5DEF93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FFE08-3830-4119-83A5-AF3B6BFE67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57216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09BC5E8-5BA6-1507-417C-472B5634ED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B27B55-6F84-4431-A0E3-B32F6B110353}" type="datetimeFigureOut">
              <a:rPr lang="en-US" smtClean="0"/>
              <a:t>10/24/2025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341EB4D-E99B-255E-36AB-1FFD6FC667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BC8C90B-CF5C-0FE7-E382-33D91B05EF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FFE08-3830-4119-83A5-AF3B6BFE67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85172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EB96DE-7AAB-C01F-A531-9A3CF75D4F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AFB10F4-85DC-B1CF-C8BF-B8F705030BB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E9C4C2E-B2C6-621D-1AA8-DAE472EF781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9611673-64E2-8E09-6B13-D1B07A0AF6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B27B55-6F84-4431-A0E3-B32F6B110353}" type="datetimeFigureOut">
              <a:rPr lang="en-US" smtClean="0"/>
              <a:t>10/24/2025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4169BCC-94CF-22CA-7C4F-4E3F986277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C43EE54-AD0E-3B5A-73BE-E81F6017A6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FFE08-3830-4119-83A5-AF3B6BFE67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35137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637117-B191-7E6A-B1D9-1D46D873EE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0694036-8AC2-1379-4AF5-E99D37D33F5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506ACEC-6E51-704A-EFBB-5B7A99435C3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88CF683-DB02-12B1-D3D0-7786E93B36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B27B55-6F84-4431-A0E3-B32F6B110353}" type="datetimeFigureOut">
              <a:rPr lang="en-US" smtClean="0"/>
              <a:t>10/24/2025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A7CBCCD-9147-1CE3-A419-AB51517A7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41F16C7-655D-5287-045F-77D3D6186F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FFE08-3830-4119-83A5-AF3B6BFE67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43521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7BDB154-9DFA-15FD-6467-90AE3C02D8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55AEFA-39E9-517B-C9A4-125F29EE8A2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14368A-E48E-AD70-1B91-7D4E44FE604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B27B55-6F84-4431-A0E3-B32F6B110353}" type="datetimeFigureOut">
              <a:rPr lang="en-US" smtClean="0"/>
              <a:t>10/24/2025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B68747-56D1-1461-4F69-BE9F5DFFF3B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34671E9-C85F-6849-DA75-14371215F78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FFFE08-3830-4119-83A5-AF3B6BFE67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51720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oogle Shape;84;p1">
            <a:extLst>
              <a:ext uri="{FF2B5EF4-FFF2-40B4-BE49-F238E27FC236}">
                <a16:creationId xmlns:a16="http://schemas.microsoft.com/office/drawing/2014/main" id="{F006202F-2282-354E-2E4C-C39658F4A745}"/>
              </a:ext>
            </a:extLst>
          </p:cNvPr>
          <p:cNvPicPr preferRelativeResize="0"/>
          <p:nvPr/>
        </p:nvPicPr>
        <p:blipFill rotWithShape="1">
          <a:blip r:embed="rId2">
            <a:alphaModFix/>
          </a:blip>
          <a:srcRect t="20787" b="74"/>
          <a:stretch/>
        </p:blipFill>
        <p:spPr>
          <a:xfrm>
            <a:off x="376163" y="1161766"/>
            <a:ext cx="11439674" cy="4780167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Google Shape;85;p1">
            <a:extLst>
              <a:ext uri="{FF2B5EF4-FFF2-40B4-BE49-F238E27FC236}">
                <a16:creationId xmlns:a16="http://schemas.microsoft.com/office/drawing/2014/main" id="{B495C402-41A6-B9D9-34EE-1AC46166839E}"/>
              </a:ext>
            </a:extLst>
          </p:cNvPr>
          <p:cNvSpPr txBox="1"/>
          <p:nvPr/>
        </p:nvSpPr>
        <p:spPr>
          <a:xfrm>
            <a:off x="919458" y="2399779"/>
            <a:ext cx="10446534" cy="1996270"/>
          </a:xfrm>
          <a:prstGeom prst="rect">
            <a:avLst/>
          </a:prstGeom>
          <a:solidFill>
            <a:srgbClr val="0F4130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en-US" sz="2300" b="1" i="0" u="none" strike="noStrike" cap="none" dirty="0">
                <a:solidFill>
                  <a:srgbClr val="FFFFFF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Third Meeting of the Regional Working Group on Land-Based Pollution (RWG-LBP) </a:t>
            </a:r>
            <a:endParaRPr sz="23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7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-US" sz="1900" dirty="0">
                <a:solidFill>
                  <a:srgbClr val="FFFFFF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26-28 November 2025</a:t>
            </a:r>
            <a:r>
              <a:rPr lang="en-US" sz="1900" b="0" i="0" u="none" strike="noStrike" cap="none" dirty="0">
                <a:solidFill>
                  <a:srgbClr val="FFFFFF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, Batam, Indonesia</a:t>
            </a:r>
          </a:p>
          <a:p>
            <a:pPr marL="0" marR="0" lvl="0" indent="0" algn="ctr" rtl="0">
              <a:lnSpc>
                <a:spcPct val="107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endParaRPr lang="en-US" sz="1900" b="0" i="0" u="none" strike="noStrike" cap="none" dirty="0">
              <a:solidFill>
                <a:srgbClr val="FFFFFF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  <a:p>
            <a:pPr algn="ctr"/>
            <a:r>
              <a:rPr lang="en-US" sz="2400" b="1" dirty="0">
                <a:solidFill>
                  <a:schemeClr val="bg1"/>
                </a:solidFill>
              </a:rPr>
              <a:t>Report on status and achievements of land-based pollution activities at national level based on PCAs/GSAs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" name="Google Shape;89;p1">
            <a:extLst>
              <a:ext uri="{FF2B5EF4-FFF2-40B4-BE49-F238E27FC236}">
                <a16:creationId xmlns:a16="http://schemas.microsoft.com/office/drawing/2014/main" id="{955D0810-4C29-AA4D-EF6B-8CDE6B518012}"/>
              </a:ext>
            </a:extLst>
          </p:cNvPr>
          <p:cNvSpPr/>
          <p:nvPr/>
        </p:nvSpPr>
        <p:spPr>
          <a:xfrm>
            <a:off x="1171113" y="177475"/>
            <a:ext cx="9918000" cy="8787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5" name="Google Shape;90;p1">
            <a:extLst>
              <a:ext uri="{FF2B5EF4-FFF2-40B4-BE49-F238E27FC236}">
                <a16:creationId xmlns:a16="http://schemas.microsoft.com/office/drawing/2014/main" id="{306F5BC0-54AC-D00C-C3B3-BCE117FA98F0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247325" y="232075"/>
            <a:ext cx="1169336" cy="76950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Google Shape;91;p1">
            <a:extLst>
              <a:ext uri="{FF2B5EF4-FFF2-40B4-BE49-F238E27FC236}">
                <a16:creationId xmlns:a16="http://schemas.microsoft.com/office/drawing/2014/main" id="{74A99BE3-094F-61A3-E2EE-DAED01F73549}"/>
              </a:ext>
            </a:extLst>
          </p:cNvPr>
          <p:cNvSpPr txBox="1"/>
          <p:nvPr/>
        </p:nvSpPr>
        <p:spPr>
          <a:xfrm>
            <a:off x="2582550" y="149125"/>
            <a:ext cx="8430300" cy="63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ial"/>
              <a:buNone/>
            </a:pPr>
            <a:r>
              <a:rPr lang="en-US" sz="2200" b="1" i="0" u="none" strike="noStrike" cap="none" dirty="0">
                <a:solidFill>
                  <a:srgbClr val="274E13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Implementing the Strategic Action Programme for the South China Sea and Gulf of Thailand (SCS SAP) Project     </a:t>
            </a:r>
            <a:r>
              <a:rPr lang="en-US" sz="2200" b="0" i="0" u="none" strike="noStrike" cap="none" dirty="0">
                <a:solidFill>
                  <a:srgbClr val="274E13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  </a:t>
            </a:r>
            <a:endParaRPr sz="1400" b="0" i="0" u="none" strike="noStrike" cap="none" dirty="0">
              <a:solidFill>
                <a:srgbClr val="274E13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endParaRPr sz="2800" b="0" i="0" u="none" strike="noStrike" cap="none" dirty="0">
              <a:solidFill>
                <a:srgbClr val="274E13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7" name="Picture 6" descr="A blue text on a black background&#10;&#10;Description automatically generated">
            <a:extLst>
              <a:ext uri="{FF2B5EF4-FFF2-40B4-BE49-F238E27FC236}">
                <a16:creationId xmlns:a16="http://schemas.microsoft.com/office/drawing/2014/main" id="{FA875920-8431-01E9-14D5-CBAF9EB67B8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27138" y="5941934"/>
            <a:ext cx="916066" cy="916066"/>
          </a:xfrm>
          <a:prstGeom prst="rect">
            <a:avLst/>
          </a:prstGeom>
        </p:spPr>
      </p:pic>
      <p:pic>
        <p:nvPicPr>
          <p:cNvPr id="8" name="Picture 7" descr="A blue and green logo&#10;&#10;Description automatically generated">
            <a:extLst>
              <a:ext uri="{FF2B5EF4-FFF2-40B4-BE49-F238E27FC236}">
                <a16:creationId xmlns:a16="http://schemas.microsoft.com/office/drawing/2014/main" id="{E00E1B5C-9C2A-81FA-D12E-B6CA342C987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18265" y="6035039"/>
            <a:ext cx="860107" cy="809512"/>
          </a:xfrm>
          <a:prstGeom prst="rect">
            <a:avLst/>
          </a:prstGeom>
        </p:spPr>
      </p:pic>
      <p:pic>
        <p:nvPicPr>
          <p:cNvPr id="9" name="Picture 8" descr="A blue text on a white background&#10;&#10;Description automatically generated">
            <a:extLst>
              <a:ext uri="{FF2B5EF4-FFF2-40B4-BE49-F238E27FC236}">
                <a16:creationId xmlns:a16="http://schemas.microsoft.com/office/drawing/2014/main" id="{CB24C986-2C87-F3F8-C592-E3DFEF36379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310719" y="6059978"/>
            <a:ext cx="1274272" cy="707929"/>
          </a:xfrm>
          <a:prstGeom prst="rect">
            <a:avLst/>
          </a:prstGeom>
        </p:spPr>
      </p:pic>
      <p:sp>
        <p:nvSpPr>
          <p:cNvPr id="10" name="Google Shape;89;p1">
            <a:extLst>
              <a:ext uri="{FF2B5EF4-FFF2-40B4-BE49-F238E27FC236}">
                <a16:creationId xmlns:a16="http://schemas.microsoft.com/office/drawing/2014/main" id="{EFB9ED7F-F0AC-12B5-7BCD-FEAF381B2616}"/>
              </a:ext>
            </a:extLst>
          </p:cNvPr>
          <p:cNvSpPr txBox="1"/>
          <p:nvPr/>
        </p:nvSpPr>
        <p:spPr>
          <a:xfrm>
            <a:off x="3060067" y="4664786"/>
            <a:ext cx="6636609" cy="830758"/>
          </a:xfrm>
          <a:prstGeom prst="rect">
            <a:avLst/>
          </a:prstGeom>
          <a:solidFill>
            <a:srgbClr val="0F4130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 b="1" dirty="0">
                <a:solidFill>
                  <a:srgbClr val="FFFFFF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[COUNTRY]</a:t>
            </a:r>
          </a:p>
          <a:p>
            <a:pPr marL="0" marR="0" lvl="0" indent="0" algn="ctr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b="1" dirty="0">
                <a:solidFill>
                  <a:srgbClr val="FFFFFF"/>
                </a:solidFill>
                <a:latin typeface="Twentieth Century"/>
                <a:sym typeface="Twentieth Century"/>
              </a:rPr>
              <a:t>Name of LBP Focal Point, Organization</a:t>
            </a:r>
            <a:endParaRPr sz="700" dirty="0"/>
          </a:p>
          <a:p>
            <a:pPr marL="0" marR="0" lvl="0" indent="0" algn="ctr" rtl="0">
              <a:lnSpc>
                <a:spcPct val="107000"/>
              </a:lnSpc>
              <a:spcBef>
                <a:spcPts val="1800"/>
              </a:spcBef>
              <a:spcAft>
                <a:spcPts val="0"/>
              </a:spcAft>
              <a:buNone/>
            </a:pPr>
            <a:endParaRPr sz="1000" dirty="0">
              <a:solidFill>
                <a:srgbClr val="FFFFFF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</p:spTree>
    <p:extLst>
      <p:ext uri="{BB962C8B-B14F-4D97-AF65-F5344CB8AC3E}">
        <p14:creationId xmlns:p14="http://schemas.microsoft.com/office/powerpoint/2010/main" val="25879480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5">
            <a:extLst>
              <a:ext uri="{FF2B5EF4-FFF2-40B4-BE49-F238E27FC236}">
                <a16:creationId xmlns:a16="http://schemas.microsoft.com/office/drawing/2014/main" id="{B271CFE2-DF54-BF9D-A8A7-914524D757DA}"/>
              </a:ext>
            </a:extLst>
          </p:cNvPr>
          <p:cNvSpPr txBox="1">
            <a:spLocks/>
          </p:cNvSpPr>
          <p:nvPr/>
        </p:nvSpPr>
        <p:spPr>
          <a:xfrm>
            <a:off x="111760" y="375883"/>
            <a:ext cx="11861499" cy="798657"/>
          </a:xfrm>
          <a:prstGeom prst="rect">
            <a:avLst/>
          </a:prstGeom>
          <a:solidFill>
            <a:srgbClr val="BDEEFF"/>
          </a:solidFill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Bef>
                <a:spcPts val="0"/>
              </a:spcBef>
              <a:buSzPts val="2100"/>
            </a:pPr>
            <a:r>
              <a:rPr lang="en-US" sz="2800" b="1" dirty="0">
                <a:solidFill>
                  <a:schemeClr val="accent1"/>
                </a:solidFill>
                <a:ea typeface="Arial"/>
                <a:cs typeface="Arial"/>
                <a:sym typeface="Arial"/>
              </a:rPr>
              <a:t>Updated national set-up of the </a:t>
            </a:r>
            <a:r>
              <a:rPr lang="en-US" sz="2800" b="1" dirty="0" err="1">
                <a:solidFill>
                  <a:schemeClr val="accent1"/>
                </a:solidFill>
                <a:ea typeface="Arial"/>
                <a:cs typeface="Arial"/>
                <a:sym typeface="Arial"/>
              </a:rPr>
              <a:t>LbP</a:t>
            </a:r>
            <a:r>
              <a:rPr lang="en-US" sz="2800" b="1" dirty="0">
                <a:solidFill>
                  <a:schemeClr val="accent1"/>
                </a:solidFill>
                <a:ea typeface="Arial"/>
                <a:cs typeface="Arial"/>
                <a:sym typeface="Arial"/>
              </a:rPr>
              <a:t> focal area</a:t>
            </a:r>
          </a:p>
        </p:txBody>
      </p:sp>
      <p:sp>
        <p:nvSpPr>
          <p:cNvPr id="10" name="Content Placeholder 6">
            <a:extLst>
              <a:ext uri="{FF2B5EF4-FFF2-40B4-BE49-F238E27FC236}">
                <a16:creationId xmlns:a16="http://schemas.microsoft.com/office/drawing/2014/main" id="{BFFD4E85-0CC7-538B-C721-A6082BEA91CE}"/>
              </a:ext>
            </a:extLst>
          </p:cNvPr>
          <p:cNvSpPr txBox="1">
            <a:spLocks/>
          </p:cNvSpPr>
          <p:nvPr/>
        </p:nvSpPr>
        <p:spPr>
          <a:xfrm>
            <a:off x="111761" y="1352520"/>
            <a:ext cx="11861500" cy="5295705"/>
          </a:xfrm>
          <a:prstGeom prst="rect">
            <a:avLst/>
          </a:prstGeom>
          <a:solidFill>
            <a:srgbClr val="BDEEFF"/>
          </a:solidFill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ClrTx/>
              <a:buNone/>
              <a:defRPr/>
            </a:pPr>
            <a:r>
              <a:rPr lang="en-US" sz="2400" dirty="0">
                <a:latin typeface="Arial"/>
                <a:ea typeface="Arial"/>
                <a:cs typeface="Arial"/>
                <a:sym typeface="Arial"/>
              </a:rPr>
              <a:t>Specialized executing agency &amp; focal point on </a:t>
            </a:r>
            <a:r>
              <a:rPr lang="en-US" sz="2400" dirty="0" err="1">
                <a:latin typeface="Arial"/>
                <a:ea typeface="Arial"/>
                <a:cs typeface="Arial"/>
                <a:sym typeface="Arial"/>
              </a:rPr>
              <a:t>LbP</a:t>
            </a:r>
            <a:r>
              <a:rPr lang="en-US" sz="2400" dirty="0">
                <a:latin typeface="Arial"/>
                <a:ea typeface="Arial"/>
                <a:cs typeface="Arial"/>
                <a:sym typeface="Arial"/>
              </a:rPr>
              <a:t>: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US" sz="240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cs typeface="Arial"/>
            </a:endParaRPr>
          </a:p>
          <a:p>
            <a:pPr marL="0" indent="0">
              <a:buClrTx/>
              <a:buNone/>
              <a:defRPr/>
            </a:pPr>
            <a:r>
              <a:rPr lang="en-US" sz="2400" dirty="0">
                <a:latin typeface="Arial"/>
                <a:ea typeface="Arial"/>
                <a:cs typeface="Arial"/>
                <a:sym typeface="Arial"/>
              </a:rPr>
              <a:t>National Working Group on LBP (members, organizations):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US" sz="240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lang="en-US" sz="2400" dirty="0">
              <a:solidFill>
                <a:sysClr val="windowText" lastClr="000000"/>
              </a:solidFill>
              <a:latin typeface="Calibri" panose="020F0502020204030204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US" sz="240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lang="en-US" sz="2400" dirty="0">
              <a:solidFill>
                <a:sysClr val="windowText" lastClr="000000"/>
              </a:solidFill>
              <a:latin typeface="Calibri" panose="020F0502020204030204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US" sz="240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US" sz="240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240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Experts on </a:t>
            </a:r>
            <a:r>
              <a:rPr kumimoji="0" lang="en-US" sz="2400" i="0" u="none" strike="noStrike" kern="120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LbP</a:t>
            </a:r>
            <a:r>
              <a:rPr kumimoji="0" lang="en-US" sz="240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to join TDA team:</a:t>
            </a:r>
          </a:p>
        </p:txBody>
      </p:sp>
    </p:spTree>
    <p:extLst>
      <p:ext uri="{BB962C8B-B14F-4D97-AF65-F5344CB8AC3E}">
        <p14:creationId xmlns:p14="http://schemas.microsoft.com/office/powerpoint/2010/main" val="380160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3FB10065-2AB6-3999-0B96-ADECB9853C1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21725424"/>
              </p:ext>
            </p:extLst>
          </p:nvPr>
        </p:nvGraphicFramePr>
        <p:xfrm>
          <a:off x="365760" y="0"/>
          <a:ext cx="11714480" cy="6214975"/>
        </p:xfrm>
        <a:graphic>
          <a:graphicData uri="http://schemas.openxmlformats.org/drawingml/2006/table">
            <a:tbl>
              <a:tblPr firstRow="1" firstCol="1" bandRow="1"/>
              <a:tblGrid>
                <a:gridCol w="4196080">
                  <a:extLst>
                    <a:ext uri="{9D8B030D-6E8A-4147-A177-3AD203B41FA5}">
                      <a16:colId xmlns:a16="http://schemas.microsoft.com/office/drawing/2014/main" val="2939342260"/>
                    </a:ext>
                  </a:extLst>
                </a:gridCol>
                <a:gridCol w="1852021">
                  <a:extLst>
                    <a:ext uri="{9D8B030D-6E8A-4147-A177-3AD203B41FA5}">
                      <a16:colId xmlns:a16="http://schemas.microsoft.com/office/drawing/2014/main" val="2624145389"/>
                    </a:ext>
                  </a:extLst>
                </a:gridCol>
                <a:gridCol w="4152889">
                  <a:extLst>
                    <a:ext uri="{9D8B030D-6E8A-4147-A177-3AD203B41FA5}">
                      <a16:colId xmlns:a16="http://schemas.microsoft.com/office/drawing/2014/main" val="3794536085"/>
                    </a:ext>
                  </a:extLst>
                </a:gridCol>
                <a:gridCol w="1513490">
                  <a:extLst>
                    <a:ext uri="{9D8B030D-6E8A-4147-A177-3AD203B41FA5}">
                      <a16:colId xmlns:a16="http://schemas.microsoft.com/office/drawing/2014/main" val="1271187063"/>
                    </a:ext>
                  </a:extLst>
                </a:gridCol>
              </a:tblGrid>
              <a:tr h="65720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0" kern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Regional output &amp; National activity</a:t>
                      </a:r>
                      <a:endParaRPr lang="en-US" sz="20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0" kern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Rating (%) completion level until Oct. 2025</a:t>
                      </a:r>
                      <a:endParaRPr lang="en-US" sz="20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Highlights of key results</a:t>
                      </a:r>
                      <a:endParaRPr lang="en-US" sz="20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Scheduled time for completion</a:t>
                      </a:r>
                      <a:endParaRPr lang="en-US" sz="20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83293954"/>
                  </a:ext>
                </a:extLst>
              </a:tr>
              <a:tr h="657202">
                <a:tc gridSpan="4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0" b="1" kern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2.2.1. Regional level assessment of sources, flows, and impacts of key contaminants</a:t>
                      </a:r>
                      <a:r>
                        <a:rPr lang="en-US" sz="2000" b="1" kern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: Support national surveys using recommended approaches and applying training to establish baselines and inform a regional assessment*</a:t>
                      </a:r>
                      <a:endParaRPr lang="en-US" sz="20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61643027"/>
                  </a:ext>
                </a:extLst>
              </a:tr>
              <a:tr h="133735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0" kern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Overview of existing national, local assessment, including modeling on key contaminants </a:t>
                      </a:r>
                      <a:r>
                        <a:rPr lang="en-US" sz="2000" kern="1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(nutrients, heavy metals, oil, litter) and pollution hotspots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0" kern="1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20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20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20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84571508"/>
                  </a:ext>
                </a:extLst>
              </a:tr>
              <a:tr h="99727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0" kern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Review of status and gaps in environmental monitoring, in line with national commitments (e.g. SDGs)</a:t>
                      </a:r>
                      <a:endParaRPr lang="en-US" sz="20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0" kern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20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0" b="1" kern="1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20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20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03286638"/>
                  </a:ext>
                </a:extLst>
              </a:tr>
              <a:tr h="317125">
                <a:tc gridSpan="4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0" b="1" kern="1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2.2.2. Quantification of effluent volumes and contaminant loadings from coastal aquaculture to the SCS marine basin*</a:t>
                      </a:r>
                      <a:endParaRPr lang="en-US" sz="20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29117298"/>
                  </a:ext>
                </a:extLst>
              </a:tr>
              <a:tr h="133735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0" kern="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National documentation of effluent from aquaculture and mariculture operations identified as key threat to dominant coastal biomes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0" kern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20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0" kern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20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0" kern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20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06951800"/>
                  </a:ext>
                </a:extLst>
              </a:tr>
            </a:tbl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4E36955D-4EB2-C36F-5BC3-1D3C722788D1}"/>
              </a:ext>
            </a:extLst>
          </p:cNvPr>
          <p:cNvSpPr txBox="1"/>
          <p:nvPr/>
        </p:nvSpPr>
        <p:spPr>
          <a:xfrm>
            <a:off x="284480" y="6211669"/>
            <a:ext cx="117144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* As the revised workplan, this 2.2.1 combined former 2.2.1 &amp; 2.2.2 and new 2.2.2 relevant to former 2.2.3 indicated in the signed PCA/GSAs</a:t>
            </a:r>
          </a:p>
        </p:txBody>
      </p:sp>
    </p:spTree>
    <p:extLst>
      <p:ext uri="{BB962C8B-B14F-4D97-AF65-F5344CB8AC3E}">
        <p14:creationId xmlns:p14="http://schemas.microsoft.com/office/powerpoint/2010/main" val="42802863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27842551-96B0-49D7-E099-9D7DB9BA08D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09673494"/>
              </p:ext>
            </p:extLst>
          </p:nvPr>
        </p:nvGraphicFramePr>
        <p:xfrm>
          <a:off x="294640" y="119501"/>
          <a:ext cx="11755119" cy="6738499"/>
        </p:xfrm>
        <a:graphic>
          <a:graphicData uri="http://schemas.openxmlformats.org/drawingml/2006/table">
            <a:tbl>
              <a:tblPr firstRow="1" firstCol="1" bandRow="1"/>
              <a:tblGrid>
                <a:gridCol w="3925373">
                  <a:extLst>
                    <a:ext uri="{9D8B030D-6E8A-4147-A177-3AD203B41FA5}">
                      <a16:colId xmlns:a16="http://schemas.microsoft.com/office/drawing/2014/main" val="2855921810"/>
                    </a:ext>
                  </a:extLst>
                </a:gridCol>
                <a:gridCol w="1729120">
                  <a:extLst>
                    <a:ext uri="{9D8B030D-6E8A-4147-A177-3AD203B41FA5}">
                      <a16:colId xmlns:a16="http://schemas.microsoft.com/office/drawing/2014/main" val="2012489994"/>
                    </a:ext>
                  </a:extLst>
                </a:gridCol>
                <a:gridCol w="4901747">
                  <a:extLst>
                    <a:ext uri="{9D8B030D-6E8A-4147-A177-3AD203B41FA5}">
                      <a16:colId xmlns:a16="http://schemas.microsoft.com/office/drawing/2014/main" val="127439301"/>
                    </a:ext>
                  </a:extLst>
                </a:gridCol>
                <a:gridCol w="1198879">
                  <a:extLst>
                    <a:ext uri="{9D8B030D-6E8A-4147-A177-3AD203B41FA5}">
                      <a16:colId xmlns:a16="http://schemas.microsoft.com/office/drawing/2014/main" val="2247457265"/>
                    </a:ext>
                  </a:extLst>
                </a:gridCol>
              </a:tblGrid>
              <a:tr h="88742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Regional output &amp; National activity</a:t>
                      </a:r>
                      <a:endParaRPr lang="en-US" sz="18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Rating (%) completion level until Oct. 2025</a:t>
                      </a:r>
                      <a:endParaRPr lang="en-US" sz="18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Highlights of key achievements</a:t>
                      </a:r>
                      <a:endParaRPr lang="en-US" sz="18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Scheduled time for completion</a:t>
                      </a:r>
                      <a:endParaRPr lang="en-US" sz="18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19265012"/>
                  </a:ext>
                </a:extLst>
              </a:tr>
              <a:tr h="664141">
                <a:tc gridSpan="4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b="1" kern="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2.3.1. National best practices in waste water management, law enforcement, and community and industry participation in managing land-based sources of pollution and habitat management documented and shared</a:t>
                      </a:r>
                      <a:endParaRPr lang="en-US" sz="1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endParaRPr lang="en-US" sz="1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4945315"/>
                  </a:ext>
                </a:extLst>
              </a:tr>
              <a:tr h="100777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Documentation of best practices on policies and financial mechanism at provincial and national level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8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8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8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03989855"/>
                  </a:ext>
                </a:extLst>
              </a:tr>
              <a:tr h="664141">
                <a:tc gridSpan="4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b="1" kern="1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2.3.2 Review of legislative and institutional frameworks for land-based pollution and habitat management in participating countries</a:t>
                      </a:r>
                      <a:endParaRPr lang="en-US" sz="18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endParaRPr lang="en-US" sz="18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74338285"/>
                  </a:ext>
                </a:extLst>
              </a:tr>
              <a:tr h="103250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National reports on legislative and institutional frameworks for land-based pollution and habitat management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8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8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51304166"/>
                  </a:ext>
                </a:extLst>
              </a:tr>
              <a:tr h="320510">
                <a:tc gridSpan="4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b="1" kern="1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2.3.3 Key principles agreed for harmonized national procedures for land-based pollution management</a:t>
                      </a:r>
                      <a:endParaRPr lang="en-US" sz="18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endParaRPr lang="en-US" sz="18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95974542"/>
                  </a:ext>
                </a:extLst>
              </a:tr>
              <a:tr h="66414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Review of existing national </a:t>
                      </a:r>
                      <a:r>
                        <a:rPr lang="en-US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Standard Operating Procedures </a:t>
                      </a:r>
                      <a:r>
                        <a:rPr lang="en-US" sz="180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LbP</a:t>
                      </a:r>
                      <a:r>
                        <a:rPr lang="en-US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control and  management [including agreed sediment, biota, &amp; water quality criteria]</a:t>
                      </a:r>
                      <a:endParaRPr lang="en-US" sz="18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endParaRPr lang="en-US" sz="18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26400738"/>
                  </a:ext>
                </a:extLst>
              </a:tr>
              <a:tr h="100777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National report on gaps and needs for harmonization of national procedures of LbP management.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8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8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1864255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49225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FD43C453-2EDE-4DF6-F871-27E960E214F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73933257"/>
              </p:ext>
            </p:extLst>
          </p:nvPr>
        </p:nvGraphicFramePr>
        <p:xfrm>
          <a:off x="314960" y="389924"/>
          <a:ext cx="11633200" cy="6494273"/>
        </p:xfrm>
        <a:graphic>
          <a:graphicData uri="http://schemas.openxmlformats.org/drawingml/2006/table">
            <a:tbl>
              <a:tblPr firstRow="1" firstCol="1" bandRow="1"/>
              <a:tblGrid>
                <a:gridCol w="3884661">
                  <a:extLst>
                    <a:ext uri="{9D8B030D-6E8A-4147-A177-3AD203B41FA5}">
                      <a16:colId xmlns:a16="http://schemas.microsoft.com/office/drawing/2014/main" val="2735919294"/>
                    </a:ext>
                  </a:extLst>
                </a:gridCol>
                <a:gridCol w="1833529">
                  <a:extLst>
                    <a:ext uri="{9D8B030D-6E8A-4147-A177-3AD203B41FA5}">
                      <a16:colId xmlns:a16="http://schemas.microsoft.com/office/drawing/2014/main" val="4216369355"/>
                    </a:ext>
                  </a:extLst>
                </a:gridCol>
                <a:gridCol w="4568336">
                  <a:extLst>
                    <a:ext uri="{9D8B030D-6E8A-4147-A177-3AD203B41FA5}">
                      <a16:colId xmlns:a16="http://schemas.microsoft.com/office/drawing/2014/main" val="4266393007"/>
                    </a:ext>
                  </a:extLst>
                </a:gridCol>
                <a:gridCol w="1346674">
                  <a:extLst>
                    <a:ext uri="{9D8B030D-6E8A-4147-A177-3AD203B41FA5}">
                      <a16:colId xmlns:a16="http://schemas.microsoft.com/office/drawing/2014/main" val="3161187664"/>
                    </a:ext>
                  </a:extLst>
                </a:gridCol>
              </a:tblGrid>
              <a:tr h="89725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Regional output &amp; National activity</a:t>
                      </a:r>
                      <a:endParaRPr lang="en-US" sz="18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Rating (%) completion level until Oct. 2025</a:t>
                      </a:r>
                      <a:endParaRPr lang="en-US" sz="18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Highlights of key achievements</a:t>
                      </a:r>
                      <a:endParaRPr lang="en-US" sz="18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Scheduled time for completion</a:t>
                      </a:r>
                      <a:endParaRPr lang="en-US" sz="18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28848334"/>
                  </a:ext>
                </a:extLst>
              </a:tr>
              <a:tr h="591309">
                <a:tc gridSpan="4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b="1" kern="1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2.3.4. Support to countries in revising national/provincial policies and supporting regulations for land-based pollution and habitats</a:t>
                      </a:r>
                      <a:r>
                        <a:rPr lang="en-US" sz="1800" kern="1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endParaRPr lang="en-US" sz="18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3532703"/>
                  </a:ext>
                </a:extLst>
              </a:tr>
              <a:tr h="99596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National review and consultation to propose revision of policies and supporting regulation for </a:t>
                      </a:r>
                      <a:r>
                        <a:rPr lang="en-US" sz="1800" kern="100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LbP</a:t>
                      </a:r>
                      <a:r>
                        <a:rPr lang="en-US" sz="1800" kern="1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and habitats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8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8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8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34092067"/>
                  </a:ext>
                </a:extLst>
              </a:tr>
              <a:tr h="656335">
                <a:tc gridSpan="4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b="1" kern="1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2.4.2. Compilation of good examples, and identify recommendations to strengthen a blue economy (and circular economy) approach and innovative financing for pollution and habitat management</a:t>
                      </a:r>
                      <a:endParaRPr lang="en-US" sz="18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endParaRPr lang="en-US" sz="18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82700643"/>
                  </a:ext>
                </a:extLst>
              </a:tr>
              <a:tr h="133559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National review of good examples on blue economy (and circular economy) approach and innovative financing for pollution and habitat management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8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8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8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58835380"/>
                  </a:ext>
                </a:extLst>
              </a:tr>
              <a:tr h="656335">
                <a:tc gridSpan="4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b="1" kern="1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2.5.1. Online catalogue of best practice management measures and technologies for sustainable use of SCS coastal habitats and land-based pollution management</a:t>
                      </a:r>
                      <a:endParaRPr lang="en-US" sz="18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endParaRPr lang="en-US" sz="18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71815798"/>
                  </a:ext>
                </a:extLst>
              </a:tr>
              <a:tr h="120320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Combilation of best practices on innovative management approaches/technology and nature-based solutions at local level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8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8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8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6112899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593222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D19A16B4-55B5-2949-44C2-ADB68F50F20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96111403"/>
              </p:ext>
            </p:extLst>
          </p:nvPr>
        </p:nvGraphicFramePr>
        <p:xfrm>
          <a:off x="304800" y="396240"/>
          <a:ext cx="11673841" cy="6290505"/>
        </p:xfrm>
        <a:graphic>
          <a:graphicData uri="http://schemas.openxmlformats.org/drawingml/2006/table">
            <a:tbl>
              <a:tblPr firstRow="1" firstCol="1" bandRow="1"/>
              <a:tblGrid>
                <a:gridCol w="3898232">
                  <a:extLst>
                    <a:ext uri="{9D8B030D-6E8A-4147-A177-3AD203B41FA5}">
                      <a16:colId xmlns:a16="http://schemas.microsoft.com/office/drawing/2014/main" val="186949432"/>
                    </a:ext>
                  </a:extLst>
                </a:gridCol>
                <a:gridCol w="1669448">
                  <a:extLst>
                    <a:ext uri="{9D8B030D-6E8A-4147-A177-3AD203B41FA5}">
                      <a16:colId xmlns:a16="http://schemas.microsoft.com/office/drawing/2014/main" val="3588410337"/>
                    </a:ext>
                  </a:extLst>
                </a:gridCol>
                <a:gridCol w="4826000">
                  <a:extLst>
                    <a:ext uri="{9D8B030D-6E8A-4147-A177-3AD203B41FA5}">
                      <a16:colId xmlns:a16="http://schemas.microsoft.com/office/drawing/2014/main" val="454904327"/>
                    </a:ext>
                  </a:extLst>
                </a:gridCol>
                <a:gridCol w="1280161">
                  <a:extLst>
                    <a:ext uri="{9D8B030D-6E8A-4147-A177-3AD203B41FA5}">
                      <a16:colId xmlns:a16="http://schemas.microsoft.com/office/drawing/2014/main" val="3238245092"/>
                    </a:ext>
                  </a:extLst>
                </a:gridCol>
              </a:tblGrid>
              <a:tr h="90457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Regional output &amp; National activity</a:t>
                      </a:r>
                      <a:endParaRPr lang="en-US" sz="18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Rating (%) completion level until Oct. 2025</a:t>
                      </a:r>
                      <a:endParaRPr lang="en-US" sz="18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Highlights of key achievements</a:t>
                      </a:r>
                      <a:endParaRPr lang="en-US" sz="18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Scheduled time for completion</a:t>
                      </a:r>
                      <a:endParaRPr lang="en-US" sz="18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78997629"/>
                  </a:ext>
                </a:extLst>
              </a:tr>
              <a:tr h="596131">
                <a:tc gridSpan="4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b="1" kern="1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2.6.1 National and regional level consensus on contemporary issues and problems and updated Transboundary Diagnostic Analysis (TDA)</a:t>
                      </a:r>
                      <a:endParaRPr lang="en-US" sz="18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endParaRPr lang="en-US" sz="18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32679812"/>
                  </a:ext>
                </a:extLst>
              </a:tr>
              <a:tr h="90457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National TAD team workshops and documentation of related data and information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8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8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8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01309914"/>
                  </a:ext>
                </a:extLst>
              </a:tr>
              <a:tr h="596131">
                <a:tc gridSpan="4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b="1" kern="1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2.6.3 National and regional consultative process to develop updated Strategic Action </a:t>
                      </a:r>
                      <a:r>
                        <a:rPr lang="en-US" sz="1800" b="1" kern="100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Programme</a:t>
                      </a:r>
                      <a:r>
                        <a:rPr lang="en-US" sz="1800" b="1" kern="1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(SAP) for adoption at the Ministerial level including agreed monitoring and reporting mechanisms</a:t>
                      </a:r>
                      <a:endParaRPr lang="en-US" sz="18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endParaRPr lang="en-US" sz="18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74873086"/>
                  </a:ext>
                </a:extLst>
              </a:tr>
              <a:tr h="59613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National consultation to develop updated SAP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8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8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8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01481379"/>
                  </a:ext>
                </a:extLst>
              </a:tr>
              <a:tr h="596131">
                <a:tc gridSpan="4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b="1" kern="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2.6.4 Prioritization of national management actions for incorporation into national policies and plans, in particular for climate variability and change and blue economy</a:t>
                      </a:r>
                      <a:endParaRPr lang="en-US" sz="1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endParaRPr lang="en-US" sz="1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18530137"/>
                  </a:ext>
                </a:extLst>
              </a:tr>
              <a:tr h="90457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Draft recommendations on national actions and priorities in inplementing the SAP and incorporation in national plans </a:t>
                      </a:r>
                      <a:endParaRPr lang="en-US" sz="1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8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8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71531375"/>
                  </a:ext>
                </a:extLst>
              </a:tr>
              <a:tr h="596131">
                <a:tc gridSpan="4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b="1" kern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2.6.5 Updated and adopted National Action Plans for mangroves, coral reefs, seagrass and wetlands, and land-based pollution including enactment of supporting legislation where required</a:t>
                      </a:r>
                      <a:endParaRPr lang="en-US" sz="18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endParaRPr lang="en-US" sz="18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64257999"/>
                  </a:ext>
                </a:extLst>
              </a:tr>
              <a:tr h="59613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Review and development of updated NAPs following agreed modalities</a:t>
                      </a:r>
                      <a:endParaRPr lang="en-US" sz="1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8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8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8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4046756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6419832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5">
            <a:extLst>
              <a:ext uri="{FF2B5EF4-FFF2-40B4-BE49-F238E27FC236}">
                <a16:creationId xmlns:a16="http://schemas.microsoft.com/office/drawing/2014/main" id="{F6C79335-FFE2-207F-9BC2-6A4A47FEBCBC}"/>
              </a:ext>
            </a:extLst>
          </p:cNvPr>
          <p:cNvSpPr txBox="1">
            <a:spLocks/>
          </p:cNvSpPr>
          <p:nvPr/>
        </p:nvSpPr>
        <p:spPr>
          <a:xfrm>
            <a:off x="223520" y="375883"/>
            <a:ext cx="11749740" cy="798657"/>
          </a:xfrm>
          <a:prstGeom prst="rect">
            <a:avLst/>
          </a:prstGeom>
          <a:solidFill>
            <a:srgbClr val="BDEEFF"/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b="1" dirty="0">
                <a:solidFill>
                  <a:srgbClr val="0070C0"/>
                </a:solidFill>
              </a:rPr>
              <a:t>Challenges and recommendations for implementing </a:t>
            </a:r>
            <a:r>
              <a:rPr lang="en-US" sz="2800" b="1" dirty="0" err="1">
                <a:solidFill>
                  <a:srgbClr val="0070C0"/>
                </a:solidFill>
              </a:rPr>
              <a:t>LbP</a:t>
            </a:r>
            <a:r>
              <a:rPr lang="en-US" sz="2800" b="1" dirty="0">
                <a:solidFill>
                  <a:srgbClr val="0070C0"/>
                </a:solidFill>
              </a:rPr>
              <a:t> activities for 2026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 Light" panose="020F0302020204030204"/>
              <a:ea typeface="+mj-ea"/>
              <a:cs typeface="+mj-cs"/>
            </a:endParaRPr>
          </a:p>
        </p:txBody>
      </p:sp>
      <p:sp>
        <p:nvSpPr>
          <p:cNvPr id="8" name="Content Placeholder 6">
            <a:extLst>
              <a:ext uri="{FF2B5EF4-FFF2-40B4-BE49-F238E27FC236}">
                <a16:creationId xmlns:a16="http://schemas.microsoft.com/office/drawing/2014/main" id="{1098E36E-6165-D473-F084-6DA6305D9613}"/>
              </a:ext>
            </a:extLst>
          </p:cNvPr>
          <p:cNvSpPr txBox="1">
            <a:spLocks/>
          </p:cNvSpPr>
          <p:nvPr/>
        </p:nvSpPr>
        <p:spPr>
          <a:xfrm>
            <a:off x="132081" y="1352520"/>
            <a:ext cx="11841180" cy="5295705"/>
          </a:xfrm>
          <a:prstGeom prst="rect">
            <a:avLst/>
          </a:prstGeom>
          <a:solidFill>
            <a:srgbClr val="BDEEFF"/>
          </a:solidFill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ClrTx/>
              <a:buNone/>
              <a:defRPr/>
            </a:pPr>
            <a:r>
              <a:rPr lang="en-US" sz="2400" dirty="0">
                <a:ea typeface="Arial"/>
                <a:cs typeface="Arial"/>
                <a:sym typeface="Arial"/>
              </a:rPr>
              <a:t>Challenges &amp; solutions </a:t>
            </a:r>
            <a:endParaRPr kumimoji="0" lang="en-US" sz="240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lang="en-US" sz="2400" dirty="0">
              <a:solidFill>
                <a:sysClr val="windowText" lastClr="000000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US" sz="240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lang="en-US" sz="2400" dirty="0">
              <a:solidFill>
                <a:sysClr val="windowText" lastClr="000000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US" sz="240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lang="en-US" sz="2400" dirty="0">
              <a:solidFill>
                <a:sysClr val="windowText" lastClr="000000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240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+mn-ea"/>
                <a:cs typeface="+mn-cs"/>
              </a:rPr>
              <a:t>Recommendations</a:t>
            </a:r>
          </a:p>
        </p:txBody>
      </p:sp>
    </p:spTree>
    <p:extLst>
      <p:ext uri="{BB962C8B-B14F-4D97-AF65-F5344CB8AC3E}">
        <p14:creationId xmlns:p14="http://schemas.microsoft.com/office/powerpoint/2010/main" val="187686770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151</TotalTime>
  <Words>768</Words>
  <Application>Microsoft Office PowerPoint</Application>
  <PresentationFormat>Widescreen</PresentationFormat>
  <Paragraphs>110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Arial</vt:lpstr>
      <vt:lpstr>Calibri</vt:lpstr>
      <vt:lpstr>Calibri Light</vt:lpstr>
      <vt:lpstr>Times New Roman</vt:lpstr>
      <vt:lpstr>Twentieth Century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Si Tuan Vo</dc:creator>
  <cp:lastModifiedBy>Molina Reynaldo</cp:lastModifiedBy>
  <cp:revision>4</cp:revision>
  <dcterms:created xsi:type="dcterms:W3CDTF">2025-10-09T02:32:43Z</dcterms:created>
  <dcterms:modified xsi:type="dcterms:W3CDTF">2025-10-24T05:41:12Z</dcterms:modified>
</cp:coreProperties>
</file>