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4"/>
  </p:notesMasterIdLst>
  <p:sldIdLst>
    <p:sldId id="300" r:id="rId2"/>
    <p:sldId id="278" r:id="rId3"/>
    <p:sldId id="322" r:id="rId4"/>
    <p:sldId id="323" r:id="rId5"/>
    <p:sldId id="294" r:id="rId6"/>
    <p:sldId id="304" r:id="rId7"/>
    <p:sldId id="303" r:id="rId8"/>
    <p:sldId id="305" r:id="rId9"/>
    <p:sldId id="308" r:id="rId10"/>
    <p:sldId id="289" r:id="rId11"/>
    <p:sldId id="312" r:id="rId12"/>
    <p:sldId id="310" r:id="rId13"/>
    <p:sldId id="315" r:id="rId14"/>
    <p:sldId id="295" r:id="rId15"/>
    <p:sldId id="314" r:id="rId16"/>
    <p:sldId id="316" r:id="rId17"/>
    <p:sldId id="287" r:id="rId18"/>
    <p:sldId id="320" r:id="rId19"/>
    <p:sldId id="288" r:id="rId20"/>
    <p:sldId id="317" r:id="rId21"/>
    <p:sldId id="319" r:id="rId22"/>
    <p:sldId id="318" r:id="rId2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/>
    <p:restoredTop sz="91340" autoAdjust="0"/>
  </p:normalViewPr>
  <p:slideViewPr>
    <p:cSldViewPr snapToGrid="0">
      <p:cViewPr varScale="1">
        <p:scale>
          <a:sx n="88" d="100"/>
          <a:sy n="88" d="100"/>
        </p:scale>
        <p:origin x="216" y="3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885D73-D129-28EF-888A-2F78A56CE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2B742F-EEF5-E4E4-3214-72EBB5DE07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09B585-8D1A-BA5D-4DF8-9A2C0E965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46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>
          <a:extLst>
            <a:ext uri="{FF2B5EF4-FFF2-40B4-BE49-F238E27FC236}">
              <a16:creationId xmlns:a16="http://schemas.microsoft.com/office/drawing/2014/main" id="{706F1FC5-AF73-FD34-9937-A67704800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>
            <a:extLst>
              <a:ext uri="{FF2B5EF4-FFF2-40B4-BE49-F238E27FC236}">
                <a16:creationId xmlns:a16="http://schemas.microsoft.com/office/drawing/2014/main" id="{693F313A-0309-6386-E04F-85F4203FC52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>
            <a:extLst>
              <a:ext uri="{FF2B5EF4-FFF2-40B4-BE49-F238E27FC236}">
                <a16:creationId xmlns:a16="http://schemas.microsoft.com/office/drawing/2014/main" id="{6335FBE5-F369-2C91-98CA-758940DC75D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7292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899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>
          <a:extLst>
            <a:ext uri="{FF2B5EF4-FFF2-40B4-BE49-F238E27FC236}">
              <a16:creationId xmlns:a16="http://schemas.microsoft.com/office/drawing/2014/main" id="{A89D02C5-70BB-EFE1-172F-FA5E284C8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>
            <a:extLst>
              <a:ext uri="{FF2B5EF4-FFF2-40B4-BE49-F238E27FC236}">
                <a16:creationId xmlns:a16="http://schemas.microsoft.com/office/drawing/2014/main" id="{B52C034B-4BA2-1074-75EC-4D12EB71205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>
            <a:extLst>
              <a:ext uri="{FF2B5EF4-FFF2-40B4-BE49-F238E27FC236}">
                <a16:creationId xmlns:a16="http://schemas.microsoft.com/office/drawing/2014/main" id="{2B5A2A20-BAE2-1355-50B9-7291D1065FF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09429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277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>
          <a:extLst>
            <a:ext uri="{FF2B5EF4-FFF2-40B4-BE49-F238E27FC236}">
              <a16:creationId xmlns:a16="http://schemas.microsoft.com/office/drawing/2014/main" id="{0D13B78B-4EFA-2C4A-E34F-C1B8C50B5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>
            <a:extLst>
              <a:ext uri="{FF2B5EF4-FFF2-40B4-BE49-F238E27FC236}">
                <a16:creationId xmlns:a16="http://schemas.microsoft.com/office/drawing/2014/main" id="{3C38BD9E-73AA-A7B9-BC8B-70756C7F9D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>
            <a:extLst>
              <a:ext uri="{FF2B5EF4-FFF2-40B4-BE49-F238E27FC236}">
                <a16:creationId xmlns:a16="http://schemas.microsoft.com/office/drawing/2014/main" id="{DB9E1C1E-B76B-384A-CFBC-74BA71340D7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63199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>
          <a:extLst>
            <a:ext uri="{FF2B5EF4-FFF2-40B4-BE49-F238E27FC236}">
              <a16:creationId xmlns:a16="http://schemas.microsoft.com/office/drawing/2014/main" id="{59E5D81B-F1EC-BFF7-F341-BAE4E5DDA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>
            <a:extLst>
              <a:ext uri="{FF2B5EF4-FFF2-40B4-BE49-F238E27FC236}">
                <a16:creationId xmlns:a16="http://schemas.microsoft.com/office/drawing/2014/main" id="{D583B210-492E-ABCC-5A4F-AD7E65E25C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>
            <a:extLst>
              <a:ext uri="{FF2B5EF4-FFF2-40B4-BE49-F238E27FC236}">
                <a16:creationId xmlns:a16="http://schemas.microsoft.com/office/drawing/2014/main" id="{D88C371B-065D-3C7B-D645-D498AA2D964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6505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>
          <a:extLst>
            <a:ext uri="{FF2B5EF4-FFF2-40B4-BE49-F238E27FC236}">
              <a16:creationId xmlns:a16="http://schemas.microsoft.com/office/drawing/2014/main" id="{C580EF0A-BE55-204A-4819-23CACCDC3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>
            <a:extLst>
              <a:ext uri="{FF2B5EF4-FFF2-40B4-BE49-F238E27FC236}">
                <a16:creationId xmlns:a16="http://schemas.microsoft.com/office/drawing/2014/main" id="{BC031EAA-6F18-0913-894A-512719DA12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>
            <a:extLst>
              <a:ext uri="{FF2B5EF4-FFF2-40B4-BE49-F238E27FC236}">
                <a16:creationId xmlns:a16="http://schemas.microsoft.com/office/drawing/2014/main" id="{9488C091-DF53-581F-3DE6-9454A7806D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29170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>
          <a:extLst>
            <a:ext uri="{FF2B5EF4-FFF2-40B4-BE49-F238E27FC236}">
              <a16:creationId xmlns:a16="http://schemas.microsoft.com/office/drawing/2014/main" id="{A5A44984-927B-B41B-5F08-270F0895A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>
            <a:extLst>
              <a:ext uri="{FF2B5EF4-FFF2-40B4-BE49-F238E27FC236}">
                <a16:creationId xmlns:a16="http://schemas.microsoft.com/office/drawing/2014/main" id="{A14655DB-CFFF-4016-E54C-076971A4A04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>
            <a:extLst>
              <a:ext uri="{FF2B5EF4-FFF2-40B4-BE49-F238E27FC236}">
                <a16:creationId xmlns:a16="http://schemas.microsoft.com/office/drawing/2014/main" id="{D931808D-ECA0-0DBB-86E7-EAAD4FE28E4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2617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>
          <a:extLst>
            <a:ext uri="{FF2B5EF4-FFF2-40B4-BE49-F238E27FC236}">
              <a16:creationId xmlns:a16="http://schemas.microsoft.com/office/drawing/2014/main" id="{955E6BE2-9F5F-50C2-FF01-307284FF2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>
            <a:extLst>
              <a:ext uri="{FF2B5EF4-FFF2-40B4-BE49-F238E27FC236}">
                <a16:creationId xmlns:a16="http://schemas.microsoft.com/office/drawing/2014/main" id="{DB972B7C-6E7F-4166-090F-9E82020CEE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>
            <a:extLst>
              <a:ext uri="{FF2B5EF4-FFF2-40B4-BE49-F238E27FC236}">
                <a16:creationId xmlns:a16="http://schemas.microsoft.com/office/drawing/2014/main" id="{0730D898-1BA7-DA9F-66A8-06B3550C03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8775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15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BF99E6-ACE9-AA30-AE49-BC432A436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A13522-5A8A-DA10-D41A-8FE19BF3B6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C15269-2114-F613-7873-E5662C661A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59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25F94A-4952-56B5-1A0D-E92601BFB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CC3C96-0E41-5299-E9DD-57F9DADC74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C52682-36B0-A817-A321-8A343171D9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683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58F524-CBEE-56BC-B9EA-8233285264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B73A47-7635-96C8-8D31-7529C32135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FE7CC1-AC61-CF21-BAD1-0A23EF182B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099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613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13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12" Type="http://schemas.openxmlformats.org/officeDocument/2006/relationships/image" Target="../media/image8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Relationship Id="rId14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outhafricatoday.net/environment/in-sri-lanka-and-beyond-seagrass-key-to-livelihoods-marine-habitats/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servationbytes.com/tag/coral-reef/" TargetMode="External"/><Relationship Id="rId5" Type="http://schemas.openxmlformats.org/officeDocument/2006/relationships/image" Target="../media/image5.jpg"/><Relationship Id="rId10" Type="http://schemas.openxmlformats.org/officeDocument/2006/relationships/image" Target="../media/image3.png"/><Relationship Id="rId4" Type="http://schemas.openxmlformats.org/officeDocument/2006/relationships/hyperlink" Target="https://www.pikist.com/free-photo-vbgcq" TargetMode="Externa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pikist.com/free-photo-vbgcq" TargetMode="External"/><Relationship Id="rId7" Type="http://schemas.openxmlformats.org/officeDocument/2006/relationships/hyperlink" Target="https://southafricatoday.net/environment/in-sri-lanka-and-beyond-seagrass-key-to-livelihoods-marine-habitats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hyperlink" Target="https://conservationbytes.com/tag/coral-reef/" TargetMode="External"/><Relationship Id="rId4" Type="http://schemas.openxmlformats.org/officeDocument/2006/relationships/image" Target="../media/image5.jpg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pikist.com/free-photo-vbgcq" TargetMode="External"/><Relationship Id="rId7" Type="http://schemas.openxmlformats.org/officeDocument/2006/relationships/hyperlink" Target="https://southafricatoday.net/environment/in-sri-lanka-and-beyond-seagrass-key-to-livelihoods-marine-habitats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hyperlink" Target="https://conservationbytes.com/tag/coral-reef/" TargetMode="External"/><Relationship Id="rId4" Type="http://schemas.openxmlformats.org/officeDocument/2006/relationships/image" Target="../media/image5.jp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pikist.com/free-photo-vbgcq" TargetMode="External"/><Relationship Id="rId7" Type="http://schemas.openxmlformats.org/officeDocument/2006/relationships/hyperlink" Target="https://southafricatoday.net/environment/in-sri-lanka-and-beyond-seagrass-key-to-livelihoods-marine-habitats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hyperlink" Target="https://conservationbytes.com/tag/coral-reef/" TargetMode="External"/><Relationship Id="rId4" Type="http://schemas.openxmlformats.org/officeDocument/2006/relationships/image" Target="../media/image5.jpg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pikist.com/free-photo-vbgcq" TargetMode="External"/><Relationship Id="rId7" Type="http://schemas.openxmlformats.org/officeDocument/2006/relationships/hyperlink" Target="https://southafricatoday.net/environment/in-sri-lanka-and-beyond-seagrass-key-to-livelihoods-marine-habitats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hyperlink" Target="https://conservationbytes.com/tag/coral-reef/" TargetMode="External"/><Relationship Id="rId4" Type="http://schemas.openxmlformats.org/officeDocument/2006/relationships/image" Target="../media/image5.jpg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pikist.com/free-photo-vbgcq" TargetMode="External"/><Relationship Id="rId7" Type="http://schemas.openxmlformats.org/officeDocument/2006/relationships/hyperlink" Target="https://southafricatoday.net/environment/in-sri-lanka-and-beyond-seagrass-key-to-livelihoods-marine-habitats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hyperlink" Target="https://conservationbytes.com/tag/coral-reef/" TargetMode="External"/><Relationship Id="rId4" Type="http://schemas.openxmlformats.org/officeDocument/2006/relationships/image" Target="../media/image5.jp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 flipH="1">
            <a:off x="12698" y="139700"/>
            <a:ext cx="12179301" cy="57531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155078" y="456013"/>
            <a:ext cx="9687887" cy="707846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From strategy to action: Charting the course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for enduring impact and a resilient future for the SEAs</a:t>
            </a:r>
            <a:endParaRPr lang="en-US" sz="2000" b="1" i="1" dirty="0"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54265" y="442666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3"/>
            <a:ext cx="9492861" cy="2178095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Third Meeting of the Regional Project Steering Committee (PSC)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7-8 May 2025, Manila, Philippines 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 on National Activities 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Implement the SCS SAP Project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800"/>
              </a:spcAft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(for the period January 2023 – April 2025)</a:t>
            </a: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b="1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THAILAND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Department of Marine and Coastal Resources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96850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2136140" y="-25646"/>
            <a:ext cx="10005923" cy="6861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solidFill>
                <a:schemeClr val="accent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Highlights of key achievements in Implementing the SAP on habitats </a:t>
            </a:r>
            <a:r>
              <a:rPr lang="en-US" sz="1800" b="1" dirty="0">
                <a:latin typeface="+mn-lt"/>
                <a:ea typeface="Arial"/>
                <a:cs typeface="Arial"/>
                <a:sym typeface="Arial"/>
              </a:rPr>
              <a:t>(mangroves, coral reefs, seagrass beds &amp; coastal wetlands) </a:t>
            </a:r>
            <a:r>
              <a:rPr lang="en-US" sz="18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during 2023 – April 2025 </a:t>
            </a:r>
            <a:r>
              <a:rPr lang="en-US" sz="1800" b="1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[project funded and co-financed]</a:t>
            </a:r>
            <a:endParaRPr lang="en-US" sz="1600" b="1" dirty="0">
              <a:highlight>
                <a:srgbClr val="00FFFF"/>
              </a:highlight>
              <a:latin typeface="+mn-lt"/>
              <a:cs typeface="Arial"/>
              <a:sym typeface="Arial"/>
            </a:endParaRPr>
          </a:p>
          <a:p>
            <a:pPr>
              <a:buNone/>
            </a:pPr>
            <a:r>
              <a:rPr lang="en-US" sz="1600" dirty="0">
                <a:latin typeface="+mn-lt"/>
              </a:rPr>
              <a:t>1</a:t>
            </a:r>
            <a:r>
              <a:rPr lang="en-US" sz="1600" b="1" dirty="0">
                <a:latin typeface="+mn-lt"/>
              </a:rPr>
              <a:t>) Approval and Implementation of Management Plans:</a:t>
            </a:r>
          </a:p>
          <a:p>
            <a:pPr marL="114300" indent="0">
              <a:buNone/>
            </a:pPr>
            <a:r>
              <a:rPr lang="en-US" sz="1600" b="1" dirty="0">
                <a:latin typeface="+mn-lt"/>
              </a:rPr>
              <a:t>    Mangroves: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+mj-lt"/>
              </a:rPr>
              <a:t>Baseline surveys and patrolling systems have been implemented to support the sustainable use of mangrove ecosystems in the Welu River Estuary, Bandon Bay, and Pak </a:t>
            </a:r>
            <a:r>
              <a:rPr lang="en-GB" sz="1600" b="0" i="0" u="none" strike="noStrike" dirty="0" err="1">
                <a:solidFill>
                  <a:srgbClr val="000000"/>
                </a:solidFill>
                <a:effectLst/>
                <a:latin typeface="+mj-lt"/>
              </a:rPr>
              <a:t>Panang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+mj-lt"/>
              </a:rPr>
              <a:t> Bay, covering a total area of 35,440 hectares</a:t>
            </a:r>
            <a:r>
              <a:rPr lang="en-US" sz="1600" dirty="0">
                <a:latin typeface="+mj-lt"/>
              </a:rPr>
              <a:t>.</a:t>
            </a:r>
          </a:p>
          <a:p>
            <a:pPr marL="114300" indent="0">
              <a:buNone/>
            </a:pPr>
            <a:r>
              <a:rPr lang="en-US" sz="1600" b="1" dirty="0">
                <a:latin typeface="+mn-lt"/>
              </a:rPr>
              <a:t>    Coral reefs: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Marine Spatial Planning (MSP) working groups have been established for both the Koh Lan and Koh Si Chang archipelagos to support coordinated marine resource management.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At Koh </a:t>
            </a:r>
            <a:r>
              <a:rPr lang="en-GB" sz="1600" dirty="0" err="1">
                <a:latin typeface="+mn-lt"/>
              </a:rPr>
              <a:t>Kra</a:t>
            </a:r>
            <a:r>
              <a:rPr lang="en-GB" sz="1600" dirty="0">
                <a:latin typeface="+mn-lt"/>
              </a:rPr>
              <a:t>, a Marine Protected Area (MPA) committee has been appointed, and an associated management plan has been developed to guide conservation efforts.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For Koh Mak, a comprehensive management plan for coral reefs and associated marine and coastal resources has been formulated to ensure sustainable use and protection</a:t>
            </a:r>
          </a:p>
          <a:p>
            <a:pPr marL="114300" indent="0">
              <a:buNone/>
            </a:pPr>
            <a:r>
              <a:rPr lang="en-US" sz="1600" b="1" dirty="0">
                <a:latin typeface="+mn-lt"/>
              </a:rPr>
              <a:t>Seagrass: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Bandon Bay Dugong Conservation Plan drafted and submitted to the provincial marine and coastal resources management committee.</a:t>
            </a:r>
          </a:p>
          <a:p>
            <a:pPr marL="114300" indent="0">
              <a:buNone/>
            </a:pPr>
            <a:r>
              <a:rPr lang="en-US" sz="1600" b="1" dirty="0">
                <a:latin typeface="+mn-lt"/>
              </a:rPr>
              <a:t>    Coastal Wetland: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Don Hoi Lot integrated management plans developed and implemented covering 41,600 ha.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1600" dirty="0">
              <a:latin typeface="+mn-lt"/>
            </a:endParaRPr>
          </a:p>
          <a:p>
            <a:pPr marL="95250" indent="0" algn="r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 algn="r">
              <a:spcBef>
                <a:spcPts val="0"/>
              </a:spcBef>
              <a:buSzPts val="2100"/>
              <a:buNone/>
            </a:pPr>
            <a:r>
              <a:rPr lang="en-US" sz="1400" b="1" dirty="0">
                <a:latin typeface="+mn-lt"/>
              </a:rPr>
              <a:t>TBC....</a:t>
            </a:r>
            <a:endParaRPr lang="en-GB" sz="1400" b="1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981A18-2865-519B-3617-D1A850E8F930}"/>
              </a:ext>
            </a:extLst>
          </p:cNvPr>
          <p:cNvGrpSpPr/>
          <p:nvPr/>
        </p:nvGrpSpPr>
        <p:grpSpPr>
          <a:xfrm>
            <a:off x="0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98739BB-94E2-DDF9-6597-C434E62E6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87247AE-0BDB-1AA3-C281-645F775C0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AEA22D8-CDA4-9AB9-0AD7-D402BF0358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29914E6-60C9-7E82-C2BA-B908204CF802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5B84C45-B8CE-E30B-164F-ECEA24D9460D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8" name="Google Shape;85;p1">
              <a:extLst>
                <a:ext uri="{FF2B5EF4-FFF2-40B4-BE49-F238E27FC236}">
                  <a16:creationId xmlns:a16="http://schemas.microsoft.com/office/drawing/2014/main" id="{C036083E-29F4-94A1-6543-500E8CA54469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9" name="Google Shape;86;p1">
              <a:extLst>
                <a:ext uri="{FF2B5EF4-FFF2-40B4-BE49-F238E27FC236}">
                  <a16:creationId xmlns:a16="http://schemas.microsoft.com/office/drawing/2014/main" id="{CB5A9BEF-2051-6C5B-D7CC-0B6C4316C5A1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1.png">
              <a:extLst>
                <a:ext uri="{FF2B5EF4-FFF2-40B4-BE49-F238E27FC236}">
                  <a16:creationId xmlns:a16="http://schemas.microsoft.com/office/drawing/2014/main" id="{071799A9-C2A3-5251-58D8-01FE917F3D88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1959526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F8EFE-A527-290E-D6DA-C906E0D61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87C6C38C-3BEF-1C16-5A28-0B59E6ED2DF5}"/>
              </a:ext>
            </a:extLst>
          </p:cNvPr>
          <p:cNvSpPr txBox="1">
            <a:spLocks/>
          </p:cNvSpPr>
          <p:nvPr/>
        </p:nvSpPr>
        <p:spPr>
          <a:xfrm>
            <a:off x="2151380" y="214878"/>
            <a:ext cx="10005923" cy="9247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Highlights of key achievements in Implementing the SAP on habitats </a:t>
            </a:r>
            <a:r>
              <a:rPr lang="en-US" sz="1600" b="1" dirty="0">
                <a:latin typeface="+mn-lt"/>
                <a:ea typeface="Arial"/>
                <a:cs typeface="Arial"/>
                <a:sym typeface="Arial"/>
              </a:rPr>
              <a:t>(mangroves, coral reefs, seagrass beds &amp; coastal wetlands) </a:t>
            </a:r>
            <a:r>
              <a:rPr lang="en-US" sz="16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during 2023 – April 2025 </a:t>
            </a:r>
            <a:r>
              <a:rPr lang="en-US" sz="1600" b="1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[project funded and co-financed]</a:t>
            </a:r>
            <a:endParaRPr lang="en-US" sz="1600" b="1" dirty="0">
              <a:solidFill>
                <a:schemeClr val="accent1"/>
              </a:solidFill>
              <a:latin typeface="+mn-lt"/>
              <a:ea typeface="Arial"/>
              <a:cs typeface="Arial"/>
              <a:sym typeface="Arial"/>
            </a:endParaRPr>
          </a:p>
          <a:p>
            <a:pPr>
              <a:buNone/>
            </a:pPr>
            <a:endParaRPr lang="en-US" sz="1400" b="1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3) Reform of Laws and Regulations for Sustainable Use:</a:t>
            </a:r>
          </a:p>
          <a:p>
            <a:pPr marL="114300" indent="0">
              <a:buNone/>
            </a:pPr>
            <a:r>
              <a:rPr lang="en-US" sz="1600" b="1" dirty="0">
                <a:latin typeface="+mn-lt"/>
              </a:rPr>
              <a:t>    Mangroves: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+mj-lt"/>
              </a:rPr>
              <a:t>Improved management measures for sustainable use have been specifically implemented under Article 18 of the DMCR Act in Ban Don Bay, covering an area of 3,078 hectares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.</a:t>
            </a: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b="1" dirty="0">
                <a:latin typeface="+mn-lt"/>
              </a:rPr>
              <a:t>      Seagrass: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Recommendations to amend fishery regulation to control negative impacts on seagrass beds (Bandon Bay, 1,402 ha).</a:t>
            </a:r>
          </a:p>
          <a:p>
            <a:pPr>
              <a:buNone/>
            </a:pPr>
            <a:r>
              <a:rPr lang="en-US" sz="1600" b="1" dirty="0">
                <a:latin typeface="+mn-lt"/>
              </a:rPr>
              <a:t>4) Improvement of Management Approaches (Integrated, Community-Based, Multiple Use):</a:t>
            </a:r>
          </a:p>
          <a:p>
            <a:pPr marL="114300" indent="0">
              <a:buNone/>
            </a:pPr>
            <a:r>
              <a:rPr lang="en-US" sz="1600" b="1" dirty="0">
                <a:latin typeface="+mn-lt"/>
              </a:rPr>
              <a:t>    Coral Reefs: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Management approaches improved at Koh (Island) Tao, Koh Mak, Koh </a:t>
            </a:r>
            <a:r>
              <a:rPr lang="en-US" sz="1600" dirty="0" err="1">
                <a:latin typeface="+mn-lt"/>
              </a:rPr>
              <a:t>Kra</a:t>
            </a:r>
            <a:r>
              <a:rPr lang="en-US" sz="1600" dirty="0">
                <a:latin typeface="+mn-lt"/>
              </a:rPr>
              <a:t>, and Koh Losin, covering a total of 1,716.6 ha with community-based integrated plans and regulatory enforcement.</a:t>
            </a:r>
          </a:p>
          <a:p>
            <a:pPr>
              <a:buNone/>
            </a:pPr>
            <a:r>
              <a:rPr lang="en-US" sz="1600" b="1" dirty="0">
                <a:latin typeface="+mn-lt"/>
              </a:rPr>
              <a:t>5) Replanting and Restoration:</a:t>
            </a:r>
          </a:p>
          <a:p>
            <a:pPr marL="114300" indent="0">
              <a:buNone/>
            </a:pPr>
            <a:r>
              <a:rPr lang="en-US" sz="1600" b="1" dirty="0">
                <a:latin typeface="+mn-lt"/>
              </a:rPr>
              <a:t>    Mangroves: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Mangrove plantation completed in Welu River, Bandon Bay, and Pak </a:t>
            </a:r>
            <a:r>
              <a:rPr lang="en-US" sz="1600" dirty="0" err="1">
                <a:latin typeface="+mn-lt"/>
              </a:rPr>
              <a:t>Panang</a:t>
            </a:r>
            <a:r>
              <a:rPr lang="en-US" sz="1600" dirty="0">
                <a:latin typeface="+mn-lt"/>
              </a:rPr>
              <a:t> Bay covering 996 ha.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Biodiversity increased via enrichment planting over 38.4 ha in the same sites.</a:t>
            </a:r>
          </a:p>
          <a:p>
            <a:pPr marL="114300" indent="0">
              <a:buNone/>
            </a:pPr>
            <a:r>
              <a:rPr lang="en-US" sz="1600" b="1" dirty="0">
                <a:latin typeface="+mn-lt"/>
              </a:rPr>
              <a:t>    Coastal Wetland: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Installation of 100 artificial habitats (Fish Aggregating Devices) at Don Hoi Lot for habitat restoration and local fishery promotion.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14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4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14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9066BF-C7BC-2408-3F4B-9308E1F9FE91}"/>
              </a:ext>
            </a:extLst>
          </p:cNvPr>
          <p:cNvGrpSpPr/>
          <p:nvPr/>
        </p:nvGrpSpPr>
        <p:grpSpPr>
          <a:xfrm>
            <a:off x="0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3945C99-6712-24D4-CECC-3213C7A4C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CDE4741-7610-E276-DBEB-7A5610CD6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2C02C5E-7D7D-2752-0610-4F06865DE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145D11-F56A-FA86-2CA5-C51D7D7E008D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9173F2-05B2-BECD-1A4A-DFB1F2E40B3C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8" name="Google Shape;85;p1">
              <a:extLst>
                <a:ext uri="{FF2B5EF4-FFF2-40B4-BE49-F238E27FC236}">
                  <a16:creationId xmlns:a16="http://schemas.microsoft.com/office/drawing/2014/main" id="{C9D00985-07D2-DF94-E017-0E8EE53F0914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9" name="Google Shape;86;p1">
              <a:extLst>
                <a:ext uri="{FF2B5EF4-FFF2-40B4-BE49-F238E27FC236}">
                  <a16:creationId xmlns:a16="http://schemas.microsoft.com/office/drawing/2014/main" id="{58B82D39-6E2D-7B4F-9328-8C38814A65A4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1.png">
              <a:extLst>
                <a:ext uri="{FF2B5EF4-FFF2-40B4-BE49-F238E27FC236}">
                  <a16:creationId xmlns:a16="http://schemas.microsoft.com/office/drawing/2014/main" id="{3CBD1E21-EAB1-815D-BFB1-4D28737E835B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3773912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0D5A3-CBA1-FD3D-F9A3-8A344DCF3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ACD3D11C-CB47-2E1C-2207-3D652CA66DA4}"/>
              </a:ext>
            </a:extLst>
          </p:cNvPr>
          <p:cNvSpPr txBox="1">
            <a:spLocks/>
          </p:cNvSpPr>
          <p:nvPr/>
        </p:nvSpPr>
        <p:spPr>
          <a:xfrm>
            <a:off x="2169700" y="260866"/>
            <a:ext cx="9895869" cy="620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latin typeface="+mn-lt"/>
              <a:ea typeface="Arial"/>
              <a:cs typeface="Arial"/>
              <a:sym typeface="Arial"/>
            </a:endParaRPr>
          </a:p>
          <a:p>
            <a:pPr marL="114300" indent="0" algn="ctr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altLang="zh-CN" sz="2400" dirty="0">
                <a:solidFill>
                  <a:schemeClr val="tx1"/>
                </a:solidFill>
                <a:highlight>
                  <a:srgbClr val="FFFF00"/>
                </a:highlight>
                <a:latin typeface="+mn-lt"/>
                <a:cs typeface="Arial"/>
              </a:rPr>
              <a:t> </a:t>
            </a:r>
            <a:r>
              <a:rPr lang="en-US" sz="2000" b="1" dirty="0">
                <a:highlight>
                  <a:srgbClr val="FFFF00"/>
                </a:highlight>
                <a:latin typeface="+mn-lt"/>
              </a:rPr>
              <a:t>Thailand has not yet received funding to implement land-based pollution, economic evaluation related activities, and science and policies related to blue carbon and the blue economy. </a:t>
            </a:r>
          </a:p>
          <a:p>
            <a:pPr marL="114300" indent="0" algn="ctr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sz="2000" b="1" dirty="0">
                <a:highlight>
                  <a:srgbClr val="FFFF00"/>
                </a:highlight>
                <a:latin typeface="+mn-lt"/>
              </a:rPr>
              <a:t>However, the country aims to implement these related activities through the PCA-component 2’s workplan in Q3 2025-2026. </a:t>
            </a: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endParaRPr lang="en-US" sz="1100" b="1" dirty="0">
              <a:solidFill>
                <a:schemeClr val="accent1"/>
              </a:solidFill>
              <a:highlight>
                <a:srgbClr val="FFFF00"/>
              </a:highlight>
              <a:latin typeface="+mn-lt"/>
              <a:ea typeface="Arial"/>
              <a:cs typeface="Arial"/>
              <a:sym typeface="Arial"/>
            </a:endParaRP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Land-based Pollution related activities at national and provincial levels during 2023 – April 2025 </a:t>
            </a:r>
            <a:r>
              <a:rPr lang="en-US" altLang="zh-CN" sz="1600" dirty="0">
                <a:solidFill>
                  <a:srgbClr val="FF0000"/>
                </a:solidFill>
                <a:latin typeface="+mn-lt"/>
                <a:cs typeface="Arial"/>
              </a:rPr>
              <a:t>[Highlights of key </a:t>
            </a:r>
            <a:r>
              <a:rPr lang="en-US" altLang="zh-CN" sz="1600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policies, regulations, financial mechanisms and SOPs for </a:t>
            </a:r>
            <a:r>
              <a:rPr lang="en-US" altLang="zh-CN" sz="1600" dirty="0" err="1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LbP</a:t>
            </a:r>
            <a:r>
              <a:rPr lang="en-US" altLang="zh-CN" sz="1600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 management developed, updated, enacted and implemented </a:t>
            </a:r>
            <a:r>
              <a:rPr lang="en-US" altLang="zh-CN" sz="1600" dirty="0">
                <a:solidFill>
                  <a:srgbClr val="FF0000"/>
                </a:solidFill>
                <a:latin typeface="+mn-lt"/>
                <a:cs typeface="Arial"/>
              </a:rPr>
              <a:t>during 2023 -April 2025]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Economic valuation related activities at national and site levels during June 2021 – April 2025</a:t>
            </a: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altLang="zh-CN" sz="1600" dirty="0">
                <a:latin typeface="+mn-lt"/>
                <a:cs typeface="Arial"/>
              </a:rPr>
              <a:t>[</a:t>
            </a:r>
            <a:r>
              <a:rPr lang="en-US" altLang="zh-CN" sz="1600" dirty="0">
                <a:solidFill>
                  <a:srgbClr val="FF0000"/>
                </a:solidFill>
                <a:latin typeface="+mn-lt"/>
                <a:cs typeface="Arial"/>
              </a:rPr>
              <a:t>Highlights </a:t>
            </a:r>
            <a:r>
              <a:rPr lang="en-US" altLang="zh-CN" sz="1600" dirty="0">
                <a:solidFill>
                  <a:srgbClr val="FF0000"/>
                </a:solidFill>
                <a:latin typeface="+mn-lt"/>
                <a:ea typeface="Arial"/>
                <a:cs typeface="Arial"/>
                <a:sym typeface="Arial"/>
              </a:rPr>
              <a:t>of key studies, projects related to ecosystem/environment economic valuation and cost benefit analysis  </a:t>
            </a:r>
            <a:r>
              <a:rPr lang="en-US" altLang="zh-CN" sz="1600" dirty="0">
                <a:solidFill>
                  <a:srgbClr val="FF0000"/>
                </a:solidFill>
                <a:latin typeface="+mn-lt"/>
                <a:cs typeface="Arial"/>
              </a:rPr>
              <a:t>during June 2021-April 2025]</a:t>
            </a: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endParaRPr lang="en-US" altLang="zh-CN" sz="1600" b="1" dirty="0">
              <a:latin typeface="+mn-lt"/>
            </a:endParaRP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altLang="zh-CN" sz="1600" b="1" dirty="0">
                <a:solidFill>
                  <a:srgbClr val="0070C0"/>
                </a:solidFill>
                <a:latin typeface="+mn-lt"/>
              </a:rPr>
              <a:t>Science and policies related blue carbon and blue economy</a:t>
            </a:r>
          </a:p>
          <a:p>
            <a:pPr marL="114300" indent="0">
              <a:lnSpc>
                <a:spcPct val="90000"/>
              </a:lnSpc>
              <a:buClr>
                <a:srgbClr val="0070C0"/>
              </a:buClr>
              <a:buSzPts val="4000"/>
              <a:buNone/>
            </a:pPr>
            <a:r>
              <a:rPr lang="en-US" altLang="zh-CN" sz="1600" dirty="0">
                <a:solidFill>
                  <a:srgbClr val="FF0000"/>
                </a:solidFill>
                <a:latin typeface="+mn-lt"/>
              </a:rPr>
              <a:t>[Highlight of key studies, project, policies on blue carbon &amp; blue economy for the </a:t>
            </a:r>
            <a:r>
              <a:rPr lang="en-US" altLang="zh-CN" sz="1600" dirty="0" err="1">
                <a:solidFill>
                  <a:srgbClr val="FF0000"/>
                </a:solidFill>
                <a:latin typeface="+mn-lt"/>
              </a:rPr>
              <a:t>prerid</a:t>
            </a:r>
            <a:r>
              <a:rPr lang="en-US" altLang="zh-CN" sz="1600" dirty="0">
                <a:solidFill>
                  <a:srgbClr val="FF0000"/>
                </a:solidFill>
                <a:latin typeface="+mn-lt"/>
              </a:rPr>
              <a:t> of 2023-April 2025]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600" dirty="0">
              <a:solidFill>
                <a:srgbClr val="FF0000"/>
              </a:solidFill>
              <a:latin typeface="+mn-lt"/>
              <a:cs typeface="Arial"/>
            </a:endParaRPr>
          </a:p>
          <a:p>
            <a:pPr marL="114300" indent="0">
              <a:buClr>
                <a:srgbClr val="0070C0"/>
              </a:buClr>
              <a:buSzPts val="4000"/>
              <a:buNone/>
            </a:pPr>
            <a:r>
              <a:rPr lang="en-US" altLang="zh-CN" sz="1600" dirty="0">
                <a:solidFill>
                  <a:schemeClr val="tx1"/>
                </a:solidFill>
                <a:highlight>
                  <a:srgbClr val="FFFF00"/>
                </a:highlight>
                <a:latin typeface="+mn-lt"/>
                <a:cs typeface="Arial"/>
              </a:rPr>
              <a:t>           </a:t>
            </a:r>
            <a:endParaRPr lang="en-US" sz="1600" b="1" dirty="0">
              <a:highlight>
                <a:srgbClr val="FFFF00"/>
              </a:highlight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B185F8-594A-70BB-2864-5418D9280836}"/>
              </a:ext>
            </a:extLst>
          </p:cNvPr>
          <p:cNvGrpSpPr/>
          <p:nvPr/>
        </p:nvGrpSpPr>
        <p:grpSpPr>
          <a:xfrm>
            <a:off x="0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C8CB967-6C96-AEAB-9884-0C9096B06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5BE87A7-696E-8C82-23BE-2B750B801A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BE8E65D-8ECD-20E5-091A-FDB31A4F4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5A493D-09C5-D0A2-E5CD-7E2D9820C583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988C7FE-05AB-D3FF-6F95-91668FE36EE7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8" name="Google Shape;85;p1">
              <a:extLst>
                <a:ext uri="{FF2B5EF4-FFF2-40B4-BE49-F238E27FC236}">
                  <a16:creationId xmlns:a16="http://schemas.microsoft.com/office/drawing/2014/main" id="{63F22DE4-4F80-B055-B483-02AE48148E9E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9" name="Google Shape;86;p1">
              <a:extLst>
                <a:ext uri="{FF2B5EF4-FFF2-40B4-BE49-F238E27FC236}">
                  <a16:creationId xmlns:a16="http://schemas.microsoft.com/office/drawing/2014/main" id="{D80C85D0-2599-797D-0936-C12C1325C605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1.png">
              <a:extLst>
                <a:ext uri="{FF2B5EF4-FFF2-40B4-BE49-F238E27FC236}">
                  <a16:creationId xmlns:a16="http://schemas.microsoft.com/office/drawing/2014/main" id="{4B0E9152-84BB-A56C-4668-3FFD2A61C48E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432472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C4F65-9DDA-DBBE-9574-788D8FE16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4670EA-E724-FF91-ADF4-C1CADB6AC0D6}"/>
              </a:ext>
            </a:extLst>
          </p:cNvPr>
          <p:cNvSpPr txBox="1"/>
          <p:nvPr/>
        </p:nvSpPr>
        <p:spPr>
          <a:xfrm>
            <a:off x="2192600" y="120889"/>
            <a:ext cx="9688946" cy="652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Highlights of key activities at the sites to support the implementation of the SAP during 2023– April 2025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latin typeface="+mn-lt"/>
            </a:endParaRPr>
          </a:p>
          <a:p>
            <a:pPr marL="457200" lvl="1" indent="-457200">
              <a:buAutoNum type="arabicParenR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+mj-lt"/>
              </a:rPr>
              <a:t>Local Consultations/Meetings/Trainings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+mj-lt"/>
              </a:rPr>
              <a:t>Mangrove Training Sessions:</a:t>
            </a:r>
            <a:r>
              <a:rPr lang="en-GB" sz="1600" dirty="0">
                <a:latin typeface="+mj-lt"/>
              </a:rPr>
              <a:t> Conducted on topics such as community-based mangrove forest   management, selection of mangrove indicators, and enhancement of local products. These were held in Ban Don Bay, Pak </a:t>
            </a:r>
            <a:r>
              <a:rPr lang="en-GB" sz="1600" dirty="0" err="1">
                <a:latin typeface="+mj-lt"/>
              </a:rPr>
              <a:t>Phanang</a:t>
            </a:r>
            <a:r>
              <a:rPr lang="en-GB" sz="1600" dirty="0">
                <a:latin typeface="+mj-lt"/>
              </a:rPr>
              <a:t> Bay, and the Welu River Estuary (participation from over 150 individuals).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+mj-lt"/>
              </a:rPr>
              <a:t>SMART Patrol Training:</a:t>
            </a:r>
            <a:r>
              <a:rPr lang="en-GB" sz="1600" dirty="0">
                <a:latin typeface="+mj-lt"/>
              </a:rPr>
              <a:t> Delivered in the Welu River Estuary, Bandon Bay, and Pak </a:t>
            </a:r>
            <a:r>
              <a:rPr lang="en-GB" sz="1600" dirty="0" err="1">
                <a:latin typeface="+mj-lt"/>
              </a:rPr>
              <a:t>Phanang</a:t>
            </a:r>
            <a:r>
              <a:rPr lang="en-GB" sz="1600" dirty="0">
                <a:latin typeface="+mj-lt"/>
              </a:rPr>
              <a:t> Bay, (approximately 25 participants).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+mj-lt"/>
              </a:rPr>
              <a:t>Coral Reef Management Consultations:</a:t>
            </a:r>
            <a:r>
              <a:rPr lang="en-GB" sz="1600" dirty="0">
                <a:latin typeface="+mj-lt"/>
              </a:rPr>
              <a:t> Covered topics including selection of coral reef indicators, SCUBA diving, and training on relevant laws and regulations. Conducted across six project sites (over 200 participants attending through hybrid and in-person formats).</a:t>
            </a:r>
          </a:p>
          <a:p>
            <a:pPr>
              <a:buNone/>
            </a:pPr>
            <a:endParaRPr lang="en-US" sz="1600" b="1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2) Research/Assessment: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Coral reef restoration and monitoring </a:t>
            </a:r>
            <a:r>
              <a:rPr lang="en-US" sz="1600" dirty="0" err="1">
                <a:latin typeface="+mn-lt"/>
              </a:rPr>
              <a:t>programme</a:t>
            </a:r>
            <a:r>
              <a:rPr lang="en-US" sz="1600" dirty="0">
                <a:latin typeface="+mn-lt"/>
              </a:rPr>
              <a:t> at Koh Tao, Koh Mak and Koh </a:t>
            </a:r>
            <a:r>
              <a:rPr lang="en-US" sz="1600" dirty="0" err="1">
                <a:latin typeface="+mn-lt"/>
              </a:rPr>
              <a:t>Kra</a:t>
            </a:r>
            <a:r>
              <a:rPr lang="en-US" sz="1600" dirty="0">
                <a:latin typeface="+mn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Action Plan for Dugong and Seagrass Conservation in Surat Thani Province.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   Status and Evaluation Report of Koh Tao Effectiveness Management.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   Marine Spatial Planning (MSP) and Utilization Plan for Koh Si Chang and Koh Lan Areas.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i="1" dirty="0">
                <a:latin typeface="+mn-lt"/>
              </a:rPr>
              <a:t>   </a:t>
            </a:r>
            <a:endParaRPr lang="en-US" sz="1600" b="1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3) Enforcement/Patrolling: </a:t>
            </a:r>
            <a:endParaRPr lang="en-US" sz="1600" i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SMART Patrolling at all (11) project sites. </a:t>
            </a:r>
            <a:endParaRPr lang="th-TH" sz="1600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latin typeface="+mn-lt"/>
            </a:endParaRPr>
          </a:p>
          <a:p>
            <a:pPr marL="95250" indent="0" algn="r">
              <a:spcBef>
                <a:spcPts val="0"/>
              </a:spcBef>
              <a:buSzPts val="2100"/>
              <a:buNone/>
            </a:pPr>
            <a:r>
              <a:rPr lang="en-US" b="1" dirty="0">
                <a:latin typeface="+mn-lt"/>
              </a:rPr>
              <a:t>TBC…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6B094C2-D507-E3FE-726F-90D27EE2C7C0}"/>
              </a:ext>
            </a:extLst>
          </p:cNvPr>
          <p:cNvGrpSpPr/>
          <p:nvPr/>
        </p:nvGrpSpPr>
        <p:grpSpPr>
          <a:xfrm>
            <a:off x="0" y="-14459"/>
            <a:ext cx="2169701" cy="6872459"/>
            <a:chOff x="-16374" y="-12941"/>
            <a:chExt cx="2169701" cy="68724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3CA5902-9CB3-490E-DE7A-D844C0144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125FF39-AE97-8F3B-3CBD-331540F8C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9EA690B-A141-0102-76AE-976564632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2A8283C-DFA0-B423-847B-DEC0CE83B380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F10FBFA-F195-2511-4258-15823FC264B4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0" name="Google Shape;85;p1">
              <a:extLst>
                <a:ext uri="{FF2B5EF4-FFF2-40B4-BE49-F238E27FC236}">
                  <a16:creationId xmlns:a16="http://schemas.microsoft.com/office/drawing/2014/main" id="{9425A414-ACA3-3D5C-3567-CA0652807107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1" name="Google Shape;86;p1">
              <a:extLst>
                <a:ext uri="{FF2B5EF4-FFF2-40B4-BE49-F238E27FC236}">
                  <a16:creationId xmlns:a16="http://schemas.microsoft.com/office/drawing/2014/main" id="{DA6D158E-D4C1-DA44-5358-82484AE5D810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mage1.png">
              <a:extLst>
                <a:ext uri="{FF2B5EF4-FFF2-40B4-BE49-F238E27FC236}">
                  <a16:creationId xmlns:a16="http://schemas.microsoft.com/office/drawing/2014/main" id="{8FDA2DC6-CD4A-83E1-43F9-43123C8D04B3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054734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8E5605-98CC-D999-2169-FA02A0EA70C0}"/>
              </a:ext>
            </a:extLst>
          </p:cNvPr>
          <p:cNvSpPr txBox="1"/>
          <p:nvPr/>
        </p:nvSpPr>
        <p:spPr>
          <a:xfrm>
            <a:off x="2192600" y="120889"/>
            <a:ext cx="9878837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Highlights of key activities at the sites to support the implementation of the SAP during 2023– April 2025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4) Public Awareness Raising and Communication: </a:t>
            </a:r>
            <a:endParaRPr lang="en-US" sz="1600" i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Public Campaigns on Waste Management</a:t>
            </a:r>
            <a:r>
              <a:rPr lang="en-US" sz="1600" dirty="0">
                <a:latin typeface="+mn-lt"/>
              </a:rPr>
              <a:t>: Bandon Bay, Don Hoi Lot, Koh Tao, Koh Losin and Koh Mak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IEC Materials and Exhibitions</a:t>
            </a:r>
            <a:r>
              <a:rPr lang="en-US" sz="1600" dirty="0">
                <a:latin typeface="+mn-lt"/>
              </a:rPr>
              <a:t>: Welu River and Koh Losin.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    DMCR Online and Social Media Campaigns</a:t>
            </a:r>
            <a:r>
              <a:rPr lang="en-US" sz="1600" dirty="0">
                <a:latin typeface="+mn-lt"/>
              </a:rPr>
              <a:t>: via Facebook, Flickr, and Google Drive.</a:t>
            </a:r>
          </a:p>
          <a:p>
            <a:endParaRPr lang="en-US" sz="1600" dirty="0">
              <a:latin typeface="+mj-lt"/>
            </a:endParaRPr>
          </a:p>
          <a:p>
            <a:pPr>
              <a:buNone/>
            </a:pPr>
            <a:r>
              <a:rPr lang="en-US" sz="1600" b="1" dirty="0">
                <a:latin typeface="+mj-lt"/>
              </a:rPr>
              <a:t>5) Livelihood Alternatives: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j-lt"/>
              </a:rPr>
              <a:t>Don Hoi Lot: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+mj-lt"/>
              </a:rPr>
              <a:t>Training conducted on the enhancement of local products, specifically razor clam-based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j-lt"/>
              </a:rPr>
              <a:t>Ban Don Bay</a:t>
            </a:r>
            <a:r>
              <a:rPr lang="en-US" sz="1600" dirty="0">
                <a:latin typeface="+mj-lt"/>
              </a:rPr>
              <a:t>: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+mj-lt"/>
              </a:rPr>
              <a:t>Establishment of a Local Vegetable Community Food Initiative to promote food security and sustainable livelihoods</a:t>
            </a:r>
            <a:r>
              <a:rPr lang="en-US" sz="1600" dirty="0">
                <a:latin typeface="+mj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    Pak </a:t>
            </a:r>
            <a:r>
              <a:rPr lang="en-US" sz="1600" b="1" dirty="0" err="1">
                <a:latin typeface="+mn-lt"/>
              </a:rPr>
              <a:t>Panang</a:t>
            </a:r>
            <a:r>
              <a:rPr lang="en-US" sz="1600" b="1" dirty="0">
                <a:latin typeface="+mn-lt"/>
              </a:rPr>
              <a:t> Bay</a:t>
            </a:r>
            <a:r>
              <a:rPr lang="en-US" sz="1600" dirty="0">
                <a:latin typeface="+mn-lt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Seed Orchard Nursery operated by the community.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Mangrove Crab Conservation Area (96 ha protected by community rules).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Trainings on local mangrove-based products development for increased community income.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6) Ecological/Environmental Monitoring: </a:t>
            </a:r>
          </a:p>
          <a:p>
            <a:pPr marL="381000" indent="-2857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+mj-lt"/>
              </a:rPr>
              <a:t>Ecological indicators have been initiated to monitor the effectiveness of marine and coastal management across all project sites (11 sites)</a:t>
            </a:r>
            <a:endParaRPr lang="en-US" sz="1600" dirty="0"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587B29-464B-2F0F-F383-DB15927E2445}"/>
              </a:ext>
            </a:extLst>
          </p:cNvPr>
          <p:cNvGrpSpPr/>
          <p:nvPr/>
        </p:nvGrpSpPr>
        <p:grpSpPr>
          <a:xfrm>
            <a:off x="0" y="-14459"/>
            <a:ext cx="2169701" cy="6872459"/>
            <a:chOff x="-16374" y="-12941"/>
            <a:chExt cx="2169701" cy="68724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D9E17D-F5D9-DF00-BB36-90ED8793B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3C91733-8C19-B51F-A9EA-1C310E493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FAF8729-48D6-3743-8EDB-287F4C0A6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2DAF804-3776-BC50-4042-E1016D3DB278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C731844-5F24-B8FA-0A18-B2BE3C127ABC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0" name="Google Shape;85;p1">
              <a:extLst>
                <a:ext uri="{FF2B5EF4-FFF2-40B4-BE49-F238E27FC236}">
                  <a16:creationId xmlns:a16="http://schemas.microsoft.com/office/drawing/2014/main" id="{CDE394FA-A44E-503F-17C8-26401043E2FD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1" name="Google Shape;86;p1">
              <a:extLst>
                <a:ext uri="{FF2B5EF4-FFF2-40B4-BE49-F238E27FC236}">
                  <a16:creationId xmlns:a16="http://schemas.microsoft.com/office/drawing/2014/main" id="{339DB35A-4126-4138-7C4C-E72531D6F3DC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mage1.png">
              <a:extLst>
                <a:ext uri="{FF2B5EF4-FFF2-40B4-BE49-F238E27FC236}">
                  <a16:creationId xmlns:a16="http://schemas.microsoft.com/office/drawing/2014/main" id="{FD6F6317-B3B2-3C13-7EFB-5A447DD5B865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1898468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4DEFFC-F401-E45D-7F18-D85ED8316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A9617F-5622-A67E-C585-69A8B9CC87EB}"/>
              </a:ext>
            </a:extLst>
          </p:cNvPr>
          <p:cNvSpPr txBox="1"/>
          <p:nvPr/>
        </p:nvSpPr>
        <p:spPr>
          <a:xfrm>
            <a:off x="2151380" y="-249266"/>
            <a:ext cx="10055860" cy="7248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endParaRPr lang="en-US" sz="1500" dirty="0"/>
          </a:p>
          <a:p>
            <a:r>
              <a:rPr lang="en-US" sz="1500" b="1" dirty="0">
                <a:solidFill>
                  <a:schemeClr val="accent1"/>
                </a:solidFill>
              </a:rPr>
              <a:t>Summary of the progress in development of National TDA</a:t>
            </a:r>
          </a:p>
          <a:p>
            <a:pPr>
              <a:buNone/>
            </a:pPr>
            <a:endParaRPr lang="en-US" sz="1500" b="1" dirty="0"/>
          </a:p>
          <a:p>
            <a:pPr>
              <a:buNone/>
            </a:pPr>
            <a:r>
              <a:rPr lang="en-US" sz="1500" b="1" dirty="0"/>
              <a:t>1. Team Formation:</a:t>
            </a:r>
            <a:endParaRPr lang="en-US" sz="15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500" b="1" dirty="0"/>
              <a:t>National TDA Experts appointed</a:t>
            </a:r>
            <a:r>
              <a:rPr lang="en-US" sz="1500" dirty="0"/>
              <a:t> across five thematic areas: Ecosystems, Pollution, Socioeconomics &amp; Climate, Fisheries &amp; Aquaculture, and Governance.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b="1" dirty="0"/>
              <a:t>Coordination Team:</a:t>
            </a:r>
            <a:r>
              <a:rPr lang="en-US" sz="1500" dirty="0"/>
              <a:t> Led by DMCR officials</a:t>
            </a:r>
          </a:p>
          <a:p>
            <a:endParaRPr lang="en-US" sz="1500" dirty="0"/>
          </a:p>
          <a:p>
            <a:pPr>
              <a:buNone/>
            </a:pPr>
            <a:r>
              <a:rPr lang="en-US" sz="1500" b="1" dirty="0"/>
              <a:t>2. Progress of TDA Analysis:</a:t>
            </a:r>
            <a:endParaRPr lang="en-US" sz="15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500" b="1" dirty="0"/>
              <a:t>Color-Coded Data Categorization:</a:t>
            </a:r>
            <a:endParaRPr lang="en-US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TH" sz="1500" dirty="0"/>
              <a:t>🟢 </a:t>
            </a:r>
            <a:r>
              <a:rPr lang="en-US" sz="1500" b="1" dirty="0"/>
              <a:t>Green</a:t>
            </a:r>
            <a:r>
              <a:rPr lang="en-US" sz="1500" dirty="0"/>
              <a:t>: Data complete/nearly complete.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TH" sz="1500" dirty="0"/>
              <a:t>🟡 </a:t>
            </a:r>
            <a:r>
              <a:rPr lang="en-US" sz="1500" b="1" dirty="0"/>
              <a:t>Yellow</a:t>
            </a:r>
            <a:r>
              <a:rPr lang="en-US" sz="1500" dirty="0"/>
              <a:t>: Data partial or incomplete.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TH" sz="1500" dirty="0"/>
              <a:t>🔴 </a:t>
            </a:r>
            <a:r>
              <a:rPr lang="en-US" sz="1500" b="1" dirty="0"/>
              <a:t>Red</a:t>
            </a:r>
            <a:r>
              <a:rPr lang="en-US" sz="1500" dirty="0"/>
              <a:t>: Data unavailable or extremely limited.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b="1" dirty="0"/>
              <a:t>By Thematic Area:</a:t>
            </a:r>
            <a:endParaRPr lang="en-US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b="1" dirty="0"/>
              <a:t>Socioeconomics and Climate:</a:t>
            </a:r>
            <a:endParaRPr lang="en-US" sz="1500" dirty="0"/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500" dirty="0"/>
              <a:t>14 indicators (Green), 4 indicators (Yellow), 3 indicators (Red).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b="1" dirty="0"/>
              <a:t>Pollution:</a:t>
            </a:r>
            <a:endParaRPr lang="en-US" sz="1500" dirty="0"/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500" dirty="0"/>
              <a:t>12 indicators (Green), 20 indicators (Yellow), 3 indicators (Red).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b="1" dirty="0"/>
              <a:t>Ecosystems:</a:t>
            </a:r>
            <a:endParaRPr lang="en-US" sz="1500" dirty="0"/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500" dirty="0"/>
              <a:t>Mixed (Green, Yellow, Red - pending finalization).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b="1" dirty="0"/>
              <a:t>Fisheries and Aquaculture:</a:t>
            </a:r>
            <a:endParaRPr lang="en-US" sz="1500" dirty="0"/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500" dirty="0"/>
              <a:t>Assessment in progress.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b="1" dirty="0"/>
              <a:t>Governance:</a:t>
            </a:r>
            <a:endParaRPr lang="en-US" sz="1500" dirty="0"/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500" dirty="0"/>
              <a:t>Partial data; key issues with sub-national definitions and legislative frameworks.</a:t>
            </a:r>
          </a:p>
          <a:p>
            <a:pPr>
              <a:buNone/>
            </a:pPr>
            <a:r>
              <a:rPr lang="en-US" sz="1500" b="1" dirty="0"/>
              <a:t>3. Key Challenges:</a:t>
            </a:r>
            <a:endParaRPr lang="en-US" sz="15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500" b="1" dirty="0"/>
              <a:t>Tight Timeline:</a:t>
            </a:r>
            <a:r>
              <a:rPr lang="en-US" sz="1500" dirty="0"/>
              <a:t> Pressure due to the limited time for completing the national TDA exercise.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b="1" dirty="0"/>
              <a:t>Clear Guidelines Required:</a:t>
            </a:r>
            <a:r>
              <a:rPr lang="en-US" sz="1500" dirty="0"/>
              <a:t> Experts seek precise instructions at each TDA process stage.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b="1" dirty="0"/>
              <a:t>Competing Workloads:</a:t>
            </a:r>
            <a:r>
              <a:rPr lang="en-US" sz="1500" dirty="0"/>
              <a:t> Experts are already committed to full-time duties, limiting their availability.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b="1" dirty="0"/>
              <a:t>Need for Consultant Support:</a:t>
            </a:r>
            <a:r>
              <a:rPr lang="en-US" sz="1500" dirty="0"/>
              <a:t> National consultants are crucial to drive forward data collection, indicator analysis, and report drafting.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500" dirty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E7B29F-5B8D-9802-EC19-BCE2723C7F4C}"/>
              </a:ext>
            </a:extLst>
          </p:cNvPr>
          <p:cNvGrpSpPr/>
          <p:nvPr/>
        </p:nvGrpSpPr>
        <p:grpSpPr>
          <a:xfrm>
            <a:off x="0" y="-14459"/>
            <a:ext cx="2169701" cy="6872459"/>
            <a:chOff x="-16374" y="-12941"/>
            <a:chExt cx="2169701" cy="68724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F36C67A-A740-10A8-9F4A-F441DEBA00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416C7A-B3BA-CCB3-FDDD-63A1C76A02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9C9CAB9-5734-AE93-4579-2E45A710E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BC7A8E8-281F-FA23-9958-F67A3CB6FCF1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89E101-13D4-8444-57DA-7BFD14024280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0" name="Google Shape;85;p1">
              <a:extLst>
                <a:ext uri="{FF2B5EF4-FFF2-40B4-BE49-F238E27FC236}">
                  <a16:creationId xmlns:a16="http://schemas.microsoft.com/office/drawing/2014/main" id="{16F0BBF8-1B7C-2329-0B63-E554EB6DD512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1" name="Google Shape;86;p1">
              <a:extLst>
                <a:ext uri="{FF2B5EF4-FFF2-40B4-BE49-F238E27FC236}">
                  <a16:creationId xmlns:a16="http://schemas.microsoft.com/office/drawing/2014/main" id="{170507AB-8F4E-FD10-9FDE-76A1F2B1FCF9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mage1.png">
              <a:extLst>
                <a:ext uri="{FF2B5EF4-FFF2-40B4-BE49-F238E27FC236}">
                  <a16:creationId xmlns:a16="http://schemas.microsoft.com/office/drawing/2014/main" id="{D4D24B5D-E15A-F886-BA39-F25690EE0848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3167817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>
          <a:extLst>
            <a:ext uri="{FF2B5EF4-FFF2-40B4-BE49-F238E27FC236}">
              <a16:creationId xmlns:a16="http://schemas.microsoft.com/office/drawing/2014/main" id="{D3DDA03F-96EC-42E8-7F5B-B574C64C7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>
            <a:extLst>
              <a:ext uri="{FF2B5EF4-FFF2-40B4-BE49-F238E27FC236}">
                <a16:creationId xmlns:a16="http://schemas.microsoft.com/office/drawing/2014/main" id="{AD482955-AA4C-FD14-A176-347804DCFB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95387" y="22865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1800" b="1" dirty="0">
                <a:solidFill>
                  <a:srgbClr val="0070C0"/>
                </a:solidFill>
                <a:latin typeface="+mj-lt"/>
              </a:rPr>
              <a:t>Issues and Challenges</a:t>
            </a:r>
            <a:endParaRPr sz="1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Google Shape;103;p3">
            <a:extLst>
              <a:ext uri="{FF2B5EF4-FFF2-40B4-BE49-F238E27FC236}">
                <a16:creationId xmlns:a16="http://schemas.microsoft.com/office/drawing/2014/main" id="{B664633C-FA9C-0C22-592E-485A7CD5481F}"/>
              </a:ext>
            </a:extLst>
          </p:cNvPr>
          <p:cNvSpPr txBox="1">
            <a:spLocks/>
          </p:cNvSpPr>
          <p:nvPr/>
        </p:nvSpPr>
        <p:spPr>
          <a:xfrm>
            <a:off x="2120217" y="643201"/>
            <a:ext cx="10096160" cy="610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Font typeface="+mj-lt"/>
              <a:buAutoNum type="arabicPeriod"/>
            </a:pPr>
            <a:r>
              <a:rPr lang="en-US" sz="1400" b="1" dirty="0">
                <a:latin typeface="+mn-lt"/>
              </a:rPr>
              <a:t>Tight Timeline and Workload Pressure</a:t>
            </a:r>
            <a:endParaRPr lang="en-US" sz="1400" dirty="0">
              <a:latin typeface="+mn-lt"/>
            </a:endParaRPr>
          </a:p>
          <a:p>
            <a:pPr marL="457200" lvl="1" indent="0">
              <a:buNone/>
            </a:pPr>
            <a:r>
              <a:rPr lang="en-US" sz="1400" dirty="0">
                <a:latin typeface="+mn-lt"/>
              </a:rPr>
              <a:t>1.1 Short timeframe to complete the national TDA and SAP activities.</a:t>
            </a:r>
          </a:p>
          <a:p>
            <a:pPr marL="457200" lvl="1" indent="0">
              <a:buNone/>
            </a:pPr>
            <a:r>
              <a:rPr lang="en-US" sz="1400" dirty="0">
                <a:latin typeface="+mn-lt"/>
              </a:rPr>
              <a:t>1.2 TDA thematic experts (ecosystems, fisheries, pollution, socioeconomics) already have full-time responsibilities, limiting their ability to conduct in-depth analysis​.</a:t>
            </a:r>
          </a:p>
          <a:p>
            <a:pPr>
              <a:buFont typeface="+mj-lt"/>
              <a:buAutoNum type="arabicPeriod"/>
            </a:pPr>
            <a:r>
              <a:rPr lang="en-US" sz="1400" b="1" dirty="0">
                <a:latin typeface="+mn-lt"/>
              </a:rPr>
              <a:t>Data Gaps and Incomplete Information (TDA)</a:t>
            </a:r>
            <a:endParaRPr lang="en-US" sz="1400" dirty="0">
              <a:latin typeface="+mn-lt"/>
            </a:endParaRPr>
          </a:p>
          <a:p>
            <a:pPr marL="457200" lvl="1" indent="0">
              <a:buNone/>
            </a:pPr>
            <a:r>
              <a:rPr lang="en-US" sz="1400" dirty="0">
                <a:latin typeface="+mn-lt"/>
              </a:rPr>
              <a:t>2.1 Several thematic areas (especially pollution, governance, fisheries) show gaps in baseline data (many indicators marked as Yellow and Red)​.</a:t>
            </a:r>
          </a:p>
          <a:p>
            <a:pPr marL="457200" lvl="1" indent="0">
              <a:buNone/>
            </a:pPr>
            <a:r>
              <a:rPr lang="en-US" sz="1400" dirty="0">
                <a:latin typeface="+mn-lt"/>
              </a:rPr>
              <a:t>2.2 Lack of sub-national (local level) data needed for full governance and socio-economic analysis​.</a:t>
            </a:r>
          </a:p>
          <a:p>
            <a:pPr>
              <a:buFont typeface="+mj-lt"/>
              <a:buAutoNum type="arabicPeriod"/>
            </a:pPr>
            <a:r>
              <a:rPr lang="en-US" sz="1400" b="1" dirty="0">
                <a:latin typeface="+mn-lt"/>
              </a:rPr>
              <a:t>Financial and Administrative Delays</a:t>
            </a:r>
          </a:p>
          <a:p>
            <a:pPr marL="571500" lvl="1" indent="0">
              <a:buNone/>
            </a:pPr>
            <a:r>
              <a:rPr lang="en-US" sz="1400" dirty="0">
                <a:latin typeface="+mn-lt"/>
              </a:rPr>
              <a:t>3.1 Internal revision of budgets and work plans consumed substantial time, delaying fund disbursement to sites​.</a:t>
            </a:r>
          </a:p>
          <a:p>
            <a:pPr marL="571500" lvl="1" indent="0">
              <a:buNone/>
            </a:pPr>
            <a:r>
              <a:rPr lang="en-US" sz="1400" dirty="0">
                <a:latin typeface="+mn-lt"/>
              </a:rPr>
              <a:t>3.2 Delays in PCA amendments slowed some site-level activities​.</a:t>
            </a:r>
          </a:p>
          <a:p>
            <a:pPr>
              <a:buFont typeface="+mj-lt"/>
              <a:buAutoNum type="arabicPeriod"/>
            </a:pPr>
            <a:r>
              <a:rPr lang="en-US" sz="1400" b="1" dirty="0">
                <a:latin typeface="+mn-lt"/>
              </a:rPr>
              <a:t>Extreme Weather Events</a:t>
            </a:r>
          </a:p>
          <a:p>
            <a:pPr marL="571500" lvl="1" indent="0">
              <a:buNone/>
            </a:pPr>
            <a:r>
              <a:rPr lang="en-US" sz="1400" dirty="0">
                <a:latin typeface="+mn-lt"/>
              </a:rPr>
              <a:t>Flooding and heavy storms (especially in southern Thailand) disrupted field activities in Surat Thani, Nakhon Si Thammarat, and Pattani Province​.</a:t>
            </a:r>
          </a:p>
          <a:p>
            <a:pPr>
              <a:buFont typeface="+mj-lt"/>
              <a:buAutoNum type="arabicPeriod"/>
            </a:pPr>
            <a:r>
              <a:rPr lang="en-US" sz="1400" b="1" dirty="0">
                <a:latin typeface="+mn-lt"/>
              </a:rPr>
              <a:t>Capacity Gaps at Local Level</a:t>
            </a:r>
            <a:endParaRPr lang="en-US" sz="1400" dirty="0">
              <a:latin typeface="+mn-lt"/>
            </a:endParaRPr>
          </a:p>
          <a:p>
            <a:pPr marL="457200" lvl="1" indent="0">
              <a:buNone/>
            </a:pPr>
            <a:r>
              <a:rPr lang="en-US" sz="1400" dirty="0">
                <a:latin typeface="+mn-lt"/>
              </a:rPr>
              <a:t>Limited capacity among local communities and government staff to manage coastal and marine protected areas (MPAs) effectively​.</a:t>
            </a:r>
          </a:p>
          <a:p>
            <a:pPr>
              <a:buFont typeface="+mj-lt"/>
              <a:buAutoNum type="arabicPeriod"/>
            </a:pPr>
            <a:r>
              <a:rPr lang="en-US" sz="1400" b="1" dirty="0">
                <a:latin typeface="+mn-lt"/>
              </a:rPr>
              <a:t>Enforcement and Monitoring Challenges</a:t>
            </a:r>
            <a:endParaRPr lang="en-US" sz="1400" dirty="0">
              <a:latin typeface="+mn-lt"/>
            </a:endParaRPr>
          </a:p>
          <a:p>
            <a:pPr marL="457200" lvl="1" indent="0">
              <a:buNone/>
            </a:pPr>
            <a:r>
              <a:rPr lang="en-US" sz="1400" dirty="0">
                <a:latin typeface="+mn-lt"/>
              </a:rPr>
              <a:t>Although SMART patrolling is in place, challenges remain in sustaining regular enforcement efforts, especially in remote sites​</a:t>
            </a:r>
          </a:p>
          <a:p>
            <a:pPr>
              <a:buFont typeface="+mj-lt"/>
              <a:buAutoNum type="arabicPeriod"/>
            </a:pPr>
            <a:r>
              <a:rPr lang="en-US" sz="1400" b="1" dirty="0">
                <a:latin typeface="+mn-lt"/>
              </a:rPr>
              <a:t>Clarity Needed on Regional Guidelines</a:t>
            </a:r>
            <a:endParaRPr lang="en-US" sz="1400" dirty="0">
              <a:latin typeface="+mn-lt"/>
            </a:endParaRPr>
          </a:p>
          <a:p>
            <a:pPr marL="457200" lvl="1" indent="0">
              <a:buNone/>
            </a:pPr>
            <a:r>
              <a:rPr lang="en-US" sz="1400" dirty="0">
                <a:latin typeface="+mn-lt"/>
              </a:rPr>
              <a:t>National teams needed clearer instructions from the PCU regarding outcome reporting and auditing, particularly under Outcome 1.5​, 2 and 3.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E7FB9F3-C22E-ABE7-186C-BBCCA8C49614}"/>
              </a:ext>
            </a:extLst>
          </p:cNvPr>
          <p:cNvGrpSpPr/>
          <p:nvPr/>
        </p:nvGrpSpPr>
        <p:grpSpPr>
          <a:xfrm>
            <a:off x="-40753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1C47B70-272A-1A2E-7B20-7E1D2B4B1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AA533E5-F5E9-5C18-1608-89FE2B93C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2D2D8BE-7516-E872-AAA5-A5125B1C4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E55A8F1-842B-E775-777D-5C8B3B53FFD8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3F3726-5891-AEAB-D282-5F7C4512E690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6B741C1C-2B7D-487D-3455-AD4BF180AC2B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0535102F-5859-0869-F5E4-2A3756C1D5C2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74767034-022B-B419-4471-8D36429FAAF2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998037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94;p2"/>
          <p:cNvSpPr txBox="1">
            <a:spLocks/>
          </p:cNvSpPr>
          <p:nvPr/>
        </p:nvSpPr>
        <p:spPr>
          <a:xfrm>
            <a:off x="2095387" y="214324"/>
            <a:ext cx="10071783" cy="6846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0070C0"/>
              </a:buClr>
              <a:buSzPts val="4000"/>
            </a:pPr>
            <a:r>
              <a:rPr lang="en-US" sz="1600" b="1" dirty="0">
                <a:solidFill>
                  <a:srgbClr val="0070C0"/>
                </a:solidFill>
                <a:latin typeface="+mn-lt"/>
              </a:rPr>
              <a:t>Lessons Learned</a:t>
            </a:r>
          </a:p>
          <a:p>
            <a:pPr>
              <a:buNone/>
            </a:pPr>
            <a:r>
              <a:rPr lang="en-US" sz="1600" b="1" dirty="0">
                <a:latin typeface="+mn-lt"/>
              </a:rPr>
              <a:t>1. Local Capacity and Staffing: </a:t>
            </a:r>
          </a:p>
          <a:p>
            <a:r>
              <a:rPr lang="en-US" sz="1600" dirty="0">
                <a:latin typeface="+mn-lt"/>
              </a:rPr>
              <a:t>Recruitment at the site level should prioritize individuals with strong technical capacity and contextual experience.</a:t>
            </a:r>
          </a:p>
          <a:p>
            <a:endParaRPr lang="en-US" sz="1600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2. Clear Guidance and Planning Alignment:</a:t>
            </a:r>
          </a:p>
          <a:p>
            <a:r>
              <a:rPr lang="en-US" sz="1600" dirty="0">
                <a:latin typeface="+mn-lt"/>
              </a:rPr>
              <a:t>Early and detailed guidance from the PCU on reporting formats, audit processes, and indicator assessment is critical.</a:t>
            </a:r>
          </a:p>
          <a:p>
            <a:pPr>
              <a:buNone/>
            </a:pPr>
            <a:endParaRPr lang="en-US" sz="1600" b="1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3. Community Engagement &amp; Local Ownership:</a:t>
            </a:r>
          </a:p>
          <a:p>
            <a:r>
              <a:rPr lang="en-US" sz="1600" dirty="0">
                <a:latin typeface="+mn-lt"/>
              </a:rPr>
              <a:t>Community-based management (e.g., LMMAs, SMART patrols, habitat restoration) fosters high ownership and long-term sustainability.</a:t>
            </a:r>
          </a:p>
          <a:p>
            <a:pPr>
              <a:buNone/>
            </a:pPr>
            <a:endParaRPr lang="en-US" sz="1600" b="1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4. Science-Based and Traditional Knowledge Integration</a:t>
            </a:r>
          </a:p>
          <a:p>
            <a:r>
              <a:rPr lang="en-US" sz="1600" dirty="0">
                <a:latin typeface="+mj-lt"/>
              </a:rPr>
              <a:t>Combining scientific methods with local knowledge improves legitimacy and effectiveness of conservation strategies.</a:t>
            </a:r>
          </a:p>
          <a:p>
            <a:pPr>
              <a:buNone/>
            </a:pPr>
            <a:endParaRPr lang="en-US" sz="1600" b="1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5. Enabling Environment for Policy Reform</a:t>
            </a:r>
          </a:p>
          <a:p>
            <a:r>
              <a:rPr lang="en-US" sz="1600" dirty="0">
                <a:latin typeface="+mn-lt"/>
              </a:rPr>
              <a:t>Legal and policy reforms take time but are crucial to sustaining results post-project.</a:t>
            </a:r>
          </a:p>
          <a:p>
            <a:pPr>
              <a:buNone/>
            </a:pPr>
            <a:endParaRPr lang="en-US" sz="1600" b="1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6. Monitoring and Evaluation (M&amp;E) Systems</a:t>
            </a:r>
          </a:p>
          <a:p>
            <a:r>
              <a:rPr lang="en-US" sz="1600" dirty="0">
                <a:latin typeface="+mn-lt"/>
              </a:rPr>
              <a:t>Establishing effective M&amp;E systems early ensures robust progress tracking and adaptive management.</a:t>
            </a:r>
          </a:p>
          <a:p>
            <a:pPr>
              <a:buNone/>
            </a:pPr>
            <a:endParaRPr lang="en-US" sz="1600" b="1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7. Budget Flexibility and Workplan Adaptability</a:t>
            </a:r>
          </a:p>
          <a:p>
            <a:r>
              <a:rPr lang="en-US" sz="1600" dirty="0">
                <a:latin typeface="+mn-lt"/>
              </a:rPr>
              <a:t>Flexibility in reprogramming funds and timelines is essential in responding to external shocks (e.g., flooding, staff turnover).</a:t>
            </a:r>
          </a:p>
          <a:p>
            <a:pPr>
              <a:buClr>
                <a:srgbClr val="0070C0"/>
              </a:buClr>
              <a:buSzPts val="4000"/>
            </a:pPr>
            <a:endParaRPr lang="en-US" sz="1600" b="1" dirty="0">
              <a:solidFill>
                <a:srgbClr val="0070C0"/>
              </a:solidFill>
              <a:latin typeface="+mn-lt"/>
            </a:endParaRPr>
          </a:p>
          <a:p>
            <a:pPr>
              <a:buClr>
                <a:srgbClr val="0070C0"/>
              </a:buClr>
              <a:buSzPts val="4000"/>
            </a:pPr>
            <a:endParaRPr lang="en-US" sz="1600" dirty="0">
              <a:solidFill>
                <a:srgbClr val="0070C0"/>
              </a:solidFill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96311F-874E-EC83-58BC-D9EF813C1498}"/>
              </a:ext>
            </a:extLst>
          </p:cNvPr>
          <p:cNvGrpSpPr/>
          <p:nvPr/>
        </p:nvGrpSpPr>
        <p:grpSpPr>
          <a:xfrm>
            <a:off x="-40753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79F8390-4DF3-BD64-E52E-66D6DED62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2FE7416-5DE3-4406-5F79-097CDB69A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EBB93AC-6826-C7FA-8897-6F71AAB3F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0747028-85BE-C661-B3E3-41A5FF0448CE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F71F14E-33F7-BCA0-33E1-6861CE072107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46AF1C75-30B6-5742-D18F-F73540BBAA40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B3021BBE-D488-9234-E4A5-6DAFE268FDE0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392E4D5A-0665-B1F1-32A8-1C694B68261B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3920707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>
          <a:extLst>
            <a:ext uri="{FF2B5EF4-FFF2-40B4-BE49-F238E27FC236}">
              <a16:creationId xmlns:a16="http://schemas.microsoft.com/office/drawing/2014/main" id="{2575E7D5-5956-2626-C5FF-C46A5EFA15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>
            <a:extLst>
              <a:ext uri="{FF2B5EF4-FFF2-40B4-BE49-F238E27FC236}">
                <a16:creationId xmlns:a16="http://schemas.microsoft.com/office/drawing/2014/main" id="{5253BA92-A99F-DC50-97FD-EC7FA524E1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95388" y="128150"/>
            <a:ext cx="9211299" cy="347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1600" b="1" dirty="0">
                <a:solidFill>
                  <a:srgbClr val="0070C0"/>
                </a:solidFill>
                <a:latin typeface="+mj-lt"/>
              </a:rPr>
              <a:t>Recommendations (1)</a:t>
            </a:r>
            <a:endParaRPr sz="16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Google Shape;103;p3">
            <a:extLst>
              <a:ext uri="{FF2B5EF4-FFF2-40B4-BE49-F238E27FC236}">
                <a16:creationId xmlns:a16="http://schemas.microsoft.com/office/drawing/2014/main" id="{DE4A7B58-220E-E21F-597C-B7E7C02DF2B7}"/>
              </a:ext>
            </a:extLst>
          </p:cNvPr>
          <p:cNvSpPr txBox="1">
            <a:spLocks/>
          </p:cNvSpPr>
          <p:nvPr/>
        </p:nvSpPr>
        <p:spPr>
          <a:xfrm>
            <a:off x="2110628" y="398898"/>
            <a:ext cx="10001561" cy="6564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None/>
            </a:pPr>
            <a:r>
              <a:rPr lang="en-US" sz="1400" b="1" dirty="0">
                <a:latin typeface="+mn-lt"/>
              </a:rPr>
              <a:t>1. Accelerate National TDA Completion with Consultant Support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Expedite the recruitment and onboarding of national consultants to finalize indicator assessment, fill data gaps (especially Yellow and Red-coded), and complete report documentation.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Ensure consultants are given sector-specific TORs and work closely with national experts.</a:t>
            </a:r>
          </a:p>
          <a:p>
            <a:pPr>
              <a:buNone/>
            </a:pPr>
            <a:r>
              <a:rPr lang="en-US" sz="1400" b="1" dirty="0">
                <a:latin typeface="+mn-lt"/>
              </a:rPr>
              <a:t>2. Enhance Coordination Between National and Subnational Agencies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Clarify roles and reporting lines between DMCR central and provincial offices to avoid duplication or delays.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Strengthen engagement with </a:t>
            </a:r>
            <a:r>
              <a:rPr lang="en-US" sz="1400" b="1" dirty="0">
                <a:latin typeface="+mn-lt"/>
              </a:rPr>
              <a:t>subnational authorities</a:t>
            </a:r>
            <a:r>
              <a:rPr lang="en-US" sz="1400" dirty="0">
                <a:latin typeface="+mn-lt"/>
              </a:rPr>
              <a:t> (e.g., PAOs, municipalities) to align local development plans with SAP targets.</a:t>
            </a:r>
          </a:p>
          <a:p>
            <a:pPr>
              <a:buNone/>
            </a:pPr>
            <a:r>
              <a:rPr lang="en-US" sz="1400" b="1" dirty="0">
                <a:latin typeface="+mn-lt"/>
              </a:rPr>
              <a:t>3. Scale Up Community-Based Co-Management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Expand </a:t>
            </a:r>
            <a:r>
              <a:rPr lang="en-US" sz="1400" b="1" dirty="0">
                <a:latin typeface="+mn-lt"/>
              </a:rPr>
              <a:t>Locally Managed Marine Areas (LMMAs)</a:t>
            </a:r>
            <a:r>
              <a:rPr lang="en-US" sz="1400" dirty="0">
                <a:latin typeface="+mn-lt"/>
              </a:rPr>
              <a:t> and support their legal recognition.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Formalize community enforcement mechanisms (e.g., SMART patrols) and link them to provincial enforcement.</a:t>
            </a:r>
          </a:p>
          <a:p>
            <a:pPr>
              <a:buNone/>
            </a:pPr>
            <a:r>
              <a:rPr lang="en-US" sz="1400" b="1" dirty="0">
                <a:latin typeface="+mn-lt"/>
              </a:rPr>
              <a:t>4. Strengthen Legal and Policy Frameworks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Finalize and operationalize </a:t>
            </a:r>
            <a:r>
              <a:rPr lang="en-US" sz="1400" b="1" dirty="0">
                <a:latin typeface="+mn-lt"/>
              </a:rPr>
              <a:t>marine spatial planning (MSP)</a:t>
            </a:r>
            <a:r>
              <a:rPr lang="en-US" sz="1400" dirty="0">
                <a:latin typeface="+mn-lt"/>
              </a:rPr>
              <a:t> policies for key reef and seagrass sites (e.g., Si Chang).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Update and harmonize national and provincial laws on fisheries, mangrove conservation, and pollution control to reflect SAP objectives.</a:t>
            </a:r>
          </a:p>
          <a:p>
            <a:pPr>
              <a:buNone/>
            </a:pPr>
            <a:r>
              <a:rPr lang="en-US" sz="1400" b="1" dirty="0">
                <a:latin typeface="+mn-lt"/>
              </a:rPr>
              <a:t>5. Invest in Ecosystem Monitoring and Science-Based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Standardize ecological and socio-economic monitoring protocols across sites.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Allocate dedicated budget and training for long-term </a:t>
            </a:r>
            <a:r>
              <a:rPr lang="en-US" sz="1400" b="1" dirty="0">
                <a:latin typeface="+mn-lt"/>
              </a:rPr>
              <a:t>monitoring stations</a:t>
            </a:r>
            <a:r>
              <a:rPr lang="en-US" sz="1400" dirty="0">
                <a:latin typeface="+mn-lt"/>
              </a:rPr>
              <a:t> at priority habitats (wetlands, reefs, mangroves).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D4AD1A-6ECF-A28E-67D1-23DDA73E74F4}"/>
              </a:ext>
            </a:extLst>
          </p:cNvPr>
          <p:cNvGrpSpPr/>
          <p:nvPr/>
        </p:nvGrpSpPr>
        <p:grpSpPr>
          <a:xfrm>
            <a:off x="-40752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7ABE3F0-2E93-2AB1-F6CF-82BB8B414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310BAE2-A3EB-5B29-60BD-89E89D239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5710C8A-C35C-D449-269A-A680E7306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67D59DF-42EC-557E-357A-9B7F67038CE9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D7E17B-8B2F-7D58-33C6-B2601A521DE0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69A40F27-DACE-2FC4-379C-3164D23F5475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F221C130-43BF-5BF2-3FCA-68BF35FD00F7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CB2D5530-3CAB-9FB4-A694-7EA2055CA05E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1057348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095388" y="149416"/>
            <a:ext cx="9211299" cy="347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1600" b="1" dirty="0">
                <a:solidFill>
                  <a:srgbClr val="0070C0"/>
                </a:solidFill>
                <a:latin typeface="+mj-lt"/>
              </a:rPr>
              <a:t>Recommendations (2)</a:t>
            </a:r>
            <a:endParaRPr sz="16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Google Shape;103;p3"/>
          <p:cNvSpPr txBox="1">
            <a:spLocks/>
          </p:cNvSpPr>
          <p:nvPr/>
        </p:nvSpPr>
        <p:spPr>
          <a:xfrm>
            <a:off x="2095388" y="586625"/>
            <a:ext cx="10001561" cy="5406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None/>
            </a:pPr>
            <a:r>
              <a:rPr lang="en-US" sz="1400" b="1" dirty="0">
                <a:latin typeface="+mn-lt"/>
              </a:rPr>
              <a:t>6. Mainstream SAP into National Budgeting and Development Plans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Integrate SAP targets into relevant national plans (e.g., the 13th NESDP, Blue Economy roadmap).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Leverage co-financing opportunities from public-private partnerships and climate/environment funds.</a:t>
            </a:r>
          </a:p>
          <a:p>
            <a:pPr>
              <a:buNone/>
            </a:pPr>
            <a:r>
              <a:rPr lang="en-US" sz="1400" b="1" dirty="0">
                <a:latin typeface="+mn-lt"/>
              </a:rPr>
              <a:t>7. Improve Communication and Awareness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Develop a </a:t>
            </a:r>
            <a:r>
              <a:rPr lang="en-US" sz="1400" b="1" dirty="0">
                <a:latin typeface="+mn-lt"/>
              </a:rPr>
              <a:t>national SAP communication strategy</a:t>
            </a:r>
            <a:r>
              <a:rPr lang="en-US" sz="1400" dirty="0">
                <a:latin typeface="+mn-lt"/>
              </a:rPr>
              <a:t> targeting youth, local leaders, and the private sector.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Use storytelling, multimedia, and local languages to promote success stories and traditional conservation knowledge.</a:t>
            </a:r>
          </a:p>
          <a:p>
            <a:pPr>
              <a:buNone/>
            </a:pPr>
            <a:r>
              <a:rPr lang="en-US" sz="1400" b="1" dirty="0">
                <a:latin typeface="+mn-lt"/>
              </a:rPr>
              <a:t>8. Foster Regional Learning and Technical Exchange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Strengthen bilateral and regional technical cooperation under COBSEA, especially on pollution control, seagrass-dugong conservation, and MPA enforcement.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Participate in joint regional monitoring initiatives and experience-sharing platforms.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AF19B50-205E-B89A-04E5-5FEC34732C09}"/>
              </a:ext>
            </a:extLst>
          </p:cNvPr>
          <p:cNvGrpSpPr/>
          <p:nvPr/>
        </p:nvGrpSpPr>
        <p:grpSpPr>
          <a:xfrm>
            <a:off x="-40752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3BBEB29-30C2-D134-50D7-0DE8ED868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DE239B2-BFDA-7551-4B4A-4F47FD53A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1945149-1241-016A-ED68-12B849F1C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66FBB4A-BCB2-725C-8A9B-87FD9BBF8F27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05A392B-38D3-4C35-0494-D4D22CA20B96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398D28D5-78BC-18FB-2E3A-4F2E0F573A09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C30A86DA-A79A-D9A2-2712-48F7CEA9D2FA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CA117DFA-9DEA-0157-B215-41DCF87AFA3C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336183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3;p3"/>
          <p:cNvSpPr txBox="1">
            <a:spLocks/>
          </p:cNvSpPr>
          <p:nvPr/>
        </p:nvSpPr>
        <p:spPr>
          <a:xfrm>
            <a:off x="2049137" y="116958"/>
            <a:ext cx="10142863" cy="6964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2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National set-up of the project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br>
              <a:rPr lang="en-US" sz="2000" dirty="0">
                <a:latin typeface="+mn-lt"/>
                <a:ea typeface="Arial"/>
                <a:cs typeface="Arial"/>
                <a:sym typeface="Arial"/>
              </a:rPr>
            </a:br>
            <a:r>
              <a:rPr lang="en-US" sz="1600" dirty="0">
                <a:latin typeface="+mn-lt"/>
                <a:ea typeface="Arial"/>
                <a:cs typeface="Arial"/>
                <a:sym typeface="Arial"/>
              </a:rPr>
              <a:t>National leading agency: </a:t>
            </a:r>
            <a:r>
              <a:rPr lang="en-US" sz="1600" b="1" dirty="0">
                <a:latin typeface="+mn-lt"/>
              </a:rPr>
              <a:t>Department of Marine and Coastal Resources (DMCR)</a:t>
            </a:r>
            <a:r>
              <a:rPr lang="en-US" sz="1600" dirty="0">
                <a:latin typeface="+mn-lt"/>
              </a:rPr>
              <a:t> under the Ministry of Natural Resources and Environment.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600" dirty="0">
                <a:latin typeface="+mn-lt"/>
                <a:ea typeface="Arial"/>
                <a:cs typeface="Arial"/>
                <a:sym typeface="Arial"/>
              </a:rPr>
              <a:t>National 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focal point: Director of Marine Resources Conservation Division</a:t>
            </a:r>
            <a:br>
              <a:rPr lang="en-US" sz="16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</a:br>
            <a:r>
              <a:rPr lang="en-US" sz="16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National technical focal point: Director of Marine Resources Conservation Division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5541A18E-B3E8-3AEF-B75B-7753B174FA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8494" y="1678332"/>
            <a:ext cx="9990015" cy="15161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400" b="1" dirty="0">
                <a:latin typeface="+mn-lt"/>
              </a:rPr>
              <a:t>Inter-Ministerial Committee / National Steering Committee members </a:t>
            </a:r>
          </a:p>
          <a:p>
            <a:pPr marL="114300" indent="0">
              <a:buNone/>
            </a:pPr>
            <a:endParaRPr lang="en-US" sz="1400" b="1" dirty="0">
              <a:latin typeface="+mn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B6FE364-D72F-4AE8-4561-93AC1900B4D0}"/>
              </a:ext>
            </a:extLst>
          </p:cNvPr>
          <p:cNvGrpSpPr/>
          <p:nvPr/>
        </p:nvGrpSpPr>
        <p:grpSpPr>
          <a:xfrm>
            <a:off x="0" y="-14459"/>
            <a:ext cx="2169701" cy="6872459"/>
            <a:chOff x="-16374" y="-12941"/>
            <a:chExt cx="2169701" cy="687245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9B3AAF8-54C9-5028-C79C-992BE627E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267E238-5FE7-B0E5-E571-E59BFD4CD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B8E8CDD-1B77-B3EF-2819-61D7162039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87DA137-2230-71E4-EF44-D4CC63E7E1A3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CA61B4F-1E9D-0DE2-323E-B235AD04B517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4" name="Google Shape;85;p1">
              <a:extLst>
                <a:ext uri="{FF2B5EF4-FFF2-40B4-BE49-F238E27FC236}">
                  <a16:creationId xmlns:a16="http://schemas.microsoft.com/office/drawing/2014/main" id="{4AF43B1E-C8A8-6CC4-7540-A835334E803E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5" name="Google Shape;86;p1">
              <a:extLst>
                <a:ext uri="{FF2B5EF4-FFF2-40B4-BE49-F238E27FC236}">
                  <a16:creationId xmlns:a16="http://schemas.microsoft.com/office/drawing/2014/main" id="{271A1D11-6702-39A2-9B04-2C7E6DEBFAD4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mage1.png">
              <a:extLst>
                <a:ext uri="{FF2B5EF4-FFF2-40B4-BE49-F238E27FC236}">
                  <a16:creationId xmlns:a16="http://schemas.microsoft.com/office/drawing/2014/main" id="{FE532881-43C6-B338-7A97-14248C623F3D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930FAABE-604A-B213-D57A-765B601FDC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978197"/>
              </p:ext>
            </p:extLst>
          </p:nvPr>
        </p:nvGraphicFramePr>
        <p:xfrm>
          <a:off x="2382982" y="2119745"/>
          <a:ext cx="9682587" cy="46432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{177FB7C0-870E-4CA2-AEDD-45C9577357D1}</a:tableStyleId>
              </a:tblPr>
              <a:tblGrid>
                <a:gridCol w="4913582">
                  <a:extLst>
                    <a:ext uri="{9D8B030D-6E8A-4147-A177-3AD203B41FA5}">
                      <a16:colId xmlns:a16="http://schemas.microsoft.com/office/drawing/2014/main" val="567125157"/>
                    </a:ext>
                  </a:extLst>
                </a:gridCol>
                <a:gridCol w="2526107">
                  <a:extLst>
                    <a:ext uri="{9D8B030D-6E8A-4147-A177-3AD203B41FA5}">
                      <a16:colId xmlns:a16="http://schemas.microsoft.com/office/drawing/2014/main" val="3364037533"/>
                    </a:ext>
                  </a:extLst>
                </a:gridCol>
                <a:gridCol w="2242898">
                  <a:extLst>
                    <a:ext uri="{9D8B030D-6E8A-4147-A177-3AD203B41FA5}">
                      <a16:colId xmlns:a16="http://schemas.microsoft.com/office/drawing/2014/main" val="1436940712"/>
                    </a:ext>
                  </a:extLst>
                </a:gridCol>
              </a:tblGrid>
              <a:tr h="12908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Agency</a:t>
                      </a:r>
                      <a:r>
                        <a:rPr lang="th-TH" sz="900">
                          <a:effectLst/>
                          <a:latin typeface="+mn-lt"/>
                        </a:rPr>
                        <a:t>/</a:t>
                      </a:r>
                      <a:r>
                        <a:rPr lang="en-US" sz="900">
                          <a:effectLst/>
                          <a:latin typeface="+mn-lt"/>
                        </a:rPr>
                        <a:t>Organization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Title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 Role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/>
                </a:tc>
                <a:extLst>
                  <a:ext uri="{0D108BD9-81ED-4DB2-BD59-A6C34878D82A}">
                    <a16:rowId xmlns:a16="http://schemas.microsoft.com/office/drawing/2014/main" val="3403525152"/>
                  </a:ext>
                </a:extLst>
              </a:tr>
              <a:tr h="2713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Department of Marine and Coastal Resources </a:t>
                      </a:r>
                      <a:r>
                        <a:rPr lang="th-TH" sz="900">
                          <a:effectLst/>
                          <a:latin typeface="+mn-lt"/>
                        </a:rPr>
                        <a:t>(</a:t>
                      </a:r>
                      <a:r>
                        <a:rPr lang="en-US" sz="900">
                          <a:effectLst/>
                          <a:latin typeface="+mn-lt"/>
                        </a:rPr>
                        <a:t>DMCR</a:t>
                      </a:r>
                      <a:r>
                        <a:rPr lang="th-TH" sz="900">
                          <a:effectLst/>
                          <a:latin typeface="+mn-lt"/>
                        </a:rPr>
                        <a:t>)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Deputy Director</a:t>
                      </a:r>
                      <a:r>
                        <a:rPr lang="th-TH" sz="900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900" dirty="0">
                          <a:effectLst/>
                          <a:latin typeface="+mn-lt"/>
                        </a:rPr>
                        <a:t>General</a:t>
                      </a:r>
                      <a:endParaRPr lang="en-TH" sz="900" dirty="0">
                        <a:effectLst/>
                        <a:latin typeface="+mn-lt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Chairperson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1128567025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Marine Resources Management Specialist, DMCR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Specialist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3158390877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Mangrove and Coastal Resources Management Specialist, DMCR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Specialist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829786565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Division of Foreign Affairs, Office of Permanent Secretary, Ministry of Natural Resources and Environment </a:t>
                      </a:r>
                      <a:r>
                        <a:rPr lang="th-TH" sz="900">
                          <a:effectLst/>
                          <a:latin typeface="+mn-lt"/>
                        </a:rPr>
                        <a:t>(</a:t>
                      </a:r>
                      <a:r>
                        <a:rPr lang="en-US" sz="900">
                          <a:effectLst/>
                          <a:latin typeface="+mn-lt"/>
                        </a:rPr>
                        <a:t>MoNRE</a:t>
                      </a:r>
                      <a:r>
                        <a:rPr lang="th-TH" sz="900">
                          <a:effectLst/>
                          <a:latin typeface="+mn-lt"/>
                        </a:rPr>
                        <a:t>)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Director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1858081262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Office of Permanent Secretary, Ministry of Agriculture and Cooperatives </a:t>
                      </a:r>
                      <a:r>
                        <a:rPr lang="th-TH" sz="900">
                          <a:effectLst/>
                          <a:latin typeface="+mn-lt"/>
                        </a:rPr>
                        <a:t>(</a:t>
                      </a:r>
                      <a:r>
                        <a:rPr lang="en-US" sz="900">
                          <a:effectLst/>
                          <a:latin typeface="+mn-lt"/>
                        </a:rPr>
                        <a:t>MoAC</a:t>
                      </a:r>
                      <a:r>
                        <a:rPr lang="th-TH" sz="900">
                          <a:effectLst/>
                          <a:latin typeface="+mn-lt"/>
                        </a:rPr>
                        <a:t>)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Representative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3981595458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Office of Natural Resources and Environmental Policy and Planning </a:t>
                      </a:r>
                      <a:r>
                        <a:rPr lang="th-TH" sz="900">
                          <a:effectLst/>
                          <a:latin typeface="+mn-lt"/>
                        </a:rPr>
                        <a:t>(</a:t>
                      </a:r>
                      <a:r>
                        <a:rPr lang="en-US" sz="900">
                          <a:effectLst/>
                          <a:latin typeface="+mn-lt"/>
                        </a:rPr>
                        <a:t>ONEP</a:t>
                      </a:r>
                      <a:r>
                        <a:rPr lang="th-TH" sz="900">
                          <a:effectLst/>
                          <a:latin typeface="+mn-lt"/>
                        </a:rPr>
                        <a:t>)</a:t>
                      </a:r>
                      <a:r>
                        <a:rPr lang="en-US" sz="900">
                          <a:effectLst/>
                          <a:latin typeface="+mn-lt"/>
                        </a:rPr>
                        <a:t>, MoNRE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1177735744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Pollution Control Department </a:t>
                      </a:r>
                      <a:r>
                        <a:rPr lang="th-TH" sz="900">
                          <a:effectLst/>
                          <a:latin typeface="+mn-lt"/>
                        </a:rPr>
                        <a:t>(</a:t>
                      </a:r>
                      <a:r>
                        <a:rPr lang="en-US" sz="900">
                          <a:effectLst/>
                          <a:latin typeface="+mn-lt"/>
                        </a:rPr>
                        <a:t>PCD</a:t>
                      </a:r>
                      <a:r>
                        <a:rPr lang="th-TH" sz="900">
                          <a:effectLst/>
                          <a:latin typeface="+mn-lt"/>
                        </a:rPr>
                        <a:t>)</a:t>
                      </a:r>
                      <a:r>
                        <a:rPr lang="en-US" sz="900">
                          <a:effectLst/>
                          <a:latin typeface="+mn-lt"/>
                        </a:rPr>
                        <a:t>, MoNRE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645730988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Department of National Parks, Wildlife and Plants Conservation </a:t>
                      </a:r>
                      <a:r>
                        <a:rPr lang="th-TH" sz="900" dirty="0">
                          <a:effectLst/>
                          <a:latin typeface="+mn-lt"/>
                        </a:rPr>
                        <a:t>(</a:t>
                      </a:r>
                      <a:r>
                        <a:rPr lang="en-US" sz="900" dirty="0">
                          <a:effectLst/>
                          <a:latin typeface="+mn-lt"/>
                        </a:rPr>
                        <a:t>DNP</a:t>
                      </a:r>
                      <a:r>
                        <a:rPr lang="th-TH" sz="900" dirty="0">
                          <a:effectLst/>
                          <a:latin typeface="+mn-lt"/>
                        </a:rPr>
                        <a:t>)</a:t>
                      </a:r>
                      <a:r>
                        <a:rPr lang="en-US" sz="900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900" dirty="0" err="1">
                          <a:effectLst/>
                          <a:latin typeface="+mn-lt"/>
                        </a:rPr>
                        <a:t>MoNRE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3201612695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Department of Fisheries, MoAC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2994081373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Marine Department, Ministry of Transport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327166523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Royal Thai Navy, Ministry of Defense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3202076730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Department of Tourism, Ministry of Tourism and Sports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692322397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Department of Local Government Promotion, Ministry of Interior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2453218572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Southeast Asian Fisheries Development Center </a:t>
                      </a:r>
                      <a:r>
                        <a:rPr lang="th-TH" sz="900">
                          <a:effectLst/>
                          <a:latin typeface="+mn-lt"/>
                        </a:rPr>
                        <a:t>(</a:t>
                      </a:r>
                      <a:r>
                        <a:rPr lang="en-US" sz="900">
                          <a:effectLst/>
                          <a:latin typeface="+mn-lt"/>
                        </a:rPr>
                        <a:t>SEAFDEC</a:t>
                      </a:r>
                      <a:r>
                        <a:rPr lang="th-TH" sz="900">
                          <a:effectLst/>
                          <a:latin typeface="+mn-lt"/>
                        </a:rPr>
                        <a:t>)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1641971245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Geo</a:t>
                      </a:r>
                      <a:r>
                        <a:rPr lang="th-TH" sz="900">
                          <a:effectLst/>
                          <a:latin typeface="+mn-lt"/>
                        </a:rPr>
                        <a:t>-</a:t>
                      </a:r>
                      <a:r>
                        <a:rPr lang="en-US" sz="900">
                          <a:effectLst/>
                          <a:latin typeface="+mn-lt"/>
                        </a:rPr>
                        <a:t>informatics and Space Technology Development Agency </a:t>
                      </a:r>
                      <a:r>
                        <a:rPr lang="th-TH" sz="900">
                          <a:effectLst/>
                          <a:latin typeface="+mn-lt"/>
                        </a:rPr>
                        <a:t>(</a:t>
                      </a:r>
                      <a:r>
                        <a:rPr lang="en-US" sz="900">
                          <a:effectLst/>
                          <a:latin typeface="+mn-lt"/>
                        </a:rPr>
                        <a:t>GISTDA</a:t>
                      </a:r>
                      <a:r>
                        <a:rPr lang="th-TH" sz="900">
                          <a:effectLst/>
                          <a:latin typeface="+mn-lt"/>
                        </a:rPr>
                        <a:t>)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Representative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966616970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Marine Resources Conservation Division, DMCR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Director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20913307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Marine and Coastal Resources Research and Development Institute, DMCR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Director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2585283216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Mangroves Conservation Division, DMCR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Director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Committee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2466357440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Marine and Coastal Protected Areas Management Sub</a:t>
                      </a:r>
                      <a:r>
                        <a:rPr lang="th-TH" sz="900">
                          <a:effectLst/>
                          <a:latin typeface="+mn-lt"/>
                        </a:rPr>
                        <a:t>-</a:t>
                      </a:r>
                      <a:r>
                        <a:rPr lang="en-US" sz="900">
                          <a:effectLst/>
                          <a:latin typeface="+mn-lt"/>
                        </a:rPr>
                        <a:t>division, DMCR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Officer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Secretary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3374480822"/>
                  </a:ext>
                </a:extLst>
              </a:tr>
              <a:tr h="2823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Marine Resources Conservation and Management Measure Sub</a:t>
                      </a:r>
                      <a:r>
                        <a:rPr lang="th-TH" sz="900">
                          <a:effectLst/>
                          <a:latin typeface="+mn-lt"/>
                        </a:rPr>
                        <a:t>-</a:t>
                      </a:r>
                      <a:r>
                        <a:rPr lang="en-US" sz="900">
                          <a:effectLst/>
                          <a:latin typeface="+mn-lt"/>
                        </a:rPr>
                        <a:t>division, DMCR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Officer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Assistant Secretary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1300675005"/>
                  </a:ext>
                </a:extLst>
              </a:tr>
              <a:tr h="1411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>
                          <a:effectLst/>
                          <a:latin typeface="+mn-lt"/>
                        </a:rPr>
                        <a:t>Foreign Affairs Division, DMCR</a:t>
                      </a:r>
                      <a:endParaRPr lang="en-TH" sz="9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Officer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Assistant Secretary</a:t>
                      </a:r>
                      <a:endParaRPr lang="en-TH" sz="9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9336" marR="59336" marT="0" marB="0" anchor="ctr"/>
                </a:tc>
                <a:extLst>
                  <a:ext uri="{0D108BD9-81ED-4DB2-BD59-A6C34878D82A}">
                    <a16:rowId xmlns:a16="http://schemas.microsoft.com/office/drawing/2014/main" val="1277824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>
          <a:extLst>
            <a:ext uri="{FF2B5EF4-FFF2-40B4-BE49-F238E27FC236}">
              <a16:creationId xmlns:a16="http://schemas.microsoft.com/office/drawing/2014/main" id="{3FC4D9D7-6C06-9CF0-9962-9E1BBA83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94;p2">
            <a:extLst>
              <a:ext uri="{FF2B5EF4-FFF2-40B4-BE49-F238E27FC236}">
                <a16:creationId xmlns:a16="http://schemas.microsoft.com/office/drawing/2014/main" id="{1A700C0D-E5F2-C001-A878-C7027E633232}"/>
              </a:ext>
            </a:extLst>
          </p:cNvPr>
          <p:cNvSpPr txBox="1">
            <a:spLocks/>
          </p:cNvSpPr>
          <p:nvPr/>
        </p:nvSpPr>
        <p:spPr>
          <a:xfrm>
            <a:off x="2128949" y="-9143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Conclusions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>
            <a:extLst>
              <a:ext uri="{FF2B5EF4-FFF2-40B4-BE49-F238E27FC236}">
                <a16:creationId xmlns:a16="http://schemas.microsoft.com/office/drawing/2014/main" id="{EA80B74E-8F09-08CC-EC8E-426F77718F63}"/>
              </a:ext>
            </a:extLst>
          </p:cNvPr>
          <p:cNvSpPr txBox="1">
            <a:spLocks/>
          </p:cNvSpPr>
          <p:nvPr/>
        </p:nvSpPr>
        <p:spPr>
          <a:xfrm>
            <a:off x="2095388" y="442702"/>
            <a:ext cx="10096612" cy="6415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 algn="ctr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b="1" dirty="0">
                <a:solidFill>
                  <a:srgbClr val="0070C0"/>
                </a:solidFill>
                <a:latin typeface="+mn-lt"/>
                <a:ea typeface="Arial"/>
                <a:cs typeface="Arial"/>
                <a:sym typeface="Arial"/>
              </a:rPr>
              <a:t>Overall summary of efforts and achievements </a:t>
            </a:r>
          </a:p>
          <a:p>
            <a:pPr>
              <a:buNone/>
            </a:pPr>
            <a:r>
              <a:rPr lang="en-US" sz="1600" b="1" dirty="0">
                <a:solidFill>
                  <a:srgbClr val="0070C0"/>
                </a:solidFill>
                <a:latin typeface="+mn-lt"/>
              </a:rPr>
              <a:t>Efforts and Coordination</a:t>
            </a:r>
            <a:br>
              <a:rPr lang="en-US" sz="1600" dirty="0">
                <a:latin typeface="+mn-lt"/>
              </a:rPr>
            </a:br>
            <a:r>
              <a:rPr lang="en-US" sz="1600" dirty="0">
                <a:latin typeface="+mn-lt"/>
              </a:rPr>
              <a:t>Thailand, through the Department of Marine and Coastal Resources (DMCR), has been actively implementing the SAP under the UNEP/GEF framework, focusing on habitat conservation, sustainable use, and pollution control. The implementation was guided by a multi-stakeholder coordination mechanism comprising national thematic working groups (mangroves, coral reefs, seagrass, wetlands, pollution), local authorities, scientific institutions, and community networks.</a:t>
            </a:r>
          </a:p>
          <a:p>
            <a:pPr>
              <a:buNone/>
            </a:pPr>
            <a:r>
              <a:rPr lang="en-US" sz="1600" b="1" dirty="0">
                <a:solidFill>
                  <a:srgbClr val="0070C0"/>
                </a:solidFill>
                <a:latin typeface="+mn-lt"/>
              </a:rPr>
              <a:t>Key Achievements (1)</a:t>
            </a:r>
            <a:endParaRPr lang="en-US" sz="1600" dirty="0">
              <a:solidFill>
                <a:srgbClr val="0070C0"/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Conservation and Management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Over </a:t>
            </a:r>
            <a:r>
              <a:rPr lang="en-US" sz="1600" b="1" dirty="0">
                <a:latin typeface="+mn-lt"/>
              </a:rPr>
              <a:t>166,600 ha of mangroves</a:t>
            </a:r>
            <a:r>
              <a:rPr lang="en-US" sz="1600" dirty="0">
                <a:latin typeface="+mn-lt"/>
              </a:rPr>
              <a:t>, </a:t>
            </a:r>
            <a:r>
              <a:rPr lang="en-US" sz="1600" b="1" dirty="0">
                <a:latin typeface="+mn-lt"/>
              </a:rPr>
              <a:t>1,941 ha of coral reefs</a:t>
            </a:r>
            <a:r>
              <a:rPr lang="en-US" sz="1600" dirty="0">
                <a:latin typeface="+mn-lt"/>
              </a:rPr>
              <a:t>, and </a:t>
            </a:r>
            <a:r>
              <a:rPr lang="en-US" sz="1600" b="1" dirty="0">
                <a:latin typeface="+mn-lt"/>
              </a:rPr>
              <a:t>1,402 ha of seagrass areas</a:t>
            </a:r>
            <a:r>
              <a:rPr lang="en-US" sz="1600" dirty="0">
                <a:latin typeface="+mn-lt"/>
              </a:rPr>
              <a:t> were brought under sustainable or improved management.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Replanting and enrichment</a:t>
            </a:r>
            <a:r>
              <a:rPr lang="en-US" sz="1600" dirty="0">
                <a:latin typeface="+mn-lt"/>
              </a:rPr>
              <a:t> activities completed across 900+ ha of degraded mangroves.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Wetlands (Don Hoi Lot)</a:t>
            </a:r>
            <a:r>
              <a:rPr lang="en-US" sz="1600" dirty="0">
                <a:latin typeface="+mn-lt"/>
              </a:rPr>
              <a:t> received integrated management and habitat restoration efforts over 41,600 ha.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Policy and Governance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Legal and policy improved aligned with the SAP and SDG 14.6 targets were advanced, especially in fisheries, mangrove protection, and sub-national governance integration.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Locally Managed Marine Areas (LMMAs) initiated in seagrass and mangrove area promoting decentralization and participatory governance.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Monitoring and Enforcement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SMART patrolling and ecological monitoring systems were established at 11 sites.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Indicators and data collection systems for both ecological and socio-economic monitoring were developed across all habitat types.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1600" dirty="0">
              <a:latin typeface="+mn-lt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1600" dirty="0"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DF650BA-1F0C-7DB6-3EC4-1DEE0765FD89}"/>
              </a:ext>
            </a:extLst>
          </p:cNvPr>
          <p:cNvGrpSpPr/>
          <p:nvPr/>
        </p:nvGrpSpPr>
        <p:grpSpPr>
          <a:xfrm>
            <a:off x="-40752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86AB50A-EA28-D2E9-AD4B-2B8C6EE5F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CE52FE1-502E-49D0-63A7-191AA4226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969F695-6219-3611-D9FC-8ECE9D9BF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F1CB30-0B0B-2093-1504-F0E716B80131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6438BEA-4033-4DAF-B500-153EACA296D1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7CD178B6-AAAC-E5E7-9306-70BF4F9837D2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14933101-0ADC-FF8B-2EAB-F7E72B09CDA8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05A6290B-B81D-BB82-AA80-308C9E83AC26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526286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>
          <a:extLst>
            <a:ext uri="{FF2B5EF4-FFF2-40B4-BE49-F238E27FC236}">
              <a16:creationId xmlns:a16="http://schemas.microsoft.com/office/drawing/2014/main" id="{B9D7479B-40AA-8A40-2E0C-7BE7E526E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03;p3">
            <a:extLst>
              <a:ext uri="{FF2B5EF4-FFF2-40B4-BE49-F238E27FC236}">
                <a16:creationId xmlns:a16="http://schemas.microsoft.com/office/drawing/2014/main" id="{D381922E-6D35-8E5F-F18C-1B3AC8109E83}"/>
              </a:ext>
            </a:extLst>
          </p:cNvPr>
          <p:cNvSpPr txBox="1">
            <a:spLocks/>
          </p:cNvSpPr>
          <p:nvPr/>
        </p:nvSpPr>
        <p:spPr>
          <a:xfrm>
            <a:off x="2095388" y="214879"/>
            <a:ext cx="10096612" cy="6715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None/>
            </a:pPr>
            <a:r>
              <a:rPr lang="en-US" sz="1600" b="1" dirty="0">
                <a:solidFill>
                  <a:srgbClr val="0070C0"/>
                </a:solidFill>
                <a:latin typeface="+mn-lt"/>
              </a:rPr>
              <a:t>Key Achievements (2)</a:t>
            </a:r>
            <a:endParaRPr lang="en-US" sz="1600" dirty="0">
              <a:solidFill>
                <a:srgbClr val="0070C0"/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Community and Livelihoods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Over 15 training sessions, public awareness events, and livelihood programs were conducted (e.g., mangrove product development, law and regulations).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+mn-lt"/>
              </a:rPr>
              <a:t>Community-based enforcement, as well as coral reef restoration and conservation initiatives, were successfully piloted</a:t>
            </a:r>
            <a:r>
              <a:rPr lang="en-US" sz="1600" dirty="0">
                <a:latin typeface="+mn-lt"/>
              </a:rPr>
              <a:t>.</a:t>
            </a:r>
          </a:p>
          <a:p>
            <a:pPr>
              <a:buNone/>
            </a:pPr>
            <a:r>
              <a:rPr lang="en-US" sz="1600" b="1" dirty="0">
                <a:solidFill>
                  <a:srgbClr val="0070C0"/>
                </a:solidFill>
                <a:latin typeface="+mn-lt"/>
              </a:rPr>
              <a:t>Funding Summary</a:t>
            </a:r>
            <a:endParaRPr lang="en-US" sz="1600" dirty="0">
              <a:solidFill>
                <a:srgbClr val="0070C0"/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Total Funding Committed</a:t>
            </a:r>
            <a:r>
              <a:rPr lang="en-US" sz="1600" dirty="0">
                <a:latin typeface="+mn-lt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GEF funding (via UNEP/UNOPS): USD </a:t>
            </a:r>
            <a:r>
              <a:rPr lang="en-US" sz="1600" b="1" dirty="0">
                <a:latin typeface="+mn-lt"/>
              </a:rPr>
              <a:t>641,662</a:t>
            </a:r>
            <a:r>
              <a:rPr lang="en-US" sz="1600" dirty="0">
                <a:latin typeface="+mn-lt"/>
              </a:rPr>
              <a:t> received by Q4 2024.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Co-financing</a:t>
            </a:r>
            <a:r>
              <a:rPr lang="en-US" sz="1600" dirty="0">
                <a:latin typeface="+mn-lt"/>
              </a:rPr>
              <a:t>:  In-kind: USD </a:t>
            </a:r>
            <a:r>
              <a:rPr lang="en-US" sz="1600" b="1" dirty="0">
                <a:latin typeface="+mn-lt"/>
              </a:rPr>
              <a:t>1,020,994  </a:t>
            </a:r>
            <a:endParaRPr lang="en-US" sz="1600" dirty="0">
              <a:latin typeface="+mn-lt"/>
            </a:endParaRPr>
          </a:p>
          <a:p>
            <a:pPr>
              <a:buNone/>
            </a:pPr>
            <a:r>
              <a:rPr lang="en-US" sz="1600" b="1" dirty="0">
                <a:latin typeface="+mn-lt"/>
              </a:rPr>
              <a:t>Implementing Agencies and Partners</a:t>
            </a:r>
            <a:endParaRPr lang="en-US" sz="160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Lead National Agency</a:t>
            </a:r>
            <a:r>
              <a:rPr lang="en-US" sz="1600" dirty="0">
                <a:latin typeface="+mn-lt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Department of Marine and Coastal Resources (DMCR)</a:t>
            </a:r>
            <a:r>
              <a:rPr lang="en-US" sz="1600" dirty="0">
                <a:latin typeface="+mn-lt"/>
              </a:rPr>
              <a:t> under the Ministry of Natural Resources and Environment.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Technical Partners and Focal Points</a:t>
            </a:r>
            <a:r>
              <a:rPr lang="en-US" sz="1600" dirty="0">
                <a:latin typeface="+mn-lt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Pollution Control Department, Department of Fisheries, </a:t>
            </a:r>
            <a:r>
              <a:rPr lang="en-US" sz="1600" dirty="0" err="1">
                <a:latin typeface="+mn-lt"/>
              </a:rPr>
              <a:t>Kasetsart</a:t>
            </a:r>
            <a:r>
              <a:rPr lang="en-US" sz="1600" dirty="0">
                <a:latin typeface="+mn-lt"/>
              </a:rPr>
              <a:t> University, Mahidol University, Marine Biodiversity Research Group (MBRG), and local DMCR offices.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Local Implementers and Community Groups</a:t>
            </a:r>
            <a:r>
              <a:rPr lang="en-US" sz="1600" dirty="0">
                <a:latin typeface="+mn-lt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Provincial DMCR offices (S1–S9), mangrove community networks, seagrass and wetland conservation groups.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th-TH" sz="1600" dirty="0">
              <a:solidFill>
                <a:srgbClr val="FF0000"/>
              </a:solidFill>
              <a:latin typeface="+mn-lt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th-TH" sz="1600" dirty="0">
              <a:solidFill>
                <a:srgbClr val="FF0000"/>
              </a:solidFill>
              <a:latin typeface="+mn-lt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1600" dirty="0">
              <a:latin typeface="+mn-lt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45C6528-C98D-2EC5-9D98-5DD133F7CDAC}"/>
              </a:ext>
            </a:extLst>
          </p:cNvPr>
          <p:cNvGrpSpPr/>
          <p:nvPr/>
        </p:nvGrpSpPr>
        <p:grpSpPr>
          <a:xfrm>
            <a:off x="-40752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1D2500A-2FDC-1B7C-B9C4-7C82DEF37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C348899-40E2-7881-E0C6-C90616545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6B4202C-B196-53B0-F62B-326AAC82F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14E5B3A-CAD3-A68F-7156-D192915C96DF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9012405-CC71-E632-B873-531DB27D43C2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BEB7A03E-C120-4595-7381-862D7E40514A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A1A9A6ED-086B-87CA-F004-4096A68A14BC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25DAF853-CFE5-B7CD-76FF-B82B450A59F7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9123969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>
          <a:extLst>
            <a:ext uri="{FF2B5EF4-FFF2-40B4-BE49-F238E27FC236}">
              <a16:creationId xmlns:a16="http://schemas.microsoft.com/office/drawing/2014/main" id="{58CFEBD6-9E30-4D42-F3CC-ADC5F592F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03;p3">
            <a:extLst>
              <a:ext uri="{FF2B5EF4-FFF2-40B4-BE49-F238E27FC236}">
                <a16:creationId xmlns:a16="http://schemas.microsoft.com/office/drawing/2014/main" id="{7B0E5F08-878A-FA0A-2A5D-BE5F7F86B918}"/>
              </a:ext>
            </a:extLst>
          </p:cNvPr>
          <p:cNvSpPr txBox="1">
            <a:spLocks/>
          </p:cNvSpPr>
          <p:nvPr/>
        </p:nvSpPr>
        <p:spPr>
          <a:xfrm>
            <a:off x="2095388" y="45567"/>
            <a:ext cx="10063051" cy="6846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ctr">
              <a:spcBef>
                <a:spcPts val="0"/>
              </a:spcBef>
              <a:buNone/>
            </a:pPr>
            <a:endParaRPr lang="en-US" sz="1800" b="1" dirty="0">
              <a:solidFill>
                <a:srgbClr val="0070C0"/>
              </a:solidFill>
              <a:latin typeface="+mn-lt"/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0C0"/>
                </a:solidFill>
                <a:latin typeface="+mn-lt"/>
              </a:rPr>
              <a:t>Ways Forward to Achieve SAP Targets </a:t>
            </a:r>
          </a:p>
          <a:p>
            <a:pPr algn="ctr">
              <a:spcBef>
                <a:spcPts val="0"/>
              </a:spcBef>
              <a:buNone/>
            </a:pPr>
            <a:endParaRPr lang="en-US" sz="1800" b="1" dirty="0">
              <a:solidFill>
                <a:srgbClr val="0070C0"/>
              </a:solidFill>
              <a:latin typeface="+mn-lt"/>
            </a:endParaRPr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en-US" sz="1800" b="1" dirty="0">
                <a:latin typeface="+mn-lt"/>
              </a:rPr>
              <a:t>Fast-track Completion of National TDA</a:t>
            </a:r>
          </a:p>
          <a:p>
            <a:pPr marL="571500" lvl="1" indent="0">
              <a:spcBef>
                <a:spcPts val="0"/>
              </a:spcBef>
              <a:buNone/>
            </a:pPr>
            <a:r>
              <a:rPr lang="en-US" sz="1800" dirty="0">
                <a:latin typeface="+mn-lt"/>
              </a:rPr>
              <a:t>Finalize data collection, indicator assessment, and report drafting with full engagement of national consultants and expert teams.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en-US" sz="1800" b="1" dirty="0">
                <a:latin typeface="+mn-lt"/>
              </a:rPr>
              <a:t>2. Strengthen Site-Level Implementation</a:t>
            </a:r>
          </a:p>
          <a:p>
            <a:pPr marL="571500" lvl="1" indent="0">
              <a:spcBef>
                <a:spcPts val="0"/>
              </a:spcBef>
              <a:buNone/>
            </a:pPr>
            <a:r>
              <a:rPr lang="en-US" sz="1800" dirty="0">
                <a:latin typeface="+mn-lt"/>
              </a:rPr>
              <a:t>Accelerate habitat restoration, enforcement, and monitoring activities in coral reef, mangrove, seagrass, and wetland sites.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en-US" sz="1800" b="1" dirty="0">
                <a:latin typeface="+mn-lt"/>
              </a:rPr>
              <a:t>3. Finalize and Implement Marine Spatial Plannings (MSPs)</a:t>
            </a:r>
          </a:p>
          <a:p>
            <a:pPr marL="571500" lvl="1" indent="0">
              <a:spcBef>
                <a:spcPts val="0"/>
              </a:spcBef>
              <a:buNone/>
            </a:pPr>
            <a:r>
              <a:rPr lang="en-US" sz="1800" dirty="0">
                <a:latin typeface="+mn-lt"/>
              </a:rPr>
              <a:t>Complete MSPs for key areas (e.g., Koh Lan, and Si Chang) and ensure provincial endorsement and community buy-in.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en-US" sz="1800" b="1" dirty="0">
                <a:latin typeface="+mn-lt"/>
              </a:rPr>
              <a:t>4. Enhance Monitoring and Reporting Systems</a:t>
            </a:r>
          </a:p>
          <a:p>
            <a:pPr marL="571500" lvl="1" indent="0">
              <a:spcBef>
                <a:spcPts val="0"/>
              </a:spcBef>
              <a:buNone/>
            </a:pPr>
            <a:r>
              <a:rPr lang="en-US" sz="1800" dirty="0">
                <a:latin typeface="+mn-lt"/>
              </a:rPr>
              <a:t>Consolidate ecological and socio-economic indicators across all habitat types and ensure timely reporting to PCU.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en-US" sz="1800" b="1" dirty="0">
                <a:latin typeface="+mn-lt"/>
              </a:rPr>
              <a:t>5. Support Community Co-Management Initiatives</a:t>
            </a:r>
          </a:p>
          <a:p>
            <a:pPr marL="571500" lvl="1" indent="0">
              <a:spcBef>
                <a:spcPts val="0"/>
              </a:spcBef>
              <a:buNone/>
            </a:pPr>
            <a:r>
              <a:rPr lang="en-US" sz="1800" dirty="0">
                <a:latin typeface="+mn-lt"/>
              </a:rPr>
              <a:t>Expand and legally recognize LMMAs; strengthen community patrolling, and sustainable livelihood models.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en-US" sz="1800" b="1" dirty="0">
                <a:latin typeface="+mn-lt"/>
              </a:rPr>
              <a:t>6. Secure Budget and Operational Continuity</a:t>
            </a:r>
          </a:p>
          <a:p>
            <a:pPr marL="571500" lvl="1" indent="0">
              <a:spcBef>
                <a:spcPts val="0"/>
              </a:spcBef>
              <a:buNone/>
            </a:pPr>
            <a:r>
              <a:rPr lang="en-US" sz="1800" dirty="0">
                <a:latin typeface="+mn-lt"/>
              </a:rPr>
              <a:t>Complete budget revisions, ensure timely disbursement to local DMCR offices, and align national workplans with PCA goals.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en-US" sz="1800" b="1" dirty="0">
                <a:latin typeface="+mn-lt"/>
              </a:rPr>
              <a:t>7.Foster Regional and Bilateral Collaboration</a:t>
            </a:r>
          </a:p>
          <a:p>
            <a:pPr marL="571500" lvl="1" indent="0">
              <a:spcBef>
                <a:spcPts val="0"/>
              </a:spcBef>
              <a:buNone/>
            </a:pPr>
            <a:r>
              <a:rPr lang="en-US" sz="1800" dirty="0">
                <a:latin typeface="+mn-lt"/>
              </a:rPr>
              <a:t>Participate in COBSEA, SEAFDEC, and other regional dialogues for technical support, experience sharing, and policy coherence.</a:t>
            </a:r>
          </a:p>
          <a:p>
            <a:pPr marL="95250" indent="0" algn="ctr">
              <a:spcBef>
                <a:spcPts val="0"/>
              </a:spcBef>
              <a:buSzPts val="2100"/>
              <a:buNone/>
            </a:pPr>
            <a:endParaRPr lang="en-US" sz="1800" dirty="0">
              <a:latin typeface="+mn-lt"/>
              <a:ea typeface="Arial"/>
              <a:cs typeface="Arial"/>
              <a:sym typeface="Arial"/>
            </a:endParaRPr>
          </a:p>
          <a:p>
            <a:pPr marL="95250" indent="0" algn="ctr">
              <a:spcBef>
                <a:spcPts val="0"/>
              </a:spcBef>
              <a:buSzPts val="2100"/>
              <a:buNone/>
            </a:pPr>
            <a:r>
              <a:rPr lang="en-US" sz="3200" b="1" dirty="0">
                <a:solidFill>
                  <a:srgbClr val="0070C0"/>
                </a:solidFill>
                <a:latin typeface="+mn-lt"/>
                <a:ea typeface="Arial"/>
                <a:cs typeface="Arial"/>
                <a:sym typeface="Arial"/>
              </a:rPr>
              <a:t>Thank you  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BC8966-A061-B9B4-6257-0F1C17F7D015}"/>
              </a:ext>
            </a:extLst>
          </p:cNvPr>
          <p:cNvGrpSpPr/>
          <p:nvPr/>
        </p:nvGrpSpPr>
        <p:grpSpPr>
          <a:xfrm>
            <a:off x="-40752" y="-14459"/>
            <a:ext cx="2169701" cy="6872459"/>
            <a:chOff x="-16374" y="-12941"/>
            <a:chExt cx="2169701" cy="68724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27F4699-7DEA-1150-B665-A357CD1C0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A714CDD-2F5B-83B0-A7E2-F0587EAF2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F2EDC2A-1787-332E-496E-E8F35E9E9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F46910B-518F-33C3-B836-588FA4BC2140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3E2CF20-A071-43AE-FF59-7AE23ECC920B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516B9921-D5CB-C509-D5B3-D6F9CEA09E64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AD50A7AF-6028-5DA7-9E95-85FC4B39D3A0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1E2795C5-F881-1014-5B7D-2E48689B83CE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  <p:pic>
        <p:nvPicPr>
          <p:cNvPr id="17" name="Graphic 16" descr="Leaf outline">
            <a:extLst>
              <a:ext uri="{FF2B5EF4-FFF2-40B4-BE49-F238E27FC236}">
                <a16:creationId xmlns:a16="http://schemas.microsoft.com/office/drawing/2014/main" id="{9A077BDA-0594-833E-E890-5D6C0223EF0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181600" y="6101164"/>
            <a:ext cx="914400" cy="914400"/>
          </a:xfrm>
          <a:prstGeom prst="rect">
            <a:avLst/>
          </a:prstGeom>
        </p:spPr>
      </p:pic>
      <p:pic>
        <p:nvPicPr>
          <p:cNvPr id="21" name="Graphic 20" descr="Clownfish outline">
            <a:extLst>
              <a:ext uri="{FF2B5EF4-FFF2-40B4-BE49-F238E27FC236}">
                <a16:creationId xmlns:a16="http://schemas.microsoft.com/office/drawing/2014/main" id="{03E57366-F60B-8C93-868D-E9DEDD9C8F1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249491" y="604440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0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>
          <a:extLst>
            <a:ext uri="{FF2B5EF4-FFF2-40B4-BE49-F238E27FC236}">
              <a16:creationId xmlns:a16="http://schemas.microsoft.com/office/drawing/2014/main" id="{39D78E45-E2A4-75BE-817C-AABC4AE94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3;p3">
            <a:extLst>
              <a:ext uri="{FF2B5EF4-FFF2-40B4-BE49-F238E27FC236}">
                <a16:creationId xmlns:a16="http://schemas.microsoft.com/office/drawing/2014/main" id="{4CF46453-5C7C-C455-8F31-811C39E40210}"/>
              </a:ext>
            </a:extLst>
          </p:cNvPr>
          <p:cNvSpPr txBox="1">
            <a:spLocks/>
          </p:cNvSpPr>
          <p:nvPr/>
        </p:nvSpPr>
        <p:spPr>
          <a:xfrm>
            <a:off x="2049137" y="22374"/>
            <a:ext cx="10142863" cy="6835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2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National set-up of the project (2)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6D0AFDC2-9923-EDA7-1647-2DF40F900AB7}"/>
              </a:ext>
            </a:extLst>
          </p:cNvPr>
          <p:cNvSpPr txBox="1">
            <a:spLocks/>
          </p:cNvSpPr>
          <p:nvPr/>
        </p:nvSpPr>
        <p:spPr>
          <a:xfrm>
            <a:off x="2169701" y="474061"/>
            <a:ext cx="9853619" cy="2305753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algn="ctr"/>
            <a:r>
              <a:rPr lang="en-US" sz="1600" b="1" dirty="0">
                <a:latin typeface="+mn-lt"/>
              </a:rPr>
              <a:t>National Technical Working Group Members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8AA70A-04E3-FE09-71CD-638479EC1E58}"/>
              </a:ext>
            </a:extLst>
          </p:cNvPr>
          <p:cNvGrpSpPr/>
          <p:nvPr/>
        </p:nvGrpSpPr>
        <p:grpSpPr>
          <a:xfrm>
            <a:off x="0" y="-14459"/>
            <a:ext cx="2169701" cy="6872459"/>
            <a:chOff x="-16374" y="-12941"/>
            <a:chExt cx="2169701" cy="687245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B9C6866-BEE2-4284-E106-1ACCDD287A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F5CD18B-61A0-03D8-AC74-96BF579D0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8D95AA0-9E00-17FF-52CB-C2B3DEEC1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A01A789-0592-3337-704D-24B96F578B3C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5E406D-C995-4F3F-8BA0-675B558AE063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4" name="Google Shape;85;p1">
              <a:extLst>
                <a:ext uri="{FF2B5EF4-FFF2-40B4-BE49-F238E27FC236}">
                  <a16:creationId xmlns:a16="http://schemas.microsoft.com/office/drawing/2014/main" id="{291FAFBF-DCA0-37B7-7E36-D9724E0A5D3F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5" name="Google Shape;86;p1">
              <a:extLst>
                <a:ext uri="{FF2B5EF4-FFF2-40B4-BE49-F238E27FC236}">
                  <a16:creationId xmlns:a16="http://schemas.microsoft.com/office/drawing/2014/main" id="{D8A86D68-7B5E-581D-BEE7-A34263ECE28E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mage1.png">
              <a:extLst>
                <a:ext uri="{FF2B5EF4-FFF2-40B4-BE49-F238E27FC236}">
                  <a16:creationId xmlns:a16="http://schemas.microsoft.com/office/drawing/2014/main" id="{7D683F91-9E5B-2055-BF41-4653C5AD786D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8F944666-2AC2-0281-96EA-52DBD9EC92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354385"/>
              </p:ext>
            </p:extLst>
          </p:nvPr>
        </p:nvGraphicFramePr>
        <p:xfrm>
          <a:off x="2303684" y="967563"/>
          <a:ext cx="9719636" cy="586775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{177FB7C0-870E-4CA2-AEDD-45C9577357D1}</a:tableStyleId>
              </a:tblPr>
              <a:tblGrid>
                <a:gridCol w="5694610">
                  <a:extLst>
                    <a:ext uri="{9D8B030D-6E8A-4147-A177-3AD203B41FA5}">
                      <a16:colId xmlns:a16="http://schemas.microsoft.com/office/drawing/2014/main" val="3455008175"/>
                    </a:ext>
                  </a:extLst>
                </a:gridCol>
                <a:gridCol w="2219251">
                  <a:extLst>
                    <a:ext uri="{9D8B030D-6E8A-4147-A177-3AD203B41FA5}">
                      <a16:colId xmlns:a16="http://schemas.microsoft.com/office/drawing/2014/main" val="926150736"/>
                    </a:ext>
                  </a:extLst>
                </a:gridCol>
                <a:gridCol w="1805775">
                  <a:extLst>
                    <a:ext uri="{9D8B030D-6E8A-4147-A177-3AD203B41FA5}">
                      <a16:colId xmlns:a16="http://schemas.microsoft.com/office/drawing/2014/main" val="3261370909"/>
                    </a:ext>
                  </a:extLst>
                </a:gridCol>
              </a:tblGrid>
              <a:tr h="17536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Agency</a:t>
                      </a:r>
                      <a:r>
                        <a:rPr lang="th-TH" sz="1200">
                          <a:effectLst/>
                          <a:latin typeface="+mn-lt"/>
                        </a:rPr>
                        <a:t>/</a:t>
                      </a:r>
                      <a:r>
                        <a:rPr lang="en-US" sz="1200">
                          <a:effectLst/>
                          <a:latin typeface="+mn-lt"/>
                        </a:rPr>
                        <a:t>Organization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Title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 Role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1729484407"/>
                  </a:ext>
                </a:extLst>
              </a:tr>
              <a:tr h="35073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Marine Resources Conservation Division, Department of Marine and Coastal Resources </a:t>
                      </a:r>
                      <a:r>
                        <a:rPr lang="th-TH" sz="1200" dirty="0">
                          <a:effectLst/>
                          <a:latin typeface="+mn-lt"/>
                        </a:rPr>
                        <a:t>(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DMCR</a:t>
                      </a:r>
                      <a:r>
                        <a:rPr lang="th-TH" sz="1200" dirty="0">
                          <a:effectLst/>
                          <a:latin typeface="+mn-lt"/>
                        </a:rPr>
                        <a:t>)</a:t>
                      </a:r>
                      <a:endParaRPr lang="en-TH" sz="12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Director</a:t>
                      </a:r>
                      <a:endParaRPr lang="en-TH" sz="1200" dirty="0">
                        <a:effectLst/>
                        <a:latin typeface="+mn-lt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Chairperson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2369023422"/>
                  </a:ext>
                </a:extLst>
              </a:tr>
              <a:tr h="265893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Marine and Coastal Resources Research and Development Institute, DMCR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1944210130"/>
                  </a:ext>
                </a:extLst>
              </a:tr>
              <a:tr h="175367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Mangroves Conservation Division, DMCR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2679775922"/>
                  </a:ext>
                </a:extLst>
              </a:tr>
              <a:tr h="175367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Coastal Area Management Division, DMCR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2809110101"/>
                  </a:ext>
                </a:extLst>
              </a:tr>
              <a:tr h="265893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Marine and Coastal Resources Management Promotion Division, DMCR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1394577158"/>
                  </a:ext>
                </a:extLst>
              </a:tr>
              <a:tr h="175367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Water Quality Management Bureau, PCD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1988433411"/>
                  </a:ext>
                </a:extLst>
              </a:tr>
              <a:tr h="175367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Marine Fisheries Specialist, DOF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Specialist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484668924"/>
                  </a:ext>
                </a:extLst>
              </a:tr>
              <a:tr h="35073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Office of Marine and Coastal Resources No</a:t>
                      </a:r>
                      <a:r>
                        <a:rPr lang="th-TH" sz="1200">
                          <a:effectLst/>
                          <a:latin typeface="+mn-lt"/>
                        </a:rPr>
                        <a:t>. </a:t>
                      </a:r>
                      <a:r>
                        <a:rPr lang="en-US" sz="1200">
                          <a:effectLst/>
                          <a:latin typeface="+mn-lt"/>
                        </a:rPr>
                        <a:t>1</a:t>
                      </a:r>
                      <a:r>
                        <a:rPr lang="th-TH" sz="1200">
                          <a:effectLst/>
                          <a:latin typeface="+mn-lt"/>
                        </a:rPr>
                        <a:t>: </a:t>
                      </a:r>
                      <a:r>
                        <a:rPr lang="en-US" sz="1200">
                          <a:effectLst/>
                          <a:latin typeface="+mn-lt"/>
                        </a:rPr>
                        <a:t>Royong, Chanthaburi, and Trat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2518268924"/>
                  </a:ext>
                </a:extLst>
              </a:tr>
              <a:tr h="35073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Office of Marine and Coastal Resources No</a:t>
                      </a:r>
                      <a:r>
                        <a:rPr lang="th-TH" sz="1200">
                          <a:effectLst/>
                          <a:latin typeface="+mn-lt"/>
                        </a:rPr>
                        <a:t>. </a:t>
                      </a:r>
                      <a:r>
                        <a:rPr lang="en-US" sz="1200">
                          <a:effectLst/>
                          <a:latin typeface="+mn-lt"/>
                        </a:rPr>
                        <a:t>2</a:t>
                      </a:r>
                      <a:r>
                        <a:rPr lang="th-TH" sz="1200">
                          <a:effectLst/>
                          <a:latin typeface="+mn-lt"/>
                        </a:rPr>
                        <a:t>: </a:t>
                      </a:r>
                      <a:r>
                        <a:rPr lang="en-US" sz="1200">
                          <a:effectLst/>
                          <a:latin typeface="+mn-lt"/>
                        </a:rPr>
                        <a:t>Chonburi, Chachoengsao, and Samut Prakarn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1073428684"/>
                  </a:ext>
                </a:extLst>
              </a:tr>
              <a:tr h="265893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Office of Marine and Coastal Resources No</a:t>
                      </a:r>
                      <a:r>
                        <a:rPr lang="th-TH" sz="1200">
                          <a:effectLst/>
                          <a:latin typeface="+mn-lt"/>
                        </a:rPr>
                        <a:t>. </a:t>
                      </a:r>
                      <a:r>
                        <a:rPr lang="en-US" sz="1200">
                          <a:effectLst/>
                          <a:latin typeface="+mn-lt"/>
                        </a:rPr>
                        <a:t>4</a:t>
                      </a:r>
                      <a:r>
                        <a:rPr lang="th-TH" sz="1200">
                          <a:effectLst/>
                          <a:latin typeface="+mn-lt"/>
                        </a:rPr>
                        <a:t>: </a:t>
                      </a:r>
                      <a:r>
                        <a:rPr lang="en-US" sz="1200">
                          <a:effectLst/>
                          <a:latin typeface="+mn-lt"/>
                        </a:rPr>
                        <a:t>Chumporn and Surat Thani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2716925282"/>
                  </a:ext>
                </a:extLst>
              </a:tr>
              <a:tr h="35073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Office of Marine and Coastal Resources No</a:t>
                      </a:r>
                      <a:r>
                        <a:rPr lang="th-TH" sz="1200">
                          <a:effectLst/>
                          <a:latin typeface="+mn-lt"/>
                        </a:rPr>
                        <a:t>. </a:t>
                      </a:r>
                      <a:r>
                        <a:rPr lang="en-US" sz="1200">
                          <a:effectLst/>
                          <a:latin typeface="+mn-lt"/>
                        </a:rPr>
                        <a:t>5</a:t>
                      </a:r>
                      <a:r>
                        <a:rPr lang="th-TH" sz="1200">
                          <a:effectLst/>
                          <a:latin typeface="+mn-lt"/>
                        </a:rPr>
                        <a:t>: </a:t>
                      </a:r>
                      <a:r>
                        <a:rPr lang="en-US" sz="1200">
                          <a:effectLst/>
                          <a:latin typeface="+mn-lt"/>
                        </a:rPr>
                        <a:t>Nakorn</a:t>
                      </a:r>
                      <a:r>
                        <a:rPr lang="th-TH" sz="1200">
                          <a:effectLst/>
                          <a:latin typeface="+mn-lt"/>
                        </a:rPr>
                        <a:t>-</a:t>
                      </a:r>
                      <a:r>
                        <a:rPr lang="en-US" sz="1200">
                          <a:effectLst/>
                          <a:latin typeface="+mn-lt"/>
                        </a:rPr>
                        <a:t>Si</a:t>
                      </a:r>
                      <a:r>
                        <a:rPr lang="th-TH" sz="1200">
                          <a:effectLst/>
                          <a:latin typeface="+mn-lt"/>
                        </a:rPr>
                        <a:t>-</a:t>
                      </a:r>
                      <a:r>
                        <a:rPr lang="en-US" sz="1200">
                          <a:effectLst/>
                          <a:latin typeface="+mn-lt"/>
                        </a:rPr>
                        <a:t>Thammarat, Phatthalung and Songkhla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4262312499"/>
                  </a:ext>
                </a:extLst>
              </a:tr>
              <a:tr h="35073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Office of Marine and Coastal Resources No</a:t>
                      </a:r>
                      <a:r>
                        <a:rPr lang="th-TH" sz="1200">
                          <a:effectLst/>
                          <a:latin typeface="+mn-lt"/>
                        </a:rPr>
                        <a:t>. </a:t>
                      </a:r>
                      <a:r>
                        <a:rPr lang="en-US" sz="1200">
                          <a:effectLst/>
                          <a:latin typeface="+mn-lt"/>
                        </a:rPr>
                        <a:t>8</a:t>
                      </a:r>
                      <a:r>
                        <a:rPr lang="th-TH" sz="1200">
                          <a:effectLst/>
                          <a:latin typeface="+mn-lt"/>
                        </a:rPr>
                        <a:t>: </a:t>
                      </a:r>
                      <a:r>
                        <a:rPr lang="en-US" sz="1200">
                          <a:effectLst/>
                          <a:latin typeface="+mn-lt"/>
                        </a:rPr>
                        <a:t>Samut Sakhon and Samut Songkhram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3740611805"/>
                  </a:ext>
                </a:extLst>
              </a:tr>
              <a:tr h="265893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Office of Marine and Coastal Resources No</a:t>
                      </a:r>
                      <a:r>
                        <a:rPr lang="th-TH" sz="1200">
                          <a:effectLst/>
                          <a:latin typeface="+mn-lt"/>
                        </a:rPr>
                        <a:t>. </a:t>
                      </a:r>
                      <a:r>
                        <a:rPr lang="en-US" sz="1200">
                          <a:effectLst/>
                          <a:latin typeface="+mn-lt"/>
                        </a:rPr>
                        <a:t>9</a:t>
                      </a:r>
                      <a:r>
                        <a:rPr lang="th-TH" sz="1200">
                          <a:effectLst/>
                          <a:latin typeface="+mn-lt"/>
                        </a:rPr>
                        <a:t>: </a:t>
                      </a:r>
                      <a:r>
                        <a:rPr lang="en-US" sz="1200">
                          <a:effectLst/>
                          <a:latin typeface="+mn-lt"/>
                        </a:rPr>
                        <a:t>Pattani and Narathiwat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2236218416"/>
                  </a:ext>
                </a:extLst>
              </a:tr>
              <a:tr h="265893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Marine and Coastal Resources Research Center, Eastern Gulf of Thailand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3687296435"/>
                  </a:ext>
                </a:extLst>
              </a:tr>
              <a:tr h="35073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Marine and Coastal Resources Research Center, Eastern Part of Upper Gulf of Thailand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1834092935"/>
                  </a:ext>
                </a:extLst>
              </a:tr>
              <a:tr h="35073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Marine and Coastal Resources Research Center, Western Part of Upper Gulf of Thailand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2599928197"/>
                  </a:ext>
                </a:extLst>
              </a:tr>
              <a:tr h="265893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Marine and Coastal Resources Research Center, Middle Gulf of Thailand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3876166893"/>
                  </a:ext>
                </a:extLst>
              </a:tr>
              <a:tr h="265893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Marine and Coastal Resources Research Center, Lower Gulf of Thailand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Director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Committee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2970410480"/>
                  </a:ext>
                </a:extLst>
              </a:tr>
              <a:tr h="265893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Marine and Coastal Protected Areas Management Sub</a:t>
                      </a:r>
                      <a:r>
                        <a:rPr lang="th-TH" sz="1200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division, DMCR</a:t>
                      </a:r>
                      <a:endParaRPr lang="en-TH" sz="12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Officer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Secretary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167035299"/>
                  </a:ext>
                </a:extLst>
              </a:tr>
              <a:tr h="265893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Marine and Coastal Resources Research and Development Institute, DMCR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>
                          <a:effectLst/>
                          <a:latin typeface="+mn-lt"/>
                        </a:rPr>
                        <a:t>Officer</a:t>
                      </a:r>
                      <a:endParaRPr lang="en-TH" sz="12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Assistant</a:t>
                      </a:r>
                      <a:r>
                        <a:rPr lang="th-TH" sz="1200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Secretary</a:t>
                      </a:r>
                      <a:endParaRPr lang="en-TH" sz="12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1059740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6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>
          <a:extLst>
            <a:ext uri="{FF2B5EF4-FFF2-40B4-BE49-F238E27FC236}">
              <a16:creationId xmlns:a16="http://schemas.microsoft.com/office/drawing/2014/main" id="{2AC8A707-D8E7-FE6D-F9D6-6436EA7D8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3;p3">
            <a:extLst>
              <a:ext uri="{FF2B5EF4-FFF2-40B4-BE49-F238E27FC236}">
                <a16:creationId xmlns:a16="http://schemas.microsoft.com/office/drawing/2014/main" id="{8C152A53-0FA7-F2D5-CDC5-8900CD4C472B}"/>
              </a:ext>
            </a:extLst>
          </p:cNvPr>
          <p:cNvSpPr txBox="1">
            <a:spLocks/>
          </p:cNvSpPr>
          <p:nvPr/>
        </p:nvSpPr>
        <p:spPr>
          <a:xfrm>
            <a:off x="2049137" y="22374"/>
            <a:ext cx="10142863" cy="6835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2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National set-up of the project (3)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A83887-D7A9-CBA0-19EB-E8B51B663C15}"/>
              </a:ext>
            </a:extLst>
          </p:cNvPr>
          <p:cNvSpPr txBox="1"/>
          <p:nvPr/>
        </p:nvSpPr>
        <p:spPr>
          <a:xfrm>
            <a:off x="3475843" y="763126"/>
            <a:ext cx="958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+mn-lt"/>
              </a:rPr>
              <a:t>Specialized Executing Agencies (SEAs) &amp; Focal Points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4572259-24DB-E016-8E9C-90EA57CCFE71}"/>
              </a:ext>
            </a:extLst>
          </p:cNvPr>
          <p:cNvGrpSpPr/>
          <p:nvPr/>
        </p:nvGrpSpPr>
        <p:grpSpPr>
          <a:xfrm>
            <a:off x="0" y="-14459"/>
            <a:ext cx="2169701" cy="6872459"/>
            <a:chOff x="-16374" y="-12941"/>
            <a:chExt cx="2169701" cy="687245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79B1D09-4C47-5CE3-D590-B093606599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3564803-A74A-3539-6C17-E420503CC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84FE9FE-4341-3CD5-8D9A-4B3ED13ED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F0B58AA-EA58-3DD7-542A-690F4EA1EA91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0B3029E-F659-BF51-D66D-6D90511B292B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4" name="Google Shape;85;p1">
              <a:extLst>
                <a:ext uri="{FF2B5EF4-FFF2-40B4-BE49-F238E27FC236}">
                  <a16:creationId xmlns:a16="http://schemas.microsoft.com/office/drawing/2014/main" id="{1221FF55-BFCA-4BAB-0313-3CB699969717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5" name="Google Shape;86;p1">
              <a:extLst>
                <a:ext uri="{FF2B5EF4-FFF2-40B4-BE49-F238E27FC236}">
                  <a16:creationId xmlns:a16="http://schemas.microsoft.com/office/drawing/2014/main" id="{A1131575-E762-C290-2C7E-3C6F91E51C4E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mage1.png">
              <a:extLst>
                <a:ext uri="{FF2B5EF4-FFF2-40B4-BE49-F238E27FC236}">
                  <a16:creationId xmlns:a16="http://schemas.microsoft.com/office/drawing/2014/main" id="{F0ACAE90-3DC4-AD53-6407-BC4BE9953F6C}"/>
                </a:ext>
              </a:extLst>
            </p:cNvPr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3DFDB42-48B6-982F-FB07-62463CD269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131216"/>
              </p:ext>
            </p:extLst>
          </p:nvPr>
        </p:nvGraphicFramePr>
        <p:xfrm>
          <a:off x="2392326" y="1329070"/>
          <a:ext cx="9583140" cy="4060130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2026729">
                  <a:extLst>
                    <a:ext uri="{9D8B030D-6E8A-4147-A177-3AD203B41FA5}">
                      <a16:colId xmlns:a16="http://schemas.microsoft.com/office/drawing/2014/main" val="2104847146"/>
                    </a:ext>
                  </a:extLst>
                </a:gridCol>
                <a:gridCol w="4795671">
                  <a:extLst>
                    <a:ext uri="{9D8B030D-6E8A-4147-A177-3AD203B41FA5}">
                      <a16:colId xmlns:a16="http://schemas.microsoft.com/office/drawing/2014/main" val="3907673140"/>
                    </a:ext>
                  </a:extLst>
                </a:gridCol>
                <a:gridCol w="2760740">
                  <a:extLst>
                    <a:ext uri="{9D8B030D-6E8A-4147-A177-3AD203B41FA5}">
                      <a16:colId xmlns:a16="http://schemas.microsoft.com/office/drawing/2014/main" val="609277237"/>
                    </a:ext>
                  </a:extLst>
                </a:gridCol>
              </a:tblGrid>
              <a:tr h="373114"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Project Component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Proposed Specialized Executing Agency</a:t>
                      </a:r>
                      <a:endParaRPr lang="en-TH" sz="28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Proposed National Focal Points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78338971"/>
                  </a:ext>
                </a:extLst>
              </a:tr>
              <a:tr h="37311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Mangroves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Mangroves Conservation Division, DMCR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Director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1073942"/>
                  </a:ext>
                </a:extLst>
              </a:tr>
              <a:tr h="37311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Coral Reefs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Marine Resources Conservation Division, DMCR</a:t>
                      </a:r>
                      <a:endParaRPr lang="en-TH" sz="28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Director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27278762"/>
                  </a:ext>
                </a:extLst>
              </a:tr>
              <a:tr h="746228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Seagrass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Marine and Coastal Resources Research and Development Institute, DMCR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Director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93915065"/>
                  </a:ext>
                </a:extLst>
              </a:tr>
              <a:tr h="746228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Wetlands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Marine and Coastal Resource Research and Development Institute, DMCR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Director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5342855"/>
                  </a:ext>
                </a:extLst>
              </a:tr>
              <a:tr h="37311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Land</a:t>
                      </a:r>
                      <a:r>
                        <a:rPr lang="th-TH" sz="1800">
                          <a:effectLst/>
                          <a:latin typeface="+mn-lt"/>
                        </a:rPr>
                        <a:t>-</a:t>
                      </a:r>
                      <a:r>
                        <a:rPr lang="en-US" sz="1800">
                          <a:effectLst/>
                          <a:latin typeface="+mn-lt"/>
                        </a:rPr>
                        <a:t>Based Pollution 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Water Quality Management Bureau, PCD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Director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29594672"/>
                  </a:ext>
                </a:extLst>
              </a:tr>
              <a:tr h="373114"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Economic Valuation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en-US" sz="1800">
                          <a:effectLst/>
                          <a:latin typeface="+mn-lt"/>
                        </a:rPr>
                        <a:t>Marine Resources Conservation Division, DMCR</a:t>
                      </a:r>
                      <a:endParaRPr lang="en-TH" sz="280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Director</a:t>
                      </a:r>
                      <a:endParaRPr lang="en-TH" sz="2800" dirty="0">
                        <a:effectLst/>
                        <a:latin typeface="+mn-lt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6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805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436D08C-E864-B7B7-5AD3-137937FAA379}"/>
              </a:ext>
            </a:extLst>
          </p:cNvPr>
          <p:cNvSpPr txBox="1"/>
          <p:nvPr/>
        </p:nvSpPr>
        <p:spPr>
          <a:xfrm>
            <a:off x="2123440" y="0"/>
            <a:ext cx="9688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b="1" dirty="0">
                <a:solidFill>
                  <a:schemeClr val="accent1"/>
                </a:solidFill>
              </a:rPr>
              <a:t>Key national m</a:t>
            </a:r>
            <a:r>
              <a:rPr lang="en-US" sz="18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eetings (IMC/NSC, NTWGs) related to SCS SAP Project during January 2023 – April 2025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C7A5A66-DBBD-8E33-6C49-6D2B6D3AB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183480"/>
              </p:ext>
            </p:extLst>
          </p:nvPr>
        </p:nvGraphicFramePr>
        <p:xfrm>
          <a:off x="2245950" y="767681"/>
          <a:ext cx="9804838" cy="5912740"/>
        </p:xfrm>
        <a:graphic>
          <a:graphicData uri="http://schemas.openxmlformats.org/drawingml/2006/table">
            <a:tbl>
              <a:tblPr/>
              <a:tblGrid>
                <a:gridCol w="1371469">
                  <a:extLst>
                    <a:ext uri="{9D8B030D-6E8A-4147-A177-3AD203B41FA5}">
                      <a16:colId xmlns:a16="http://schemas.microsoft.com/office/drawing/2014/main" val="35183298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191052245"/>
                    </a:ext>
                  </a:extLst>
                </a:gridCol>
                <a:gridCol w="560881">
                  <a:extLst>
                    <a:ext uri="{9D8B030D-6E8A-4147-A177-3AD203B41FA5}">
                      <a16:colId xmlns:a16="http://schemas.microsoft.com/office/drawing/2014/main" val="3669482218"/>
                    </a:ext>
                  </a:extLst>
                </a:gridCol>
                <a:gridCol w="6513588">
                  <a:extLst>
                    <a:ext uri="{9D8B030D-6E8A-4147-A177-3AD203B41FA5}">
                      <a16:colId xmlns:a16="http://schemas.microsoft.com/office/drawing/2014/main" val="2378963789"/>
                    </a:ext>
                  </a:extLst>
                </a:gridCol>
              </a:tblGrid>
              <a:tr h="3126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 of the meeting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&amp; Date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participants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outputs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118217"/>
                  </a:ext>
                </a:extLst>
              </a:tr>
              <a:tr h="533025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NTWG</a:t>
                      </a: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Meeting on </a:t>
                      </a: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Coral Reefs 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 Nov 2024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Hybrid: at DMCR and thru Zoom 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+mn-lt"/>
                        </a:rPr>
                        <a:t>Coral Reef Management under SCS SAP (Thailand)</a:t>
                      </a:r>
                      <a:endParaRPr lang="en-US" sz="1500" dirty="0">
                        <a:latin typeface="+mn-lt"/>
                      </a:endParaRPr>
                    </a:p>
                    <a:p>
                      <a:r>
                        <a:rPr lang="en-US" sz="1500" b="1" dirty="0">
                          <a:latin typeface="+mn-lt"/>
                        </a:rPr>
                        <a:t>1.Institutional Coordination and Capacity Building</a:t>
                      </a:r>
                      <a:endParaRPr lang="en-US" sz="1500" dirty="0">
                        <a:latin typeface="+mn-lt"/>
                      </a:endParaRP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Enhanced operational framework led by DMCR.</a:t>
                      </a: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Capacity-building training conducted for communities on sustainable reef management and marine spatial planning (MSP).</a:t>
                      </a:r>
                    </a:p>
                    <a:p>
                      <a:r>
                        <a:rPr lang="en-US" sz="1500" b="1" dirty="0">
                          <a:latin typeface="+mn-lt"/>
                        </a:rPr>
                        <a:t>2. Coral Reef Restoration</a:t>
                      </a:r>
                      <a:endParaRPr lang="en-US" sz="1500" dirty="0">
                        <a:latin typeface="+mn-lt"/>
                      </a:endParaRP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Implemented successful community-based coral restoration activities with high survival rates (98%).</a:t>
                      </a: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Standardized protocols established for restoration and debris removal.</a:t>
                      </a:r>
                    </a:p>
                    <a:p>
                      <a:r>
                        <a:rPr lang="en-US" sz="1500" b="1" dirty="0">
                          <a:latin typeface="+mn-lt"/>
                        </a:rPr>
                        <a:t>3. Monitoring and Enforcement</a:t>
                      </a:r>
                      <a:endParaRPr lang="en-US" sz="1500" dirty="0">
                        <a:latin typeface="+mn-lt"/>
                      </a:endParaRP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Regular ecological monitoring and marine patrols improved compliance and reduced illegal fishing.</a:t>
                      </a: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Documented coral reef health conditions to inform adaptive management.</a:t>
                      </a:r>
                    </a:p>
                    <a:p>
                      <a:r>
                        <a:rPr lang="en-US" sz="1500" b="1" dirty="0">
                          <a:latin typeface="+mn-lt"/>
                        </a:rPr>
                        <a:t>4. Policy and Strategic Recommendations</a:t>
                      </a:r>
                      <a:endParaRPr lang="en-US" sz="1500" dirty="0">
                        <a:latin typeface="+mn-lt"/>
                      </a:endParaRP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Strengthened marine zoning and regulations to mitigate tourism impacts.</a:t>
                      </a: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Recommended integration of coral conservation into broader MSP and coastal zone management.</a:t>
                      </a:r>
                    </a:p>
                    <a:p>
                      <a:r>
                        <a:rPr lang="en-US" sz="1500" b="1" dirty="0">
                          <a:latin typeface="+mn-lt"/>
                        </a:rPr>
                        <a:t>5. Challenges and Adaptive Solutions</a:t>
                      </a:r>
                      <a:endParaRPr lang="en-US" sz="1500" dirty="0">
                        <a:latin typeface="+mn-lt"/>
                      </a:endParaRP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Identified key challenges: budget constraints, institutional capacity, and operational delays.</a:t>
                      </a:r>
                    </a:p>
                    <a:p>
                      <a:pPr lvl="1"/>
                      <a:r>
                        <a:rPr lang="en-US" sz="1500" dirty="0">
                          <a:latin typeface="+mn-lt"/>
                        </a:rPr>
                        <a:t>- Suggested adaptive strategies, including enhanced coordination, resource mobilization, and stakeholder engagement.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643186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9150D562-0991-A2F8-09CD-94E384194B7D}"/>
              </a:ext>
            </a:extLst>
          </p:cNvPr>
          <p:cNvGrpSpPr/>
          <p:nvPr/>
        </p:nvGrpSpPr>
        <p:grpSpPr>
          <a:xfrm>
            <a:off x="-12700" y="0"/>
            <a:ext cx="2169701" cy="6872459"/>
            <a:chOff x="-16374" y="-12941"/>
            <a:chExt cx="2169701" cy="68724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2CFAA07-D576-8621-7BFA-C6B1F45D3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88B04F7-8BA6-FCF1-89D7-48D513A5C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BD62D96-202F-27CD-31FF-BEC3A0704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A4069E4-4CDE-1027-F017-2298AE4FD90D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27C1769-DE52-4890-CCAD-F935934E8DAD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E026EEBB-ED47-DA2A-A98A-829B2397A39A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5140E65E-FDF9-8CA4-2681-629E5E605B9A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3B413070-D9A5-FD73-E763-B7BC1C24FC00}"/>
                </a:ext>
              </a:extLst>
            </p:cNvPr>
            <p:cNvPicPr/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510309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BA494-E99D-0DD5-20FD-D9512D005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156BFDC-C546-FBA6-0874-B913CBC712CB}"/>
              </a:ext>
            </a:extLst>
          </p:cNvPr>
          <p:cNvSpPr txBox="1"/>
          <p:nvPr/>
        </p:nvSpPr>
        <p:spPr>
          <a:xfrm>
            <a:off x="2123440" y="0"/>
            <a:ext cx="9688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b="1" dirty="0">
                <a:solidFill>
                  <a:schemeClr val="accent1"/>
                </a:solidFill>
              </a:rPr>
              <a:t>Key national m</a:t>
            </a:r>
            <a:r>
              <a:rPr lang="en-US" sz="18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eetings (IMC/NSC, NTWGs) related to SCS SAP Project during January 2023 – April 2025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A317710-98CA-77F4-AE8B-F41C6713BC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337554"/>
              </p:ext>
            </p:extLst>
          </p:nvPr>
        </p:nvGraphicFramePr>
        <p:xfrm>
          <a:off x="2245950" y="767681"/>
          <a:ext cx="9804838" cy="5912740"/>
        </p:xfrm>
        <a:graphic>
          <a:graphicData uri="http://schemas.openxmlformats.org/drawingml/2006/table">
            <a:tbl>
              <a:tblPr/>
              <a:tblGrid>
                <a:gridCol w="1371469">
                  <a:extLst>
                    <a:ext uri="{9D8B030D-6E8A-4147-A177-3AD203B41FA5}">
                      <a16:colId xmlns:a16="http://schemas.microsoft.com/office/drawing/2014/main" val="35183298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191052245"/>
                    </a:ext>
                  </a:extLst>
                </a:gridCol>
                <a:gridCol w="560881">
                  <a:extLst>
                    <a:ext uri="{9D8B030D-6E8A-4147-A177-3AD203B41FA5}">
                      <a16:colId xmlns:a16="http://schemas.microsoft.com/office/drawing/2014/main" val="3669482218"/>
                    </a:ext>
                  </a:extLst>
                </a:gridCol>
                <a:gridCol w="6513588">
                  <a:extLst>
                    <a:ext uri="{9D8B030D-6E8A-4147-A177-3AD203B41FA5}">
                      <a16:colId xmlns:a16="http://schemas.microsoft.com/office/drawing/2014/main" val="2378963789"/>
                    </a:ext>
                  </a:extLst>
                </a:gridCol>
              </a:tblGrid>
              <a:tr h="3126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 of the meeting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&amp; Date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participants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outputs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118217"/>
                  </a:ext>
                </a:extLst>
              </a:tr>
              <a:tr h="533025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NTWG</a:t>
                      </a: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Meeting on </a:t>
                      </a: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Mangroves 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Nov 2024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Hybrid: at DMCR and thru Zoom 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Mangrove Management under SCS SAP (Thailand)</a:t>
                      </a:r>
                    </a:p>
                    <a:p>
                      <a:pPr algn="ctr"/>
                      <a:endParaRPr lang="en-US" b="1" dirty="0"/>
                    </a:p>
                    <a:p>
                      <a:r>
                        <a:rPr lang="en-US" b="1" dirty="0"/>
                        <a:t>1. Institutional Framework and Coordination</a:t>
                      </a:r>
                      <a:endParaRPr lang="en-US" dirty="0"/>
                    </a:p>
                    <a:p>
                      <a:pPr marL="285750" lvl="1" indent="-285750">
                        <a:buFontTx/>
                        <a:buChar char="-"/>
                      </a:pPr>
                      <a:r>
                        <a:rPr lang="en-US" dirty="0"/>
                        <a:t>Coordinated institutional roles clarified, led by DMCR, enhancing cross-sectoral collaboration and efficient implementation of mangrove conservation activities.</a:t>
                      </a:r>
                    </a:p>
                    <a:p>
                      <a:pPr marL="285750" lvl="1" indent="-285750">
                        <a:buFontTx/>
                        <a:buChar char="-"/>
                      </a:pPr>
                      <a:endParaRPr lang="en-US" dirty="0"/>
                    </a:p>
                    <a:p>
                      <a:r>
                        <a:rPr lang="en-US" b="1" dirty="0"/>
                        <a:t>2. Mangrove Conservation Actions</a:t>
                      </a:r>
                      <a:endParaRPr lang="en-US" dirty="0"/>
                    </a:p>
                    <a:p>
                      <a:pPr marL="285750" lvl="1" indent="-285750">
                        <a:buFontTx/>
                        <a:buChar char="-"/>
                      </a:pPr>
                      <a:r>
                        <a:rPr lang="en-US" dirty="0"/>
                        <a:t>Conducted ecological baseline surveys across multiple sites, identifying rich biodiversity.</a:t>
                      </a:r>
                    </a:p>
                    <a:p>
                      <a:pPr marL="285750" lvl="1" indent="-285750">
                        <a:buFontTx/>
                        <a:buChar char="-"/>
                      </a:pPr>
                      <a:r>
                        <a:rPr lang="en-US" dirty="0"/>
                        <a:t>Implemented successful community-based mangrove replanting and enrichment planting activities to enhance biodiversity, covering critical degraded areas effectively.</a:t>
                      </a:r>
                    </a:p>
                    <a:p>
                      <a:pPr marL="285750" lvl="1" indent="-285750">
                        <a:buFontTx/>
                        <a:buChar char="-"/>
                      </a:pPr>
                      <a:endParaRPr lang="en-US" dirty="0"/>
                    </a:p>
                    <a:p>
                      <a:r>
                        <a:rPr lang="en-US" b="1" dirty="0"/>
                        <a:t>3. Community and Stakeholder Engagement</a:t>
                      </a:r>
                      <a:endParaRPr lang="en-US" dirty="0"/>
                    </a:p>
                    <a:p>
                      <a:pPr lvl="5"/>
                      <a:r>
                        <a:rPr lang="en-US" dirty="0"/>
                        <a:t>-     </a:t>
                      </a:r>
                      <a:r>
                        <a:rPr lang="en-GB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Delivered training on mangrove management and nursery techniques</a:t>
                      </a:r>
                      <a:r>
                        <a:rPr lang="en-US" dirty="0"/>
                        <a:t>.</a:t>
                      </a:r>
                    </a:p>
                    <a:p>
                      <a:pPr marL="285750" lvl="2" indent="-285750">
                        <a:buFontTx/>
                        <a:buChar char="-"/>
                      </a:pPr>
                      <a:r>
                        <a:rPr lang="en-US" dirty="0"/>
                        <a:t>Community-based initiatives demonstrated high local participation and ownership, significantly supporting mangrove ecosystem conservation.</a:t>
                      </a:r>
                    </a:p>
                    <a:p>
                      <a:pPr marL="285750" lvl="2" indent="-285750">
                        <a:buFontTx/>
                        <a:buChar char="-"/>
                      </a:pPr>
                      <a:endParaRPr lang="en-US" dirty="0"/>
                    </a:p>
                    <a:p>
                      <a:pPr algn="ctr"/>
                      <a:endParaRPr lang="en-US" sz="1500" dirty="0">
                        <a:latin typeface="+mn-lt"/>
                      </a:endParaRPr>
                    </a:p>
                    <a:p>
                      <a:pPr algn="r"/>
                      <a:r>
                        <a:rPr lang="en-US" sz="1400" b="1" dirty="0">
                          <a:latin typeface="+mn-lt"/>
                        </a:rPr>
                        <a:t>TBC…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643186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1C4612F4-B3E4-3088-E72F-76C41F8119D4}"/>
              </a:ext>
            </a:extLst>
          </p:cNvPr>
          <p:cNvGrpSpPr/>
          <p:nvPr/>
        </p:nvGrpSpPr>
        <p:grpSpPr>
          <a:xfrm>
            <a:off x="-12700" y="0"/>
            <a:ext cx="2169701" cy="6872459"/>
            <a:chOff x="-16374" y="-12941"/>
            <a:chExt cx="2169701" cy="68724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47BBAF0-077F-A7FC-E399-FED1FDA7D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FF27B4-0C0F-D355-9810-25A7D313B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77EC2F-79DC-1C95-C81F-A9E4B8163A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933F87-0FD5-64FB-F046-5E21225D1BEC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4A6EAA1-5CC8-BDA3-5D1A-5169D3A33762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C9C94C0E-ABEA-81B5-3D70-5480E0E75913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F15B39D0-FD2D-EA6B-72F4-5EB09AB717AD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16DAB087-F1E8-8B5E-410E-92A3431EA92A}"/>
                </a:ext>
              </a:extLst>
            </p:cNvPr>
            <p:cNvPicPr/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840195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4012C-C6C0-6FCA-2D60-B3B154421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A167B5-808B-169C-8A3B-BD7621CF8AC7}"/>
              </a:ext>
            </a:extLst>
          </p:cNvPr>
          <p:cNvSpPr txBox="1"/>
          <p:nvPr/>
        </p:nvSpPr>
        <p:spPr>
          <a:xfrm>
            <a:off x="2123440" y="0"/>
            <a:ext cx="9688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b="1" dirty="0">
                <a:solidFill>
                  <a:schemeClr val="accent1"/>
                </a:solidFill>
              </a:rPr>
              <a:t>Key national m</a:t>
            </a:r>
            <a:r>
              <a:rPr lang="en-US" sz="18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eetings (IMC/NSC, NTWGs) related to SCS SAP Project during January 2023 – April 2025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721BC57-8A55-8032-0EF0-130A4EC59D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209045"/>
              </p:ext>
            </p:extLst>
          </p:nvPr>
        </p:nvGraphicFramePr>
        <p:xfrm>
          <a:off x="2245950" y="767681"/>
          <a:ext cx="9804838" cy="5912740"/>
        </p:xfrm>
        <a:graphic>
          <a:graphicData uri="http://schemas.openxmlformats.org/drawingml/2006/table">
            <a:tbl>
              <a:tblPr/>
              <a:tblGrid>
                <a:gridCol w="1371469">
                  <a:extLst>
                    <a:ext uri="{9D8B030D-6E8A-4147-A177-3AD203B41FA5}">
                      <a16:colId xmlns:a16="http://schemas.microsoft.com/office/drawing/2014/main" val="35183298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191052245"/>
                    </a:ext>
                  </a:extLst>
                </a:gridCol>
                <a:gridCol w="560881">
                  <a:extLst>
                    <a:ext uri="{9D8B030D-6E8A-4147-A177-3AD203B41FA5}">
                      <a16:colId xmlns:a16="http://schemas.microsoft.com/office/drawing/2014/main" val="3669482218"/>
                    </a:ext>
                  </a:extLst>
                </a:gridCol>
                <a:gridCol w="6513588">
                  <a:extLst>
                    <a:ext uri="{9D8B030D-6E8A-4147-A177-3AD203B41FA5}">
                      <a16:colId xmlns:a16="http://schemas.microsoft.com/office/drawing/2014/main" val="2378963789"/>
                    </a:ext>
                  </a:extLst>
                </a:gridCol>
              </a:tblGrid>
              <a:tr h="3126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 of the meeting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&amp; Date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participants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outputs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118217"/>
                  </a:ext>
                </a:extLst>
              </a:tr>
              <a:tr h="533025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NTWG</a:t>
                      </a: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Meeting on </a:t>
                      </a: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Mangroves 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Nov 2024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Hybrid: at DMCR and thru Zoom 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4. Monitoring, Enforcement, and SMART Patrolling</a:t>
                      </a:r>
                      <a:endParaRPr lang="en-US" dirty="0"/>
                    </a:p>
                    <a:p>
                      <a:pPr lvl="1"/>
                      <a:r>
                        <a:rPr lang="en-US" dirty="0"/>
                        <a:t>- Established routine SMART patrols and enforcement measures, significantly reducing illegal activities.</a:t>
                      </a:r>
                    </a:p>
                    <a:p>
                      <a:pPr lvl="1"/>
                      <a:r>
                        <a:rPr lang="en-US" dirty="0"/>
                        <a:t>- Developed zonation plans clearly delineating conservation, utilization, and protected zones within mangrove areas to enhance effective spatial management.</a:t>
                      </a:r>
                    </a:p>
                    <a:p>
                      <a:pPr lvl="1"/>
                      <a:endParaRPr lang="en-US" dirty="0"/>
                    </a:p>
                    <a:p>
                      <a:r>
                        <a:rPr lang="en-US" b="1" dirty="0"/>
                        <a:t>5. Sustainable Livelihood Development</a:t>
                      </a:r>
                      <a:endParaRPr lang="en-US" dirty="0"/>
                    </a:p>
                    <a:p>
                      <a:pPr marL="285750" lvl="1" indent="-285750">
                        <a:buFontTx/>
                        <a:buChar char="-"/>
                      </a:pPr>
                      <a:r>
                        <a:rPr lang="en-US" dirty="0"/>
                        <a:t>Initiated livelihood enhancement programs linked to mangrove conservation, including training on sustainable aquaculture and value-added mangrove product development, improving community livelihoods and income.</a:t>
                      </a:r>
                    </a:p>
                    <a:p>
                      <a:pPr marL="285750" lvl="1" indent="-285750">
                        <a:buFontTx/>
                        <a:buChar char="-"/>
                      </a:pPr>
                      <a:endParaRPr lang="en-US" dirty="0"/>
                    </a:p>
                    <a:p>
                      <a:r>
                        <a:rPr lang="en-US" b="1" dirty="0"/>
                        <a:t>6. Challenges and Adaptive Strategies</a:t>
                      </a:r>
                      <a:endParaRPr lang="en-US" dirty="0"/>
                    </a:p>
                    <a:p>
                      <a:pPr lvl="1"/>
                      <a:r>
                        <a:rPr lang="en-US" dirty="0"/>
                        <a:t>- Highlighted challenges include unpredictable weather conditions impacting mangrove restoration and operational delays due to funding cycles.</a:t>
                      </a:r>
                    </a:p>
                    <a:p>
                      <a:pPr lvl="1"/>
                      <a:r>
                        <a:rPr lang="en-US" dirty="0"/>
                        <a:t>- Adaptive management strategies proposed, including enhanced local governance frameworks (LMMA - Locally Managed Marine Areas), resource mobilization, and proactive stakeholder engagement.</a:t>
                      </a:r>
                    </a:p>
                    <a:p>
                      <a:pPr algn="ctr"/>
                      <a:endParaRPr lang="en-US" sz="1500" dirty="0">
                        <a:latin typeface="+mn-lt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643186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23F31B7-C0F0-480F-3D93-1C333EF187AD}"/>
              </a:ext>
            </a:extLst>
          </p:cNvPr>
          <p:cNvGrpSpPr/>
          <p:nvPr/>
        </p:nvGrpSpPr>
        <p:grpSpPr>
          <a:xfrm>
            <a:off x="-12700" y="0"/>
            <a:ext cx="2169701" cy="6872459"/>
            <a:chOff x="-16374" y="-12941"/>
            <a:chExt cx="2169701" cy="68724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B8040AF-E06F-6DBD-DBCC-EA8C8418B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5F25A99-AB52-1C36-25A2-09C02C624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899F054-0172-EAA0-97B4-AD47C6E5C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900B8D-D4C1-6FCA-9B81-BDCFE772C4B4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A56713-9582-5218-4D17-234EB18CA43C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4D51F188-64AD-A2F1-2687-78E3A624F607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46BAB4D3-FFE9-BCD8-49BF-44D099DC09CD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8EE4CBA1-45C5-A62E-0829-4103754B1F08}"/>
                </a:ext>
              </a:extLst>
            </p:cNvPr>
            <p:cNvPicPr/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1105523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D17C8-0F87-0CD9-181A-AF596821E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5D19D8-11E5-96CF-206F-983368CD74A9}"/>
              </a:ext>
            </a:extLst>
          </p:cNvPr>
          <p:cNvSpPr txBox="1"/>
          <p:nvPr/>
        </p:nvSpPr>
        <p:spPr>
          <a:xfrm>
            <a:off x="2123440" y="0"/>
            <a:ext cx="9688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b="1" dirty="0">
                <a:solidFill>
                  <a:schemeClr val="accent1"/>
                </a:solidFill>
              </a:rPr>
              <a:t>Key national m</a:t>
            </a:r>
            <a:r>
              <a:rPr lang="en-US" sz="18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eetings (IMC/NSC, NTWGs) related to SCS SAP Project during January 2023 – April 2025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4AD5C8-D762-0EEF-906E-D2B0B47754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285119"/>
              </p:ext>
            </p:extLst>
          </p:nvPr>
        </p:nvGraphicFramePr>
        <p:xfrm>
          <a:off x="2245950" y="767681"/>
          <a:ext cx="9804838" cy="5912676"/>
        </p:xfrm>
        <a:graphic>
          <a:graphicData uri="http://schemas.openxmlformats.org/drawingml/2006/table">
            <a:tbl>
              <a:tblPr/>
              <a:tblGrid>
                <a:gridCol w="1371469">
                  <a:extLst>
                    <a:ext uri="{9D8B030D-6E8A-4147-A177-3AD203B41FA5}">
                      <a16:colId xmlns:a16="http://schemas.microsoft.com/office/drawing/2014/main" val="35183298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191052245"/>
                    </a:ext>
                  </a:extLst>
                </a:gridCol>
                <a:gridCol w="560881">
                  <a:extLst>
                    <a:ext uri="{9D8B030D-6E8A-4147-A177-3AD203B41FA5}">
                      <a16:colId xmlns:a16="http://schemas.microsoft.com/office/drawing/2014/main" val="3669482218"/>
                    </a:ext>
                  </a:extLst>
                </a:gridCol>
                <a:gridCol w="6513588">
                  <a:extLst>
                    <a:ext uri="{9D8B030D-6E8A-4147-A177-3AD203B41FA5}">
                      <a16:colId xmlns:a16="http://schemas.microsoft.com/office/drawing/2014/main" val="2378963789"/>
                    </a:ext>
                  </a:extLst>
                </a:gridCol>
              </a:tblGrid>
              <a:tr h="3126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 of the meeting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&amp; Date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participants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outputs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118217"/>
                  </a:ext>
                </a:extLst>
              </a:tr>
              <a:tr h="533025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NTWG</a:t>
                      </a: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Meeting on </a:t>
                      </a: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Seagrass and Wetland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Dec 2024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Hybrid: at DMCR and thru Zoom 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Seagrass and Wetland Management under SCS SAP (Thailand)</a:t>
                      </a:r>
                    </a:p>
                    <a:p>
                      <a:pPr algn="ctr"/>
                      <a:endParaRPr lang="en-US" dirty="0"/>
                    </a:p>
                    <a:p>
                      <a:r>
                        <a:rPr lang="en-US" b="1" dirty="0"/>
                        <a:t>1. Institutional Coordination and Framework</a:t>
                      </a:r>
                      <a:endParaRPr lang="en-US" dirty="0"/>
                    </a:p>
                    <a:p>
                      <a:pPr lvl="1"/>
                      <a:r>
                        <a:rPr lang="en-US" dirty="0"/>
                        <a:t>- Enhanced coordination led by DMCR through structured working groups, ensuring cohesive management actions and inter-agency collaboration for seagrass and wetland conservation.</a:t>
                      </a:r>
                    </a:p>
                    <a:p>
                      <a:pPr lvl="1"/>
                      <a:endParaRPr lang="en-US" dirty="0"/>
                    </a:p>
                    <a:p>
                      <a:r>
                        <a:rPr lang="en-US" b="1" dirty="0"/>
                        <a:t>2. Seagrass and Wetland Conservation Actions</a:t>
                      </a:r>
                      <a:endParaRPr lang="en-US" dirty="0"/>
                    </a:p>
                    <a:p>
                      <a:pPr lvl="1"/>
                      <a:r>
                        <a:rPr lang="en-US" dirty="0"/>
                        <a:t>- </a:t>
                      </a:r>
                      <a:r>
                        <a:rPr lang="en-GB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Completed baseline surveys and launched community-led conservation in Surat Thani and Samut Songkhram</a:t>
                      </a:r>
                      <a:r>
                        <a:rPr lang="en-US" dirty="0"/>
                        <a:t>.</a:t>
                      </a:r>
                    </a:p>
                    <a:p>
                      <a:pPr lvl="1"/>
                      <a:r>
                        <a:rPr lang="en-US" dirty="0"/>
                        <a:t>- Community-based initiatives successfully established, notably in Surat Thani (Ban Don Bay) and Samut Songkhram (Don Hoi Lot), promoting local stewardship and sustainable practices.</a:t>
                      </a:r>
                    </a:p>
                    <a:p>
                      <a:pPr lvl="1"/>
                      <a:endParaRPr lang="en-US" dirty="0"/>
                    </a:p>
                    <a:p>
                      <a:r>
                        <a:rPr lang="en-US" b="1" dirty="0"/>
                        <a:t>3. Capacity Building and Community Engagement</a:t>
                      </a:r>
                      <a:endParaRPr lang="en-US" dirty="0"/>
                    </a:p>
                    <a:p>
                      <a:pPr lvl="1"/>
                      <a:r>
                        <a:rPr lang="en-US" dirty="0"/>
                        <a:t>- Conducted targeted training and awareness programs, including seagrass monitoring techniques, sustainable harvesting practices, and ecosystem-based management (EBM) principles.</a:t>
                      </a:r>
                    </a:p>
                    <a:p>
                      <a:pPr lvl="1"/>
                      <a:r>
                        <a:rPr lang="en-US" dirty="0"/>
                        <a:t>- Developed Locally Managed Marine Areas (LMMAs) fostering active community participation in resource governance and conservation enforcement.</a:t>
                      </a:r>
                    </a:p>
                    <a:p>
                      <a:pPr lvl="1"/>
                      <a:endParaRPr lang="en-US" dirty="0"/>
                    </a:p>
                    <a:p>
                      <a:endParaRPr lang="en-US" b="1" dirty="0"/>
                    </a:p>
                    <a:p>
                      <a:pPr algn="r"/>
                      <a:r>
                        <a:rPr lang="en-US" sz="1400" b="1" dirty="0">
                          <a:latin typeface="+mn-lt"/>
                        </a:rPr>
                        <a:t>TBC…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643186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6943C6C1-8CED-D0BA-401C-F7EA34112489}"/>
              </a:ext>
            </a:extLst>
          </p:cNvPr>
          <p:cNvGrpSpPr/>
          <p:nvPr/>
        </p:nvGrpSpPr>
        <p:grpSpPr>
          <a:xfrm>
            <a:off x="-12700" y="0"/>
            <a:ext cx="2169701" cy="6872459"/>
            <a:chOff x="-16374" y="-12941"/>
            <a:chExt cx="2169701" cy="68724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E594A18-E6C0-BCE6-E016-B49D34276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BF76A6C-6900-1D97-B7B5-CFD04433D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EB61DCE-7565-EEE0-4D5E-221178BD3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8ACD508-B2A9-4592-B567-98F137EEB601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E3B7F2-E801-516C-1FB8-C1CFDBC875DA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BC553AA8-B4A3-AA50-B6CD-F6C461F8D179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090AF949-F471-2557-A6C7-A28BBB2E3B5C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04BA061E-B628-C242-2163-CC4448D3C73E}"/>
                </a:ext>
              </a:extLst>
            </p:cNvPr>
            <p:cNvPicPr/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487516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74258-485B-F208-1B38-9C64619A4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1B6852-DA47-7EB5-786D-1C6CA2C725D1}"/>
              </a:ext>
            </a:extLst>
          </p:cNvPr>
          <p:cNvSpPr txBox="1"/>
          <p:nvPr/>
        </p:nvSpPr>
        <p:spPr>
          <a:xfrm>
            <a:off x="2123440" y="0"/>
            <a:ext cx="9688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b="1" dirty="0">
                <a:solidFill>
                  <a:schemeClr val="accent1"/>
                </a:solidFill>
              </a:rPr>
              <a:t>Key national m</a:t>
            </a:r>
            <a:r>
              <a:rPr lang="en-US" sz="18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eetings (IMC/NSC, NTWGs) related to SCS SAP Project during January 2023 – April 2025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BFCF9C6-DD09-8801-C55A-B3ECC17F1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293585"/>
              </p:ext>
            </p:extLst>
          </p:nvPr>
        </p:nvGraphicFramePr>
        <p:xfrm>
          <a:off x="2191063" y="646331"/>
          <a:ext cx="9804838" cy="5912740"/>
        </p:xfrm>
        <a:graphic>
          <a:graphicData uri="http://schemas.openxmlformats.org/drawingml/2006/table">
            <a:tbl>
              <a:tblPr/>
              <a:tblGrid>
                <a:gridCol w="1371469">
                  <a:extLst>
                    <a:ext uri="{9D8B030D-6E8A-4147-A177-3AD203B41FA5}">
                      <a16:colId xmlns:a16="http://schemas.microsoft.com/office/drawing/2014/main" val="35183298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191052245"/>
                    </a:ext>
                  </a:extLst>
                </a:gridCol>
                <a:gridCol w="560881">
                  <a:extLst>
                    <a:ext uri="{9D8B030D-6E8A-4147-A177-3AD203B41FA5}">
                      <a16:colId xmlns:a16="http://schemas.microsoft.com/office/drawing/2014/main" val="3669482218"/>
                    </a:ext>
                  </a:extLst>
                </a:gridCol>
                <a:gridCol w="6513588">
                  <a:extLst>
                    <a:ext uri="{9D8B030D-6E8A-4147-A177-3AD203B41FA5}">
                      <a16:colId xmlns:a16="http://schemas.microsoft.com/office/drawing/2014/main" val="2378963789"/>
                    </a:ext>
                  </a:extLst>
                </a:gridCol>
              </a:tblGrid>
              <a:tr h="3126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 of the meeting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&amp; Date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participants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outputs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118217"/>
                  </a:ext>
                </a:extLst>
              </a:tr>
              <a:tr h="533025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NTWG</a:t>
                      </a: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Meeting on </a:t>
                      </a:r>
                      <a:r>
                        <a:rPr lang="en-US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Seagrass and Wetland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Dec 2024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Hybrid: at DMCR and thru Zoom 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4. Monitoring and Enforcement</a:t>
                      </a:r>
                      <a:endParaRPr lang="en-US" dirty="0"/>
                    </a:p>
                    <a:p>
                      <a:pPr lvl="1"/>
                      <a:r>
                        <a:rPr lang="en-US" dirty="0"/>
                        <a:t>- Implemented regular ecological monitoring and SMART patrols, significantly curtailing illegal activities and habitat destruction.</a:t>
                      </a:r>
                    </a:p>
                    <a:p>
                      <a:pPr lvl="1"/>
                      <a:endParaRPr lang="en-US" dirty="0"/>
                    </a:p>
                    <a:p>
                      <a:r>
                        <a:rPr lang="en-US" b="1" dirty="0"/>
                        <a:t>5. Livelihood Enhancement and Sustainable Use</a:t>
                      </a:r>
                      <a:endParaRPr lang="en-US" dirty="0"/>
                    </a:p>
                    <a:p>
                      <a:pPr lvl="1"/>
                      <a:r>
                        <a:rPr lang="en-US" dirty="0"/>
                        <a:t>- Promoted sustainable livelihood alternatives linked to conservation goals, including sustainable aquaculture, and value-added product development (e.g., razor clam products), improving community incomes and reducing pressures on ecosystems.</a:t>
                      </a:r>
                    </a:p>
                    <a:p>
                      <a:pPr lvl="1"/>
                      <a:endParaRPr lang="en-US" dirty="0"/>
                    </a:p>
                    <a:p>
                      <a:r>
                        <a:rPr lang="en-US" b="1" dirty="0"/>
                        <a:t>6. Policy and Adaptive Management Recommendations</a:t>
                      </a:r>
                      <a:endParaRPr lang="en-US" dirty="0"/>
                    </a:p>
                    <a:p>
                      <a:pPr lvl="1"/>
                      <a:r>
                        <a:rPr lang="en-US" dirty="0"/>
                        <a:t>- Recommended policy adjustments and strategic zoning to protect critical habitats from adverse anthropogenic impacts, supported by community agreements and local regulations.</a:t>
                      </a:r>
                    </a:p>
                    <a:p>
                      <a:pPr lvl="1"/>
                      <a:r>
                        <a:rPr lang="en-US" dirty="0"/>
                        <a:t>- Emphasized the importance of adaptive management strategies considering climate variability, ecological changes, and community resilience.</a:t>
                      </a:r>
                    </a:p>
                    <a:p>
                      <a:pPr lvl="1"/>
                      <a:endParaRPr lang="en-US" dirty="0"/>
                    </a:p>
                    <a:p>
                      <a:r>
                        <a:rPr lang="en-US" b="1" dirty="0"/>
                        <a:t>7. Challenges and Strategic Responses</a:t>
                      </a:r>
                      <a:endParaRPr lang="en-US" dirty="0"/>
                    </a:p>
                    <a:p>
                      <a:pPr lvl="1"/>
                      <a:r>
                        <a:rPr lang="en-US" dirty="0"/>
                        <a:t>- Identified major challenges including climatic variability, institutional capacity gaps, and operational constraints due to budget limitations.</a:t>
                      </a:r>
                    </a:p>
                    <a:p>
                      <a:pPr lvl="1"/>
                      <a:r>
                        <a:rPr lang="en-US" dirty="0"/>
                        <a:t>- Proposed adaptive management responses, emphasizing resource mobilization, reinforced local governance structures, and proactive stakeholder engagement.</a:t>
                      </a:r>
                    </a:p>
                    <a:p>
                      <a:endParaRPr lang="en-US" b="1" dirty="0"/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643186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2BB3114B-BB3E-1572-1A12-E1771A7C3FBF}"/>
              </a:ext>
            </a:extLst>
          </p:cNvPr>
          <p:cNvGrpSpPr/>
          <p:nvPr/>
        </p:nvGrpSpPr>
        <p:grpSpPr>
          <a:xfrm>
            <a:off x="-12700" y="0"/>
            <a:ext cx="2169701" cy="6872459"/>
            <a:chOff x="-16374" y="-12941"/>
            <a:chExt cx="2169701" cy="68724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A0E5950-9F82-F56E-4315-A60764D03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rcRect l="21103" r="22631"/>
            <a:stretch/>
          </p:blipFill>
          <p:spPr>
            <a:xfrm>
              <a:off x="0" y="0"/>
              <a:ext cx="2120902" cy="28227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4253CF9-B390-D6A2-25E2-35563723E1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rcRect l="32825" r="14804"/>
            <a:stretch/>
          </p:blipFill>
          <p:spPr>
            <a:xfrm>
              <a:off x="2" y="4579938"/>
              <a:ext cx="2120900" cy="22795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A6FDD76-EEC1-3189-249F-9F7CAA607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rcRect l="5814" r="28382"/>
            <a:stretch/>
          </p:blipFill>
          <p:spPr>
            <a:xfrm>
              <a:off x="1" y="2617948"/>
              <a:ext cx="2120901" cy="21486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C16FBCE-915A-950F-2F4A-616BFC708D2E}"/>
                </a:ext>
              </a:extLst>
            </p:cNvPr>
            <p:cNvSpPr/>
            <p:nvPr/>
          </p:nvSpPr>
          <p:spPr>
            <a:xfrm>
              <a:off x="-1134" y="-12941"/>
              <a:ext cx="2120900" cy="6861272"/>
            </a:xfrm>
            <a:prstGeom prst="rect">
              <a:avLst/>
            </a:prstGeom>
            <a:gradFill flip="none" rotWithShape="1">
              <a:gsLst>
                <a:gs pos="70000">
                  <a:schemeClr val="accent1">
                    <a:lumMod val="40000"/>
                    <a:lumOff val="60000"/>
                    <a:alpha val="28000"/>
                  </a:schemeClr>
                </a:gs>
                <a:gs pos="90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6A8D31-596C-5D70-3658-2E924ACBB292}"/>
                </a:ext>
              </a:extLst>
            </p:cNvPr>
            <p:cNvSpPr/>
            <p:nvPr/>
          </p:nvSpPr>
          <p:spPr>
            <a:xfrm>
              <a:off x="-16374" y="6288529"/>
              <a:ext cx="2154461" cy="356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11" name="Google Shape;85;p1">
              <a:extLst>
                <a:ext uri="{FF2B5EF4-FFF2-40B4-BE49-F238E27FC236}">
                  <a16:creationId xmlns:a16="http://schemas.microsoft.com/office/drawing/2014/main" id="{28C72C49-D10F-FB26-F775-31F8196DFEDD}"/>
                </a:ext>
              </a:extLst>
            </p:cNvPr>
            <p:cNvSpPr txBox="1"/>
            <p:nvPr/>
          </p:nvSpPr>
          <p:spPr>
            <a:xfrm>
              <a:off x="104189" y="283453"/>
              <a:ext cx="2049138" cy="1738897"/>
            </a:xfrm>
            <a:prstGeom prst="rect">
              <a:avLst/>
            </a:prstGeom>
            <a:noFill/>
            <a:ln>
              <a:noFill/>
            </a:ln>
            <a:effectLst>
              <a:outerShdw blurRad="406400" dist="38100" dir="5400000" sx="54000" sy="54000" algn="t" rotWithShape="0">
                <a:prstClr val="black">
                  <a:alpha val="80000"/>
                </a:prstClr>
              </a:outerShdw>
            </a:effectLst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r>
                <a:rPr lang="en-US" sz="1300" b="1" i="1" baseline="30000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rd</a:t>
              </a:r>
              <a:r>
                <a:rPr lang="en-US" sz="1300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 SCS SAP 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1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PSC Meeting:</a:t>
              </a:r>
            </a:p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i="1" u="none" strike="noStrike" cap="none" dirty="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entieth Century"/>
                  <a:ea typeface="Twentieth Century"/>
                  <a:cs typeface="Twentieth Century"/>
                  <a:sym typeface="Twentieth Century"/>
                </a:rPr>
                <a:t>From strategy to action: Charting the course for enduring impact and a resilient future for the SEAs</a:t>
              </a:r>
              <a:endPara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" name="Google Shape;86;p1">
              <a:extLst>
                <a:ext uri="{FF2B5EF4-FFF2-40B4-BE49-F238E27FC236}">
                  <a16:creationId xmlns:a16="http://schemas.microsoft.com/office/drawing/2014/main" id="{AF05FCE9-B70E-CC85-8289-085141E19ED7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265732" y="262384"/>
              <a:ext cx="701186" cy="461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A6D43824-51EB-2155-16AE-AFFA7D0C0434}"/>
                </a:ext>
              </a:extLst>
            </p:cNvPr>
            <p:cNvPicPr/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110057" y="6303769"/>
              <a:ext cx="1924484" cy="297371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332307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7657</TotalTime>
  <Words>4781</Words>
  <Application>Microsoft Macintosh PowerPoint</Application>
  <PresentationFormat>Widescreen</PresentationFormat>
  <Paragraphs>578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Twentieth Century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and Challenges</vt:lpstr>
      <vt:lpstr>PowerPoint Presentation</vt:lpstr>
      <vt:lpstr>Recommendations (1)</vt:lpstr>
      <vt:lpstr>Recommendations (2)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Suwimol Sereepaowong</cp:lastModifiedBy>
  <cp:revision>135</cp:revision>
  <dcterms:created xsi:type="dcterms:W3CDTF">2021-06-17T13:22:27Z</dcterms:created>
  <dcterms:modified xsi:type="dcterms:W3CDTF">2025-05-05T06:38:53Z</dcterms:modified>
</cp:coreProperties>
</file>