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86" r:id="rId3"/>
    <p:sldId id="258" r:id="rId4"/>
    <p:sldId id="259" r:id="rId5"/>
    <p:sldId id="260" r:id="rId6"/>
    <p:sldId id="261" r:id="rId7"/>
    <p:sldId id="288" r:id="rId8"/>
    <p:sldId id="287" r:id="rId9"/>
    <p:sldId id="262" r:id="rId10"/>
    <p:sldId id="264" r:id="rId11"/>
    <p:sldId id="290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jiPbXauyGG8atlrAfG6BEXSwGx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7FB7C0-870E-4CA2-AEDD-45C9577357D1}">
  <a:tblStyle styleId="{177FB7C0-870E-4CA2-AEDD-45C957735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1273" autoAdjust="0"/>
  </p:normalViewPr>
  <p:slideViewPr>
    <p:cSldViewPr snapToGrid="0">
      <p:cViewPr varScale="1">
        <p:scale>
          <a:sx n="64" d="100"/>
          <a:sy n="64" d="100"/>
        </p:scale>
        <p:origin x="656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7001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2072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>
            <a:off x="407624" y="505134"/>
            <a:ext cx="11314323" cy="5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</a:t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3"/>
            <a:ext cx="9492861" cy="2441441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Third Meeting of the Regional Project Steering Committee (PSC)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7-8 May 2025, Manila, Philippines </a:t>
            </a:r>
          </a:p>
          <a:p>
            <a:pPr algn="ctr">
              <a:lnSpc>
                <a:spcPct val="107000"/>
              </a:lnSpc>
            </a:pPr>
            <a:endParaRPr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Report on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Findings and Recommendations of the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Mid-Term Review (MTR) of the</a:t>
            </a: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SCS SAP Project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000" dirty="0">
              <a:solidFill>
                <a:srgbClr val="FFFFFF"/>
              </a:solidFill>
              <a:latin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89" name="Google Shape;89;p1"/>
          <p:cNvSpPr txBox="1"/>
          <p:nvPr/>
        </p:nvSpPr>
        <p:spPr>
          <a:xfrm>
            <a:off x="2777695" y="4628244"/>
            <a:ext cx="6636609" cy="838278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Peter Whalley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MTR Consultant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956729" y="5977484"/>
            <a:ext cx="4509770" cy="676275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F79C-01A1-DC60-30BE-DAD49AF29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Actions recommended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3104E-757D-5C82-9DC3-4D1DD5E8A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PSC decision on pilots in Indonesia and Vietnam</a:t>
            </a:r>
          </a:p>
          <a:p>
            <a:r>
              <a:rPr lang="en-GB" dirty="0"/>
              <a:t>PSC approves targeted project extension </a:t>
            </a:r>
          </a:p>
          <a:p>
            <a:r>
              <a:rPr lang="en-GB" dirty="0"/>
              <a:t>PSC agrees that COBSEA is appropriate body to provide future SAP implementation coordination</a:t>
            </a:r>
          </a:p>
          <a:p>
            <a:r>
              <a:rPr lang="en-GB" dirty="0"/>
              <a:t>PCU develop/implement Communication Strategy</a:t>
            </a:r>
          </a:p>
          <a:p>
            <a:r>
              <a:rPr lang="en-GB" dirty="0"/>
              <a:t>PCU to initiate a SGP and identify a long-term financing mechanism to sustain SAP implementation coordination (SEA:PUFFER)</a:t>
            </a:r>
          </a:p>
          <a:p>
            <a:r>
              <a:rPr lang="en-GB" dirty="0"/>
              <a:t>PCU to initiate small grants programme</a:t>
            </a:r>
          </a:p>
          <a:p>
            <a:r>
              <a:rPr lang="en-GB" dirty="0"/>
              <a:t>Project transfer tools/results to COBSEA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730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76DAB-0496-8107-AEFC-565D2878A9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69EF4F-1B01-E4B8-1B0C-BD8310E9F5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239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5971141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Presentation Outline</a:t>
            </a:r>
            <a:endParaRPr sz="28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03;p3"/>
          <p:cNvSpPr txBox="1">
            <a:spLocks noGrp="1"/>
          </p:cNvSpPr>
          <p:nvPr>
            <p:ph type="body" idx="1"/>
          </p:nvPr>
        </p:nvSpPr>
        <p:spPr>
          <a:xfrm>
            <a:off x="2155500" y="848225"/>
            <a:ext cx="9910604" cy="5847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n-GB" sz="3200" dirty="0"/>
          </a:p>
          <a:p>
            <a:r>
              <a:rPr lang="en-GB" sz="3200" dirty="0"/>
              <a:t>Purpose of the MTR</a:t>
            </a:r>
          </a:p>
          <a:p>
            <a:r>
              <a:rPr lang="en-GB" sz="3200" dirty="0"/>
              <a:t>Process </a:t>
            </a:r>
          </a:p>
          <a:p>
            <a:r>
              <a:rPr lang="en-GB" sz="3200" dirty="0"/>
              <a:t>Initial observations</a:t>
            </a:r>
          </a:p>
          <a:p>
            <a:r>
              <a:rPr lang="en-GB" sz="3200" dirty="0"/>
              <a:t>Theory of Change (</a:t>
            </a:r>
            <a:r>
              <a:rPr lang="en-GB" sz="3200" dirty="0" err="1"/>
              <a:t>ToC</a:t>
            </a:r>
            <a:r>
              <a:rPr lang="en-GB" sz="3200" dirty="0"/>
              <a:t>)</a:t>
            </a:r>
          </a:p>
          <a:p>
            <a:r>
              <a:rPr lang="en-GB" sz="3200" dirty="0"/>
              <a:t>Findings</a:t>
            </a:r>
          </a:p>
          <a:p>
            <a:r>
              <a:rPr lang="en-GB" sz="3200" dirty="0"/>
              <a:t>Conclusions </a:t>
            </a:r>
          </a:p>
          <a:p>
            <a:r>
              <a:rPr lang="en-GB" sz="3200" dirty="0"/>
              <a:t>Recommendations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2000" b="1" dirty="0"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372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891D8-FE34-0BC5-85B1-39047C7D2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Purpose of the MTR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C22A84-02FC-E606-8DF1-09E6D2F4A5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Requirement of GEF &amp; UNEP</a:t>
            </a:r>
          </a:p>
          <a:p>
            <a:r>
              <a:rPr lang="en-GB" dirty="0"/>
              <a:t>To assess achievements and progress to-date</a:t>
            </a:r>
          </a:p>
          <a:p>
            <a:r>
              <a:rPr lang="en-GB" dirty="0"/>
              <a:t>To highlight good practices and transferable lessons</a:t>
            </a:r>
          </a:p>
          <a:p>
            <a:r>
              <a:rPr lang="en-GB" dirty="0"/>
              <a:t>To identify issues of concern and potential corrective actions</a:t>
            </a:r>
          </a:p>
          <a:p>
            <a:r>
              <a:rPr lang="en-GB" dirty="0"/>
              <a:t>To recommend actions for the PCU, EA and IA for consideration by the PSC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0098487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A6B04-2F99-664F-416A-7050374F8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04E04-F439-4786-B222-44C546F1A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Desk review</a:t>
            </a:r>
          </a:p>
          <a:p>
            <a:r>
              <a:rPr lang="en-GB" dirty="0"/>
              <a:t>Brief questions to stakeholders</a:t>
            </a:r>
          </a:p>
          <a:p>
            <a:r>
              <a:rPr lang="en-GB" dirty="0"/>
              <a:t>Mission to Thailand </a:t>
            </a:r>
          </a:p>
          <a:p>
            <a:pPr lvl="1"/>
            <a:r>
              <a:rPr lang="en-GB" dirty="0"/>
              <a:t>PCU</a:t>
            </a:r>
          </a:p>
          <a:p>
            <a:pPr lvl="1"/>
            <a:r>
              <a:rPr lang="en-GB" dirty="0"/>
              <a:t>Regional / national / local stakeholders’ meetings</a:t>
            </a:r>
          </a:p>
          <a:p>
            <a:pPr lvl="1"/>
            <a:r>
              <a:rPr lang="en-GB" dirty="0"/>
              <a:t>Pilot site visit – Dom Ban Bay</a:t>
            </a:r>
          </a:p>
          <a:p>
            <a:pPr lvl="1"/>
            <a:r>
              <a:rPr lang="en-GB" dirty="0"/>
              <a:t>Participation in regional meeting </a:t>
            </a:r>
          </a:p>
          <a:p>
            <a:r>
              <a:rPr lang="en-GB" dirty="0"/>
              <a:t>Remote interviews</a:t>
            </a:r>
          </a:p>
          <a:p>
            <a:r>
              <a:rPr lang="en-GB" dirty="0"/>
              <a:t>Drafting MTR report</a:t>
            </a:r>
          </a:p>
        </p:txBody>
      </p:sp>
    </p:spTree>
    <p:extLst>
      <p:ext uri="{BB962C8B-B14F-4D97-AF65-F5344CB8AC3E}">
        <p14:creationId xmlns:p14="http://schemas.microsoft.com/office/powerpoint/2010/main" val="3955044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3E91A-1868-7474-B84C-86B43DABB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Initial observations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DFE89-DA85-370B-E470-AC91F0FD2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Project built on successful previous phase</a:t>
            </a:r>
          </a:p>
          <a:p>
            <a:r>
              <a:rPr lang="en-GB" dirty="0"/>
              <a:t>Delay between adoption of SAP (2008) and current project</a:t>
            </a:r>
          </a:p>
          <a:p>
            <a:r>
              <a:rPr lang="en-GB" dirty="0"/>
              <a:t>Project design was complex with 16 Outcomes and 64 outputs/indicators</a:t>
            </a:r>
          </a:p>
          <a:p>
            <a:r>
              <a:rPr lang="en-GB" dirty="0"/>
              <a:t>3 very interlinked components supporting objective</a:t>
            </a:r>
          </a:p>
          <a:p>
            <a:r>
              <a:rPr lang="en-GB" dirty="0"/>
              <a:t>Detailed project inception report</a:t>
            </a:r>
          </a:p>
          <a:p>
            <a:r>
              <a:rPr lang="en-GB" dirty="0"/>
              <a:t>Delays following GEF endorsement to full project implementation - 3 PMs, COVID, change to EAs </a:t>
            </a:r>
          </a:p>
          <a:p>
            <a:r>
              <a:rPr lang="en-GB" dirty="0"/>
              <a:t>Very slow progress reported in annual PIRs/quarterly reports specifically on the regional components</a:t>
            </a:r>
          </a:p>
        </p:txBody>
      </p:sp>
    </p:spTree>
    <p:extLst>
      <p:ext uri="{BB962C8B-B14F-4D97-AF65-F5344CB8AC3E}">
        <p14:creationId xmlns:p14="http://schemas.microsoft.com/office/powerpoint/2010/main" val="321506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AFF56-514C-867B-1CF8-8CD77959C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Findings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684CE-341A-27B3-FCA4-A50BE1E6C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Project lacked an effective communication strategy</a:t>
            </a:r>
          </a:p>
          <a:p>
            <a:r>
              <a:rPr lang="en-GB" dirty="0"/>
              <a:t>Delays implementing regional actions significantly impacts achievement of objective</a:t>
            </a:r>
          </a:p>
          <a:p>
            <a:r>
              <a:rPr lang="en-GB" dirty="0"/>
              <a:t>Project retreat (October 2024) developed a clear and concise plan for project delivery and possible sustainability route</a:t>
            </a:r>
          </a:p>
          <a:p>
            <a:r>
              <a:rPr lang="en-GB" dirty="0"/>
              <a:t>Emphasis on providing tools and approaches to enable COBSEA to adopt the results of the project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356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2F009-22D7-16B9-6003-9AF80844D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Findings (2)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7F2D98-B8B9-6DB4-2789-7426A6EAB4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Component 1</a:t>
            </a:r>
          </a:p>
          <a:p>
            <a:pPr lvl="1"/>
            <a:r>
              <a:rPr lang="en-GB" dirty="0"/>
              <a:t>Progressed well in 3 countries – providing lessons for wider SAP implementation.</a:t>
            </a:r>
          </a:p>
          <a:p>
            <a:pPr lvl="1"/>
            <a:r>
              <a:rPr lang="en-GB" dirty="0"/>
              <a:t>Philippines pilot recently initiated – would benefit from an extension</a:t>
            </a:r>
          </a:p>
          <a:p>
            <a:pPr lvl="1"/>
            <a:r>
              <a:rPr lang="en-GB" dirty="0"/>
              <a:t>Indonesia and Vietnam – difficulties in initiating pilots </a:t>
            </a:r>
          </a:p>
          <a:p>
            <a:r>
              <a:rPr lang="en-GB" b="1" dirty="0"/>
              <a:t>Component 2</a:t>
            </a:r>
          </a:p>
          <a:p>
            <a:pPr lvl="1"/>
            <a:r>
              <a:rPr lang="en-GB" dirty="0"/>
              <a:t>TDA/SAP (SEA:STARS) update recently started and detailed workplan developed to deliver by COBSEA 2026 IGM</a:t>
            </a:r>
          </a:p>
          <a:p>
            <a:r>
              <a:rPr lang="en-GB" b="1" dirty="0"/>
              <a:t>Component 3</a:t>
            </a:r>
          </a:p>
          <a:p>
            <a:pPr lvl="1"/>
            <a:r>
              <a:rPr lang="en-GB" dirty="0"/>
              <a:t>Little progress to-date. Requires urgent attention – extension likely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13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6AB7C-1A35-043E-36D7-38A93BF9B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Theory of Change (</a:t>
            </a:r>
            <a:r>
              <a:rPr lang="en-GB" dirty="0" err="1"/>
              <a:t>ToC</a:t>
            </a:r>
            <a:r>
              <a:rPr lang="en-GB" dirty="0"/>
              <a:t>)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CA9223C-6FA7-1DA3-8B42-7ACF0CDEB4C0}"/>
              </a:ext>
            </a:extLst>
          </p:cNvPr>
          <p:cNvGrpSpPr/>
          <p:nvPr/>
        </p:nvGrpSpPr>
        <p:grpSpPr>
          <a:xfrm>
            <a:off x="1226692" y="1393762"/>
            <a:ext cx="9592317" cy="4730750"/>
            <a:chOff x="-1" y="0"/>
            <a:chExt cx="9592317" cy="4730750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62A852C-F421-9DE4-B03A-5A692E5519BB}"/>
                </a:ext>
              </a:extLst>
            </p:cNvPr>
            <p:cNvGrpSpPr/>
            <p:nvPr/>
          </p:nvGrpSpPr>
          <p:grpSpPr>
            <a:xfrm>
              <a:off x="-1" y="0"/>
              <a:ext cx="9592317" cy="4730750"/>
              <a:chOff x="-1" y="0"/>
              <a:chExt cx="9592317" cy="4730750"/>
            </a:xfrm>
          </p:grpSpPr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CB186F78-C68F-C0B3-301E-35D0F9580E39}"/>
                  </a:ext>
                </a:extLst>
              </p:cNvPr>
              <p:cNvCxnSpPr/>
              <p:nvPr/>
            </p:nvCxnSpPr>
            <p:spPr>
              <a:xfrm>
                <a:off x="1295400" y="1241425"/>
                <a:ext cx="73977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567AF085-7E6D-2F68-532F-168618DB389F}"/>
                  </a:ext>
                </a:extLst>
              </p:cNvPr>
              <p:cNvCxnSpPr/>
              <p:nvPr/>
            </p:nvCxnSpPr>
            <p:spPr>
              <a:xfrm>
                <a:off x="1336675" y="1317625"/>
                <a:ext cx="723900" cy="7080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CA6D003D-DE67-B790-46AD-25D54854A6A3}"/>
                  </a:ext>
                </a:extLst>
              </p:cNvPr>
              <p:cNvCxnSpPr/>
              <p:nvPr/>
            </p:nvCxnSpPr>
            <p:spPr>
              <a:xfrm flipV="1">
                <a:off x="1295400" y="2111375"/>
                <a:ext cx="723900" cy="3651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C2417299-6FA0-F782-72D0-755CD59A98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6256" y="2476500"/>
                <a:ext cx="745744" cy="6955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D71F9458-6F65-D8C2-0F54-24FC72AE18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11275" y="3838575"/>
                <a:ext cx="749300" cy="1580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AC37DAF5-9322-768E-382A-92E3FB04734E}"/>
                  </a:ext>
                </a:extLst>
              </p:cNvPr>
              <p:cNvGrpSpPr/>
              <p:nvPr/>
            </p:nvGrpSpPr>
            <p:grpSpPr>
              <a:xfrm>
                <a:off x="-1" y="0"/>
                <a:ext cx="9592317" cy="4730750"/>
                <a:chOff x="-1" y="0"/>
                <a:chExt cx="9592317" cy="4730750"/>
              </a:xfrm>
            </p:grpSpPr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E22CB1BE-9460-870B-F6AA-4767A794CE92}"/>
                    </a:ext>
                  </a:extLst>
                </p:cNvPr>
                <p:cNvGrpSpPr/>
                <p:nvPr/>
              </p:nvGrpSpPr>
              <p:grpSpPr>
                <a:xfrm>
                  <a:off x="-1" y="0"/>
                  <a:ext cx="9592317" cy="4530721"/>
                  <a:chOff x="-450871" y="-28429"/>
                  <a:chExt cx="9592978" cy="3686032"/>
                </a:xfrm>
              </p:grpSpPr>
              <p:grpSp>
                <p:nvGrpSpPr>
                  <p:cNvPr id="65" name="Group 64">
                    <a:extLst>
                      <a:ext uri="{FF2B5EF4-FFF2-40B4-BE49-F238E27FC236}">
                        <a16:creationId xmlns:a16="http://schemas.microsoft.com/office/drawing/2014/main" id="{0A873A6F-D676-DF3C-EDC5-90114FA8FF9F}"/>
                      </a:ext>
                    </a:extLst>
                  </p:cNvPr>
                  <p:cNvGrpSpPr/>
                  <p:nvPr/>
                </p:nvGrpSpPr>
                <p:grpSpPr>
                  <a:xfrm>
                    <a:off x="-450871" y="-28429"/>
                    <a:ext cx="9592978" cy="3686032"/>
                    <a:chOff x="-679505" y="83475"/>
                    <a:chExt cx="9593631" cy="3502656"/>
                  </a:xfrm>
                </p:grpSpPr>
                <p:sp>
                  <p:nvSpPr>
                    <p:cNvPr id="69" name="Text Box 1199077322">
                      <a:extLst>
                        <a:ext uri="{FF2B5EF4-FFF2-40B4-BE49-F238E27FC236}">
                          <a16:creationId xmlns:a16="http://schemas.microsoft.com/office/drawing/2014/main" id="{4BF861D3-2AE2-F898-A1BB-FA2BDE17185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454735" y="83475"/>
                      <a:ext cx="879212" cy="290251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Components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p:txBody>
                </p:sp>
                <p:sp>
                  <p:nvSpPr>
                    <p:cNvPr id="70" name="Text Box 1927181526">
                      <a:extLst>
                        <a:ext uri="{FF2B5EF4-FFF2-40B4-BE49-F238E27FC236}">
                          <a16:creationId xmlns:a16="http://schemas.microsoft.com/office/drawing/2014/main" id="{E9C1EE3F-1F3C-0F49-2171-BCE7EBF28E5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45945" y="110490"/>
                      <a:ext cx="967531" cy="263236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Deliverables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p:txBody>
                </p:sp>
                <p:sp>
                  <p:nvSpPr>
                    <p:cNvPr id="71" name="Text Box 1769015326">
                      <a:extLst>
                        <a:ext uri="{FF2B5EF4-FFF2-40B4-BE49-F238E27FC236}">
                          <a16:creationId xmlns:a16="http://schemas.microsoft.com/office/drawing/2014/main" id="{3C84560C-6290-1C9F-3C9D-651895C9251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471035" y="118110"/>
                      <a:ext cx="1996440" cy="26289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Intermediate States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p:txBody>
                </p:sp>
                <p:sp>
                  <p:nvSpPr>
                    <p:cNvPr id="72" name="Text Box 1576651747">
                      <a:extLst>
                        <a:ext uri="{FF2B5EF4-FFF2-40B4-BE49-F238E27FC236}">
                          <a16:creationId xmlns:a16="http://schemas.microsoft.com/office/drawing/2014/main" id="{9B799775-361B-506E-14F8-81A6CED668E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745730" y="118900"/>
                      <a:ext cx="824345" cy="26323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Impacts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p:txBody>
                </p:sp>
                <p:sp>
                  <p:nvSpPr>
                    <p:cNvPr id="73" name="Text Box 896490858">
                      <a:extLst>
                        <a:ext uri="{FF2B5EF4-FFF2-40B4-BE49-F238E27FC236}">
                          <a16:creationId xmlns:a16="http://schemas.microsoft.com/office/drawing/2014/main" id="{17F7F91E-EC05-1A8D-E9EB-A86837A6549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679505" y="655316"/>
                      <a:ext cx="1285622" cy="694339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C1: </a:t>
                      </a: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Reducing habitat degradation and loss via national and local reforms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p:txBody>
                </p:sp>
                <p:sp>
                  <p:nvSpPr>
                    <p:cNvPr id="74" name="Text Box 160832792">
                      <a:extLst>
                        <a:ext uri="{FF2B5EF4-FFF2-40B4-BE49-F238E27FC236}">
                          <a16:creationId xmlns:a16="http://schemas.microsoft.com/office/drawing/2014/main" id="{B549108A-6318-4E17-1FA7-ABDBA91DB0B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679505" y="1626422"/>
                      <a:ext cx="1266742" cy="860834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C2: </a:t>
                      </a: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Strengthening knowledge-based action planning to reduce degradation of SCS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p:txBody>
                </p:sp>
                <p:sp>
                  <p:nvSpPr>
                    <p:cNvPr id="75" name="Text Box 1123939972">
                      <a:extLst>
                        <a:ext uri="{FF2B5EF4-FFF2-40B4-BE49-F238E27FC236}">
                          <a16:creationId xmlns:a16="http://schemas.microsoft.com/office/drawing/2014/main" id="{8AC3AE93-7441-D009-3DEA-943432DE044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660624" y="2704115"/>
                      <a:ext cx="1266741" cy="88201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C3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Facilitating regional and national level integration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p:txBody>
                </p:sp>
                <p:sp>
                  <p:nvSpPr>
                    <p:cNvPr id="76" name="Text Box 476277540">
                      <a:extLst>
                        <a:ext uri="{FF2B5EF4-FFF2-40B4-BE49-F238E27FC236}">
                          <a16:creationId xmlns:a16="http://schemas.microsoft.com/office/drawing/2014/main" id="{4C9FE17D-F486-4DAF-11E4-687BA8E5B891}"/>
                        </a:ext>
                      </a:extLst>
                    </p:cNvPr>
                    <p:cNvSpPr txBox="1"/>
                    <p:nvPr/>
                  </p:nvSpPr>
                  <p:spPr>
                    <a:xfrm flipH="1">
                      <a:off x="1504100" y="496337"/>
                      <a:ext cx="1543049" cy="784832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SAP pilot implementation</a:t>
                      </a: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 Lessons/experiences from pilot sites provide guidance for replication and upscaling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p:txBody>
                </p:sp>
                <p:sp>
                  <p:nvSpPr>
                    <p:cNvPr id="77" name="Text Box 697599197">
                      <a:extLst>
                        <a:ext uri="{FF2B5EF4-FFF2-40B4-BE49-F238E27FC236}">
                          <a16:creationId xmlns:a16="http://schemas.microsoft.com/office/drawing/2014/main" id="{C2BAE436-BD80-E4AA-564C-BCE6E39BDA57}"/>
                        </a:ext>
                      </a:extLst>
                    </p:cNvPr>
                    <p:cNvSpPr txBox="1"/>
                    <p:nvPr/>
                  </p:nvSpPr>
                  <p:spPr>
                    <a:xfrm flipH="1">
                      <a:off x="7580626" y="1371452"/>
                      <a:ext cx="1333500" cy="12954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Improved ecosystem status and services supporting sustainable livelihoods and BD goals in SCS/COBSEA region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p:txBody>
                </p:sp>
              </p:grpSp>
              <p:sp>
                <p:nvSpPr>
                  <p:cNvPr id="66" name="Arrow: Right 65">
                    <a:extLst>
                      <a:ext uri="{FF2B5EF4-FFF2-40B4-BE49-F238E27FC236}">
                        <a16:creationId xmlns:a16="http://schemas.microsoft.com/office/drawing/2014/main" id="{C78170DA-043F-237F-B566-30BD3F3A97A6}"/>
                      </a:ext>
                    </a:extLst>
                  </p:cNvPr>
                  <p:cNvSpPr/>
                  <p:nvPr/>
                </p:nvSpPr>
                <p:spPr>
                  <a:xfrm>
                    <a:off x="5509017" y="891143"/>
                    <a:ext cx="302297" cy="2138295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67" name="Arrow: Right 66">
                    <a:extLst>
                      <a:ext uri="{FF2B5EF4-FFF2-40B4-BE49-F238E27FC236}">
                        <a16:creationId xmlns:a16="http://schemas.microsoft.com/office/drawing/2014/main" id="{9803FD48-644C-3FE4-EA64-8A53DD8C2F0A}"/>
                      </a:ext>
                    </a:extLst>
                  </p:cNvPr>
                  <p:cNvSpPr/>
                  <p:nvPr/>
                </p:nvSpPr>
                <p:spPr>
                  <a:xfrm>
                    <a:off x="7337834" y="1595297"/>
                    <a:ext cx="426720" cy="762000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68" name="Text Box 1683337161">
                    <a:extLst>
                      <a:ext uri="{FF2B5EF4-FFF2-40B4-BE49-F238E27FC236}">
                        <a16:creationId xmlns:a16="http://schemas.microsoft.com/office/drawing/2014/main" id="{E224F6FA-5C90-D7F9-7CDF-C2B7E40F6693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1745454" y="1392327"/>
                    <a:ext cx="1542316" cy="733469"/>
                  </a:xfrm>
                  <a:prstGeom prst="rect">
                    <a:avLst/>
                  </a:prstGeom>
                  <a:solidFill>
                    <a:srgbClr val="FFFF00"/>
                  </a:solidFill>
                  <a:ln w="6350">
                    <a:solidFill>
                      <a:prstClr val="black"/>
                    </a:solidFill>
                  </a:ln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  <a:buNone/>
                    </a:pPr>
                    <a:r>
                      <a:rPr lang="en-GB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rPr>
                      <a:t>SEA:STARS</a:t>
                    </a:r>
                    <a:endParaRPr lang="en-GB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Cordia New" panose="020B0304020202020204" pitchFamily="34" charset="-34"/>
                    </a:endParaRPr>
                  </a:p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rPr>
                      <a:t>TDA/SAP update resulting in Regional endorsement by COBSEA IGM (2026)</a:t>
                    </a:r>
                    <a:endParaRPr lang="en-GB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Cordia New" panose="020B0304020202020204" pitchFamily="34" charset="-34"/>
                    </a:endParaRPr>
                  </a:p>
                </p:txBody>
              </p:sp>
            </p:grpSp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DDF3B798-031F-D7BE-0490-544A31D8E18A}"/>
                    </a:ext>
                  </a:extLst>
                </p:cNvPr>
                <p:cNvGrpSpPr/>
                <p:nvPr/>
              </p:nvGrpSpPr>
              <p:grpSpPr>
                <a:xfrm>
                  <a:off x="2193925" y="508000"/>
                  <a:ext cx="5581650" cy="4222750"/>
                  <a:chOff x="139700" y="-314325"/>
                  <a:chExt cx="5581650" cy="4222750"/>
                </a:xfrm>
              </p:grpSpPr>
              <p:grpSp>
                <p:nvGrpSpPr>
                  <p:cNvPr id="59" name="Group 58">
                    <a:extLst>
                      <a:ext uri="{FF2B5EF4-FFF2-40B4-BE49-F238E27FC236}">
                        <a16:creationId xmlns:a16="http://schemas.microsoft.com/office/drawing/2014/main" id="{5C68D8ED-60C0-DC3A-BD5F-2D796AD1BBD7}"/>
                      </a:ext>
                    </a:extLst>
                  </p:cNvPr>
                  <p:cNvGrpSpPr/>
                  <p:nvPr/>
                </p:nvGrpSpPr>
                <p:grpSpPr>
                  <a:xfrm>
                    <a:off x="139700" y="-314325"/>
                    <a:ext cx="5581650" cy="4222750"/>
                    <a:chOff x="139700" y="-2190750"/>
                    <a:chExt cx="5581650" cy="4222750"/>
                  </a:xfrm>
                </p:grpSpPr>
                <p:sp>
                  <p:nvSpPr>
                    <p:cNvPr id="61" name="Rectangle: Rounded Corners 60">
                      <a:extLst>
                        <a:ext uri="{FF2B5EF4-FFF2-40B4-BE49-F238E27FC236}">
                          <a16:creationId xmlns:a16="http://schemas.microsoft.com/office/drawing/2014/main" id="{FE739291-8E12-E7C6-E581-33C055C4A6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8051" y="-2190750"/>
                      <a:ext cx="3543299" cy="4222750"/>
                    </a:xfrm>
                    <a:prstGeom prst="round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2" name="Text Box 1">
                      <a:extLst>
                        <a:ext uri="{FF2B5EF4-FFF2-40B4-BE49-F238E27FC236}">
                          <a16:creationId xmlns:a16="http://schemas.microsoft.com/office/drawing/2014/main" id="{593FE3C8-C42E-F780-3D69-FBE07205D5CF}"/>
                        </a:ext>
                      </a:extLst>
                    </p:cNvPr>
                    <p:cNvSpPr txBox="1"/>
                    <p:nvPr/>
                  </p:nvSpPr>
                  <p:spPr>
                    <a:xfrm flipH="1">
                      <a:off x="139700" y="133350"/>
                      <a:ext cx="1513840" cy="679894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SEA:LEARN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Regional KM system defined/initiated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p:txBody>
                </p:sp>
                <p:sp>
                  <p:nvSpPr>
                    <p:cNvPr id="63" name="Text Box 1">
                      <a:extLst>
                        <a:ext uri="{FF2B5EF4-FFF2-40B4-BE49-F238E27FC236}">
                          <a16:creationId xmlns:a16="http://schemas.microsoft.com/office/drawing/2014/main" id="{2148D9C3-3612-0C2F-CDFD-2214B7641A92}"/>
                        </a:ext>
                      </a:extLst>
                    </p:cNvPr>
                    <p:cNvSpPr txBox="1"/>
                    <p:nvPr/>
                  </p:nvSpPr>
                  <p:spPr>
                    <a:xfrm flipH="1">
                      <a:off x="142977" y="971636"/>
                      <a:ext cx="1523931" cy="90155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SEA:PUFFER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Regional grant and financing mechanisms agreed/initiated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p:txBody>
                </p:sp>
                <p:sp>
                  <p:nvSpPr>
                    <p:cNvPr id="64" name="Text Box 2">
                      <a:extLst>
                        <a:ext uri="{FF2B5EF4-FFF2-40B4-BE49-F238E27FC236}">
                          <a16:creationId xmlns:a16="http://schemas.microsoft.com/office/drawing/2014/main" id="{B1548915-915C-99D7-4B01-ECC219C42DF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248025" y="1544955"/>
                      <a:ext cx="1304925" cy="375920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Enabling Sustainable Regional Governance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p:txBody>
                </p:sp>
              </p:grpSp>
              <p:sp>
                <p:nvSpPr>
                  <p:cNvPr id="60" name="Arrow: Right 59">
                    <a:extLst>
                      <a:ext uri="{FF2B5EF4-FFF2-40B4-BE49-F238E27FC236}">
                        <a16:creationId xmlns:a16="http://schemas.microsoft.com/office/drawing/2014/main" id="{A170B832-117B-DD50-581A-8A1514CA4A5A}"/>
                      </a:ext>
                    </a:extLst>
                  </p:cNvPr>
                  <p:cNvSpPr/>
                  <p:nvPr/>
                </p:nvSpPr>
                <p:spPr>
                  <a:xfrm>
                    <a:off x="1813377" y="-40195"/>
                    <a:ext cx="342900" cy="3492500"/>
                  </a:xfrm>
                  <a:prstGeom prst="rightArrow">
                    <a:avLst>
                      <a:gd name="adj1" fmla="val 50000"/>
                      <a:gd name="adj2" fmla="val 48871"/>
                    </a:avLst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</p:grpSp>
        </p:grpSp>
        <p:sp>
          <p:nvSpPr>
            <p:cNvPr id="43" name="Text Box 665362156">
              <a:extLst>
                <a:ext uri="{FF2B5EF4-FFF2-40B4-BE49-F238E27FC236}">
                  <a16:creationId xmlns:a16="http://schemas.microsoft.com/office/drawing/2014/main" id="{00F51474-BFA2-19E5-8336-6F4EC794E99C}"/>
                </a:ext>
              </a:extLst>
            </p:cNvPr>
            <p:cNvSpPr txBox="1"/>
            <p:nvPr/>
          </p:nvSpPr>
          <p:spPr>
            <a:xfrm flipH="1">
              <a:off x="4489450" y="882650"/>
              <a:ext cx="1333316" cy="763972"/>
            </a:xfrm>
            <a:prstGeom prst="rect">
              <a:avLst/>
            </a:prstGeom>
            <a:solidFill>
              <a:srgbClr val="92D050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9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ordia New" panose="020B0304020202020204" pitchFamily="34" charset="-34"/>
                </a:rPr>
                <a:t>Lessons from pilots utilised across SCS region via COBSEA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endParaRPr>
            </a:p>
          </p:txBody>
        </p:sp>
        <p:sp>
          <p:nvSpPr>
            <p:cNvPr id="44" name="Text Box 1891888374">
              <a:extLst>
                <a:ext uri="{FF2B5EF4-FFF2-40B4-BE49-F238E27FC236}">
                  <a16:creationId xmlns:a16="http://schemas.microsoft.com/office/drawing/2014/main" id="{502CC71B-042E-610A-120A-375B95652AF0}"/>
                </a:ext>
              </a:extLst>
            </p:cNvPr>
            <p:cNvSpPr txBox="1"/>
            <p:nvPr/>
          </p:nvSpPr>
          <p:spPr>
            <a:xfrm flipH="1">
              <a:off x="4464050" y="1930400"/>
              <a:ext cx="1333316" cy="980081"/>
            </a:xfrm>
            <a:prstGeom prst="rect">
              <a:avLst/>
            </a:prstGeom>
            <a:solidFill>
              <a:srgbClr val="92D050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9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ordia New" panose="020B0304020202020204" pitchFamily="34" charset="-34"/>
                </a:rPr>
                <a:t>Updated SAP results in national implementation plans under COBSEA regional coordination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endParaRPr>
            </a:p>
          </p:txBody>
        </p:sp>
        <p:sp>
          <p:nvSpPr>
            <p:cNvPr id="45" name="Text Box 1">
              <a:extLst>
                <a:ext uri="{FF2B5EF4-FFF2-40B4-BE49-F238E27FC236}">
                  <a16:creationId xmlns:a16="http://schemas.microsoft.com/office/drawing/2014/main" id="{411751EB-AC6B-3DF1-DEF0-099D4F73F9CD}"/>
                </a:ext>
              </a:extLst>
            </p:cNvPr>
            <p:cNvSpPr txBox="1"/>
            <p:nvPr/>
          </p:nvSpPr>
          <p:spPr>
            <a:xfrm flipH="1">
              <a:off x="4483100" y="3263900"/>
              <a:ext cx="1333316" cy="980081"/>
            </a:xfrm>
            <a:prstGeom prst="rect">
              <a:avLst/>
            </a:prstGeom>
            <a:solidFill>
              <a:srgbClr val="92D050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9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ordia New" panose="020B0304020202020204" pitchFamily="34" charset="-34"/>
                </a:rPr>
                <a:t>COBSEA financing improved and initiates grant facilities to enhance SAP implementation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endParaRPr>
            </a:p>
          </p:txBody>
        </p:sp>
        <p:sp>
          <p:nvSpPr>
            <p:cNvPr id="46" name="Text Box 1696909252">
              <a:extLst>
                <a:ext uri="{FF2B5EF4-FFF2-40B4-BE49-F238E27FC236}">
                  <a16:creationId xmlns:a16="http://schemas.microsoft.com/office/drawing/2014/main" id="{182321D8-FE56-CD7A-3DFC-0254DEE89DEF}"/>
                </a:ext>
              </a:extLst>
            </p:cNvPr>
            <p:cNvSpPr txBox="1"/>
            <p:nvPr/>
          </p:nvSpPr>
          <p:spPr>
            <a:xfrm flipH="1">
              <a:off x="6159500" y="1022350"/>
              <a:ext cx="1333316" cy="1295264"/>
            </a:xfrm>
            <a:prstGeom prst="rect">
              <a:avLst/>
            </a:prstGeom>
            <a:solidFill>
              <a:srgbClr val="92D050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9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ordia New" panose="020B0304020202020204" pitchFamily="34" charset="-34"/>
                </a:rPr>
                <a:t>Integrated and coordinated planning and management approaches identified for the SCS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endParaRPr>
            </a:p>
          </p:txBody>
        </p:sp>
        <p:sp>
          <p:nvSpPr>
            <p:cNvPr id="47" name="Text Box 1">
              <a:extLst>
                <a:ext uri="{FF2B5EF4-FFF2-40B4-BE49-F238E27FC236}">
                  <a16:creationId xmlns:a16="http://schemas.microsoft.com/office/drawing/2014/main" id="{FA07E1E8-38A7-A9EB-202E-B90429A9A6F9}"/>
                </a:ext>
              </a:extLst>
            </p:cNvPr>
            <p:cNvSpPr txBox="1"/>
            <p:nvPr/>
          </p:nvSpPr>
          <p:spPr>
            <a:xfrm flipH="1">
              <a:off x="6178550" y="2527300"/>
              <a:ext cx="1333316" cy="1295264"/>
            </a:xfrm>
            <a:prstGeom prst="rect">
              <a:avLst/>
            </a:prstGeom>
            <a:solidFill>
              <a:srgbClr val="92D050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9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ordia New" panose="020B0304020202020204" pitchFamily="34" charset="-34"/>
                </a:rPr>
                <a:t>Long-term sustainable regional coordination and governance mechanism for SAP implementation agreed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endParaRPr>
            </a:p>
          </p:txBody>
        </p: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C5A8BAF5-1C36-2AD5-E66C-69852AA7AE6D}"/>
              </a:ext>
            </a:extLst>
          </p:cNvPr>
          <p:cNvCxnSpPr/>
          <p:nvPr/>
        </p:nvCxnSpPr>
        <p:spPr>
          <a:xfrm flipV="1">
            <a:off x="2563368" y="4735386"/>
            <a:ext cx="714375" cy="480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A8BE1554-0F6F-4DA6-0403-AF2B9C7FB618}"/>
              </a:ext>
            </a:extLst>
          </p:cNvPr>
          <p:cNvCxnSpPr/>
          <p:nvPr/>
        </p:nvCxnSpPr>
        <p:spPr>
          <a:xfrm>
            <a:off x="2563368" y="2658398"/>
            <a:ext cx="723900" cy="1645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6160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33D9C-EFA8-1BD8-8FD6-B8CE3D20F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93336-C2CE-A3CD-DD82-5E469E7F0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National/local stakeholder engagement with pilots could be further developed </a:t>
            </a:r>
          </a:p>
          <a:p>
            <a:r>
              <a:rPr lang="en-GB" dirty="0"/>
              <a:t>Whilst very delayed – the Project Retreat provided a plan that could see the project succeed with a further extension to complete</a:t>
            </a:r>
          </a:p>
          <a:p>
            <a:r>
              <a:rPr lang="en-GB" dirty="0"/>
              <a:t>However, completion of project will require focused effort by PCU and consultants – especially for Component 3</a:t>
            </a:r>
          </a:p>
          <a:p>
            <a:r>
              <a:rPr lang="en-GB" dirty="0"/>
              <a:t>Potential sustainability of project results through COBSEA leading to future long-term sustainable coordination of SAP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44788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Them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</TotalTime>
  <Words>671</Words>
  <Application>Microsoft Office PowerPoint</Application>
  <PresentationFormat>Widescreen</PresentationFormat>
  <Paragraphs>95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Twentieth Century</vt:lpstr>
      <vt:lpstr>Office Theme</vt:lpstr>
      <vt:lpstr>PowerPoint Presentation</vt:lpstr>
      <vt:lpstr>Presentation Outline</vt:lpstr>
      <vt:lpstr>Purpose of the MTR </vt:lpstr>
      <vt:lpstr>Process  </vt:lpstr>
      <vt:lpstr>Initial observations </vt:lpstr>
      <vt:lpstr>Findings (1)</vt:lpstr>
      <vt:lpstr>Findings (2)</vt:lpstr>
      <vt:lpstr>Theory of Change (ToC)</vt:lpstr>
      <vt:lpstr>Conclusions</vt:lpstr>
      <vt:lpstr>Actions recommended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Molina Reynaldo</cp:lastModifiedBy>
  <cp:revision>46</cp:revision>
  <dcterms:created xsi:type="dcterms:W3CDTF">2021-06-17T13:22:27Z</dcterms:created>
  <dcterms:modified xsi:type="dcterms:W3CDTF">2025-04-21T12:37:56Z</dcterms:modified>
</cp:coreProperties>
</file>