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5"/>
  </p:notesMasterIdLst>
  <p:sldIdLst>
    <p:sldId id="256" r:id="rId2"/>
    <p:sldId id="278" r:id="rId3"/>
    <p:sldId id="307" r:id="rId4"/>
    <p:sldId id="294" r:id="rId5"/>
    <p:sldId id="289" r:id="rId6"/>
    <p:sldId id="299" r:id="rId7"/>
    <p:sldId id="300" r:id="rId8"/>
    <p:sldId id="301" r:id="rId9"/>
    <p:sldId id="308" r:id="rId10"/>
    <p:sldId id="309" r:id="rId11"/>
    <p:sldId id="310" r:id="rId12"/>
    <p:sldId id="312" r:id="rId13"/>
    <p:sldId id="305" r:id="rId14"/>
    <p:sldId id="313" r:id="rId15"/>
    <p:sldId id="314" r:id="rId16"/>
    <p:sldId id="306" r:id="rId17"/>
    <p:sldId id="318" r:id="rId18"/>
    <p:sldId id="287" r:id="rId19"/>
    <p:sldId id="319" r:id="rId20"/>
    <p:sldId id="288" r:id="rId21"/>
    <p:sldId id="320" r:id="rId22"/>
    <p:sldId id="321" r:id="rId23"/>
    <p:sldId id="322" r:id="rId2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jiPbXauyGG8atlrAfG6BEXSwGx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FB7C0-870E-4CA2-AEDD-45C9577357D1}">
  <a:tblStyle styleId="{177FB7C0-870E-4CA2-AEDD-45C9577357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1273" autoAdjust="0"/>
  </p:normalViewPr>
  <p:slideViewPr>
    <p:cSldViewPr snapToGrid="0">
      <p:cViewPr>
        <p:scale>
          <a:sx n="83" d="100"/>
          <a:sy n="83" d="100"/>
        </p:scale>
        <p:origin x="225" y="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670017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27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a:extLst>
            <a:ext uri="{FF2B5EF4-FFF2-40B4-BE49-F238E27FC236}">
              <a16:creationId xmlns:a16="http://schemas.microsoft.com/office/drawing/2014/main" id="{F119A555-1BDF-5690-DC1A-7C1DC7D6225A}"/>
            </a:ext>
          </a:extLst>
        </p:cNvPr>
        <p:cNvGrpSpPr/>
        <p:nvPr/>
      </p:nvGrpSpPr>
      <p:grpSpPr>
        <a:xfrm>
          <a:off x="0" y="0"/>
          <a:ext cx="0" cy="0"/>
          <a:chOff x="0" y="0"/>
          <a:chExt cx="0" cy="0"/>
        </a:xfrm>
      </p:grpSpPr>
      <p:sp>
        <p:nvSpPr>
          <p:cNvPr id="91" name="Google Shape;91;p2:notes">
            <a:extLst>
              <a:ext uri="{FF2B5EF4-FFF2-40B4-BE49-F238E27FC236}">
                <a16:creationId xmlns:a16="http://schemas.microsoft.com/office/drawing/2014/main" id="{90115AEE-4AC9-6C61-17DC-27D4707F1B5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a:extLst>
              <a:ext uri="{FF2B5EF4-FFF2-40B4-BE49-F238E27FC236}">
                <a16:creationId xmlns:a16="http://schemas.microsoft.com/office/drawing/2014/main" id="{2517BE93-9F95-1893-E2F6-B86D54F6BEB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4664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a:t>Mặc</a:t>
            </a:r>
            <a:r>
              <a:rPr lang="en-US" dirty="0"/>
              <a:t> </a:t>
            </a:r>
            <a:r>
              <a:rPr lang="en-US" dirty="0" err="1"/>
              <a:t>dù</a:t>
            </a:r>
            <a:r>
              <a:rPr lang="en-US" dirty="0"/>
              <a:t> </a:t>
            </a:r>
            <a:r>
              <a:rPr lang="en-US" dirty="0" err="1"/>
              <a:t>Dự</a:t>
            </a:r>
            <a:r>
              <a:rPr lang="en-US" dirty="0"/>
              <a:t> </a:t>
            </a:r>
            <a:r>
              <a:rPr lang="en-US" dirty="0" err="1"/>
              <a:t>án</a:t>
            </a:r>
            <a:r>
              <a:rPr lang="en-US" dirty="0"/>
              <a:t> </a:t>
            </a:r>
            <a:r>
              <a:rPr lang="en-US" dirty="0" err="1"/>
              <a:t>chưa</a:t>
            </a:r>
            <a:r>
              <a:rPr lang="en-US" dirty="0"/>
              <a:t> </a:t>
            </a:r>
            <a:r>
              <a:rPr lang="en-US" dirty="0" err="1"/>
              <a:t>chính</a:t>
            </a:r>
            <a:r>
              <a:rPr lang="en-US" dirty="0"/>
              <a:t> </a:t>
            </a:r>
            <a:r>
              <a:rPr lang="en-US" dirty="0" err="1"/>
              <a:t>thức</a:t>
            </a:r>
            <a:r>
              <a:rPr lang="en-US" dirty="0"/>
              <a:t> </a:t>
            </a:r>
            <a:r>
              <a:rPr lang="en-US" dirty="0" err="1"/>
              <a:t>được</a:t>
            </a:r>
            <a:r>
              <a:rPr lang="en-US" dirty="0"/>
              <a:t> </a:t>
            </a:r>
            <a:r>
              <a:rPr lang="en-US" dirty="0" err="1"/>
              <a:t>thực</a:t>
            </a:r>
            <a:r>
              <a:rPr lang="en-US" dirty="0"/>
              <a:t> </a:t>
            </a:r>
            <a:r>
              <a:rPr lang="en-US" dirty="0" err="1"/>
              <a:t>hiên</a:t>
            </a:r>
            <a:r>
              <a:rPr lang="en-US" dirty="0"/>
              <a:t> </a:t>
            </a:r>
            <a:r>
              <a:rPr lang="en-US" dirty="0" err="1"/>
              <a:t>tại</a:t>
            </a:r>
            <a:r>
              <a:rPr lang="en-US" dirty="0"/>
              <a:t> Việt Nam, </a:t>
            </a:r>
            <a:r>
              <a:rPr lang="en-US" dirty="0" err="1"/>
              <a:t>các</a:t>
            </a:r>
            <a:r>
              <a:rPr lang="en-US" dirty="0"/>
              <a:t> </a:t>
            </a:r>
            <a:r>
              <a:rPr lang="en-US" dirty="0" err="1"/>
              <a:t>hoạt</a:t>
            </a:r>
            <a:r>
              <a:rPr lang="en-US" dirty="0"/>
              <a:t> </a:t>
            </a:r>
            <a:r>
              <a:rPr lang="en-US" dirty="0" err="1"/>
              <a:t>động</a:t>
            </a:r>
            <a:r>
              <a:rPr lang="en-US" dirty="0"/>
              <a:t> </a:t>
            </a:r>
            <a:r>
              <a:rPr lang="en-US" dirty="0" err="1"/>
              <a:t>xây</a:t>
            </a:r>
            <a:r>
              <a:rPr lang="en-US" dirty="0"/>
              <a:t> </a:t>
            </a:r>
            <a:r>
              <a:rPr lang="en-US" dirty="0" err="1"/>
              <a:t>dựng</a:t>
            </a:r>
            <a:r>
              <a:rPr lang="en-US" dirty="0"/>
              <a:t> </a:t>
            </a:r>
            <a:r>
              <a:rPr lang="en-US" dirty="0" err="1"/>
              <a:t>các</a:t>
            </a:r>
            <a:r>
              <a:rPr lang="en-US" dirty="0"/>
              <a:t> </a:t>
            </a:r>
            <a:r>
              <a:rPr lang="en-US" dirty="0" err="1"/>
              <a:t>khu</a:t>
            </a:r>
            <a:r>
              <a:rPr lang="en-US" dirty="0"/>
              <a:t> </a:t>
            </a:r>
            <a:r>
              <a:rPr lang="en-US" dirty="0" err="1"/>
              <a:t>bảo</a:t>
            </a:r>
            <a:r>
              <a:rPr lang="en-US" dirty="0"/>
              <a:t> </a:t>
            </a:r>
            <a:r>
              <a:rPr lang="en-US" dirty="0" err="1"/>
              <a:t>tồn</a:t>
            </a:r>
            <a:r>
              <a:rPr lang="en-US" dirty="0"/>
              <a:t> </a:t>
            </a:r>
            <a:r>
              <a:rPr lang="en-US" dirty="0" err="1"/>
              <a:t>vẫn</a:t>
            </a:r>
            <a:r>
              <a:rPr lang="en-US" dirty="0"/>
              <a:t> </a:t>
            </a:r>
            <a:r>
              <a:rPr lang="en-US" dirty="0" err="1"/>
              <a:t>được</a:t>
            </a:r>
            <a:r>
              <a:rPr lang="en-US" dirty="0"/>
              <a:t> </a:t>
            </a:r>
            <a:r>
              <a:rPr lang="en-US" dirty="0" err="1"/>
              <a:t>thực</a:t>
            </a:r>
            <a:r>
              <a:rPr lang="en-US" dirty="0"/>
              <a:t> </a:t>
            </a:r>
            <a:r>
              <a:rPr lang="en-US" dirty="0" err="1"/>
              <a:t>hiện</a:t>
            </a:r>
            <a:r>
              <a:rPr lang="en-US" dirty="0"/>
              <a:t> </a:t>
            </a:r>
            <a:r>
              <a:rPr lang="en-US" dirty="0" err="1"/>
              <a:t>bằng</a:t>
            </a:r>
            <a:r>
              <a:rPr lang="en-US" dirty="0"/>
              <a:t> </a:t>
            </a:r>
            <a:r>
              <a:rPr lang="en-US" dirty="0" err="1"/>
              <a:t>nguồn</a:t>
            </a:r>
            <a:r>
              <a:rPr lang="en-US" dirty="0"/>
              <a:t> </a:t>
            </a:r>
            <a:r>
              <a:rPr lang="en-US" dirty="0" err="1"/>
              <a:t>tài</a:t>
            </a:r>
            <a:r>
              <a:rPr lang="en-US" dirty="0"/>
              <a:t> </a:t>
            </a:r>
            <a:r>
              <a:rPr lang="en-US" dirty="0" err="1"/>
              <a:t>trợ</a:t>
            </a:r>
            <a:r>
              <a:rPr lang="en-US" dirty="0"/>
              <a:t> </a:t>
            </a:r>
            <a:r>
              <a:rPr lang="en-US" dirty="0" err="1"/>
              <a:t>của</a:t>
            </a:r>
            <a:r>
              <a:rPr lang="en-US" dirty="0"/>
              <a:t> </a:t>
            </a:r>
            <a:r>
              <a:rPr lang="en-US" dirty="0" err="1"/>
              <a:t>quốc</a:t>
            </a:r>
            <a:r>
              <a:rPr lang="en-US" dirty="0"/>
              <a:t> </a:t>
            </a:r>
            <a:r>
              <a:rPr lang="en-US" dirty="0" err="1"/>
              <a:t>tế</a:t>
            </a:r>
            <a:r>
              <a:rPr lang="en-US" dirty="0"/>
              <a:t>/ </a:t>
            </a:r>
            <a:r>
              <a:rPr lang="en-US" dirty="0" err="1"/>
              <a:t>nguồn</a:t>
            </a:r>
            <a:r>
              <a:rPr lang="en-US" dirty="0"/>
              <a:t> </a:t>
            </a:r>
            <a:r>
              <a:rPr lang="en-US" dirty="0" err="1"/>
              <a:t>của</a:t>
            </a:r>
            <a:r>
              <a:rPr lang="en-US" dirty="0"/>
              <a:t> </a:t>
            </a:r>
            <a:r>
              <a:rPr lang="en-US" dirty="0" err="1"/>
              <a:t>chính</a:t>
            </a:r>
            <a:r>
              <a:rPr lang="en-US" dirty="0"/>
              <a:t> Việt Nam. </a:t>
            </a:r>
            <a:r>
              <a:rPr lang="en-US" dirty="0" err="1"/>
              <a:t>Với</a:t>
            </a:r>
            <a:r>
              <a:rPr lang="en-US" dirty="0"/>
              <a:t> </a:t>
            </a:r>
            <a:r>
              <a:rPr lang="en-US" dirty="0" err="1"/>
              <a:t>thời</a:t>
            </a:r>
            <a:r>
              <a:rPr lang="en-US" dirty="0"/>
              <a:t> </a:t>
            </a:r>
            <a:r>
              <a:rPr lang="en-US" dirty="0" err="1"/>
              <a:t>lượng</a:t>
            </a:r>
            <a:r>
              <a:rPr lang="en-US" dirty="0"/>
              <a:t> </a:t>
            </a:r>
            <a:r>
              <a:rPr lang="en-US" dirty="0" err="1"/>
              <a:t>trình</a:t>
            </a:r>
            <a:r>
              <a:rPr lang="en-US" dirty="0"/>
              <a:t> </a:t>
            </a:r>
            <a:r>
              <a:rPr lang="en-US" dirty="0" err="1"/>
              <a:t>bày</a:t>
            </a:r>
            <a:r>
              <a:rPr lang="en-US" dirty="0"/>
              <a:t> </a:t>
            </a:r>
            <a:r>
              <a:rPr lang="en-US" dirty="0" err="1"/>
              <a:t>có</a:t>
            </a:r>
            <a:r>
              <a:rPr lang="en-US" dirty="0"/>
              <a:t> </a:t>
            </a:r>
            <a:r>
              <a:rPr lang="en-US" dirty="0" err="1"/>
              <a:t>hạn</a:t>
            </a:r>
            <a:r>
              <a:rPr lang="en-US" dirty="0"/>
              <a:t> </a:t>
            </a:r>
            <a:r>
              <a:rPr lang="en-US" dirty="0" err="1"/>
              <a:t>tôi</a:t>
            </a:r>
            <a:r>
              <a:rPr lang="en-US" dirty="0"/>
              <a:t> </a:t>
            </a:r>
            <a:r>
              <a:rPr lang="en-US" dirty="0" err="1"/>
              <a:t>xin</a:t>
            </a:r>
            <a:r>
              <a:rPr lang="en-US" dirty="0"/>
              <a:t> </a:t>
            </a:r>
            <a:r>
              <a:rPr lang="en-US" dirty="0" err="1"/>
              <a:t>phép</a:t>
            </a:r>
            <a:r>
              <a:rPr lang="en-US" dirty="0"/>
              <a:t> </a:t>
            </a:r>
            <a:r>
              <a:rPr lang="en-US" dirty="0" err="1"/>
              <a:t>trình</a:t>
            </a:r>
            <a:r>
              <a:rPr lang="en-US" dirty="0"/>
              <a:t> </a:t>
            </a:r>
            <a:r>
              <a:rPr lang="en-US" dirty="0" err="1"/>
              <a:t>bày</a:t>
            </a:r>
            <a:r>
              <a:rPr lang="en-US" dirty="0"/>
              <a:t> </a:t>
            </a:r>
            <a:r>
              <a:rPr lang="en-US" dirty="0" err="1"/>
              <a:t>một</a:t>
            </a:r>
            <a:r>
              <a:rPr lang="en-US" dirty="0"/>
              <a:t> </a:t>
            </a:r>
            <a:r>
              <a:rPr lang="en-US" dirty="0" err="1"/>
              <a:t>số</a:t>
            </a:r>
            <a:r>
              <a:rPr lang="en-US" dirty="0"/>
              <a:t> </a:t>
            </a:r>
            <a:r>
              <a:rPr lang="en-US" dirty="0" err="1"/>
              <a:t>ví</a:t>
            </a:r>
            <a:r>
              <a:rPr lang="en-US" dirty="0"/>
              <a:t> </a:t>
            </a:r>
            <a:r>
              <a:rPr lang="en-US" dirty="0" err="1"/>
              <a:t>dụ</a:t>
            </a:r>
            <a:r>
              <a:rPr lang="en-US" dirty="0"/>
              <a:t> </a:t>
            </a:r>
            <a:r>
              <a:rPr lang="en-US" dirty="0" err="1"/>
              <a:t>điển</a:t>
            </a:r>
            <a:r>
              <a:rPr lang="en-US" dirty="0"/>
              <a:t> </a:t>
            </a:r>
            <a:r>
              <a:rPr lang="en-US" dirty="0" err="1"/>
              <a:t>hình</a:t>
            </a:r>
            <a:r>
              <a:rPr lang="en-US" dirty="0"/>
              <a:t> </a:t>
            </a:r>
            <a:r>
              <a:rPr lang="en-US" dirty="0" err="1"/>
              <a:t>mới</a:t>
            </a:r>
            <a:r>
              <a:rPr lang="en-US" dirty="0"/>
              <a:t> </a:t>
            </a:r>
            <a:r>
              <a:rPr lang="en-US" dirty="0" err="1"/>
              <a:t>được</a:t>
            </a:r>
            <a:r>
              <a:rPr lang="en-US" dirty="0"/>
              <a:t> </a:t>
            </a:r>
            <a:r>
              <a:rPr lang="en-US" dirty="0" err="1"/>
              <a:t>thành</a:t>
            </a:r>
            <a:r>
              <a:rPr lang="en-US" dirty="0"/>
              <a:t> </a:t>
            </a:r>
            <a:r>
              <a:rPr lang="en-US" dirty="0" err="1"/>
              <a:t>lập</a:t>
            </a:r>
            <a:r>
              <a:rPr lang="en-US" dirty="0"/>
              <a:t> </a:t>
            </a:r>
            <a:r>
              <a:rPr lang="en-US" dirty="0" err="1"/>
              <a:t>trong</a:t>
            </a:r>
            <a:r>
              <a:rPr lang="en-US" dirty="0"/>
              <a:t> </a:t>
            </a:r>
            <a:r>
              <a:rPr lang="en-US" dirty="0" err="1"/>
              <a:t>thời</a:t>
            </a:r>
            <a:r>
              <a:rPr lang="en-US" dirty="0"/>
              <a:t> </a:t>
            </a:r>
            <a:r>
              <a:rPr lang="en-US" dirty="0" err="1"/>
              <a:t>gian</a:t>
            </a:r>
            <a:r>
              <a:rPr lang="en-US" dirty="0"/>
              <a:t> qua</a:t>
            </a:r>
          </a:p>
        </p:txBody>
      </p:sp>
    </p:spTree>
    <p:extLst>
      <p:ext uri="{BB962C8B-B14F-4D97-AF65-F5344CB8AC3E}">
        <p14:creationId xmlns:p14="http://schemas.microsoft.com/office/powerpoint/2010/main" val="219961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468D8-7EBD-A181-07D9-CDCD1B6634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BE6E56-D3BC-AC0F-8B46-30673F1D009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1CDBB79-1C94-E997-FFAA-F98565DD8FB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74113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47659-C1B6-6B08-0C48-06C4A0E33A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E4DB4B-674D-9C70-9EA7-5BEE9A14FB3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3CFAD4C-3BEF-4267-6E23-1145B0AA9A3F}"/>
              </a:ext>
            </a:extLst>
          </p:cNvPr>
          <p:cNvSpPr>
            <a:spLocks noGrp="1"/>
          </p:cNvSpPr>
          <p:nvPr>
            <p:ph type="body" idx="1"/>
          </p:nvPr>
        </p:nvSpPr>
        <p:spPr/>
        <p:txBody>
          <a:bodyPr/>
          <a:lstStyle/>
          <a:p>
            <a:r>
              <a:rPr lang="en-US" dirty="0" err="1"/>
              <a:t>Đáng</a:t>
            </a:r>
            <a:r>
              <a:rPr lang="en-US" dirty="0"/>
              <a:t> </a:t>
            </a:r>
            <a:r>
              <a:rPr lang="en-US" dirty="0" err="1"/>
              <a:t>chú</a:t>
            </a:r>
            <a:r>
              <a:rPr lang="en-US" dirty="0"/>
              <a:t> ý </a:t>
            </a:r>
          </a:p>
        </p:txBody>
      </p:sp>
    </p:spTree>
    <p:extLst>
      <p:ext uri="{BB962C8B-B14F-4D97-AF65-F5344CB8AC3E}">
        <p14:creationId xmlns:p14="http://schemas.microsoft.com/office/powerpoint/2010/main" val="1314753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98583-7CC6-AB10-51C5-4DA2E0353F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778B79-DD5C-6E18-4F12-61F34772770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37240B8-780E-D9EE-7DB7-6A09040883FE}"/>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1069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866AC-4FCF-3860-7D9D-503644F8D4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5ED722-5B5E-674C-BC70-923043EA441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B45E7C6-5552-91FB-4B90-EAEAE85ACF00}"/>
              </a:ext>
            </a:extLst>
          </p:cNvPr>
          <p:cNvSpPr>
            <a:spLocks noGrp="1"/>
          </p:cNvSpPr>
          <p:nvPr>
            <p:ph type="body" idx="1"/>
          </p:nvPr>
        </p:nvSpPr>
        <p:spPr/>
        <p:txBody>
          <a:bodyPr/>
          <a:lstStyle/>
          <a:p>
            <a:r>
              <a:rPr lang="en-US" dirty="0" err="1"/>
              <a:t>Một</a:t>
            </a:r>
            <a:r>
              <a:rPr lang="en-US" dirty="0"/>
              <a:t> </a:t>
            </a:r>
            <a:r>
              <a:rPr lang="en-US" dirty="0" err="1"/>
              <a:t>số</a:t>
            </a:r>
            <a:r>
              <a:rPr lang="en-US" dirty="0"/>
              <a:t> </a:t>
            </a:r>
            <a:r>
              <a:rPr lang="en-US" dirty="0" err="1"/>
              <a:t>văn</a:t>
            </a:r>
            <a:r>
              <a:rPr lang="en-US" dirty="0"/>
              <a:t> </a:t>
            </a:r>
            <a:r>
              <a:rPr lang="en-US" dirty="0" err="1"/>
              <a:t>bản</a:t>
            </a:r>
            <a:r>
              <a:rPr lang="en-US" dirty="0"/>
              <a:t> </a:t>
            </a:r>
            <a:r>
              <a:rPr lang="en-US" dirty="0" err="1"/>
              <a:t>quy</a:t>
            </a:r>
            <a:r>
              <a:rPr lang="en-US" dirty="0"/>
              <a:t> </a:t>
            </a:r>
            <a:r>
              <a:rPr lang="en-US" dirty="0" err="1"/>
              <a:t>phạm</a:t>
            </a:r>
            <a:r>
              <a:rPr lang="en-US" dirty="0"/>
              <a:t> </a:t>
            </a:r>
            <a:r>
              <a:rPr lang="en-US" dirty="0" err="1"/>
              <a:t>pháp</a:t>
            </a:r>
            <a:r>
              <a:rPr lang="en-US" dirty="0"/>
              <a:t> </a:t>
            </a:r>
            <a:r>
              <a:rPr lang="en-US" dirty="0" err="1"/>
              <a:t>luật</a:t>
            </a:r>
            <a:r>
              <a:rPr lang="en-US" dirty="0"/>
              <a:t> </a:t>
            </a:r>
          </a:p>
        </p:txBody>
      </p:sp>
    </p:spTree>
    <p:extLst>
      <p:ext uri="{BB962C8B-B14F-4D97-AF65-F5344CB8AC3E}">
        <p14:creationId xmlns:p14="http://schemas.microsoft.com/office/powerpoint/2010/main" val="538077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899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2008893"/>
            <a:ext cx="9492861" cy="217809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mj-lt"/>
                <a:ea typeface="Twentieth Century"/>
                <a:cs typeface="Twentieth Century"/>
                <a:sym typeface="Twentieth Century"/>
              </a:rPr>
              <a:t>Third Meeting of the Regional Project Steering Committee (PSC) </a:t>
            </a:r>
          </a:p>
          <a:p>
            <a:pPr marL="0" marR="0" lvl="0" indent="0" algn="ctr" rtl="0">
              <a:lnSpc>
                <a:spcPct val="107000"/>
              </a:lnSpc>
              <a:spcBef>
                <a:spcPts val="0"/>
              </a:spcBef>
              <a:spcAft>
                <a:spcPts val="0"/>
              </a:spcAft>
              <a:buNone/>
            </a:pPr>
            <a:r>
              <a:rPr lang="en-US" sz="1800" b="1" dirty="0">
                <a:solidFill>
                  <a:srgbClr val="FFFFFF"/>
                </a:solidFill>
                <a:latin typeface="+mj-lt"/>
                <a:ea typeface="Twentieth Century"/>
                <a:cs typeface="Twentieth Century"/>
                <a:sym typeface="Twentieth Century"/>
              </a:rPr>
              <a:t>of the SCS SAP Project </a:t>
            </a:r>
          </a:p>
          <a:p>
            <a:pPr algn="ctr">
              <a:lnSpc>
                <a:spcPct val="107000"/>
              </a:lnSpc>
            </a:pPr>
            <a:r>
              <a:rPr lang="en-US" sz="1800" dirty="0">
                <a:solidFill>
                  <a:schemeClr val="bg1"/>
                </a:solidFill>
                <a:effectLst/>
                <a:latin typeface="+mj-lt"/>
                <a:ea typeface="Times New Roman" panose="02020603050405020304" pitchFamily="18" charset="0"/>
              </a:rPr>
              <a:t>7-8 May 2025, Manila, Philippines </a:t>
            </a:r>
          </a:p>
          <a:p>
            <a:pPr algn="ctr">
              <a:lnSpc>
                <a:spcPct val="107000"/>
              </a:lnSpc>
            </a:pPr>
            <a:endParaRPr sz="1800" dirty="0">
              <a:solidFill>
                <a:schemeClr val="bg1"/>
              </a:solidFill>
              <a:latin typeface="+mj-lt"/>
              <a:ea typeface="Calibri"/>
              <a:cs typeface="Calibri"/>
              <a:sym typeface="Calibri"/>
            </a:endParaRPr>
          </a:p>
          <a:p>
            <a:pPr marL="0" marR="0" lvl="0" indent="0" algn="ctr" rtl="0">
              <a:lnSpc>
                <a:spcPct val="107000"/>
              </a:lnSpc>
              <a:spcBef>
                <a:spcPts val="600"/>
              </a:spcBef>
              <a:spcAft>
                <a:spcPts val="0"/>
              </a:spcAft>
              <a:buNone/>
            </a:pPr>
            <a:r>
              <a:rPr lang="en-US" sz="2400" b="1" dirty="0">
                <a:solidFill>
                  <a:schemeClr val="bg1"/>
                </a:solidFill>
                <a:effectLst/>
                <a:latin typeface="+mj-lt"/>
                <a:ea typeface="Calibri" panose="020F0502020204030204" pitchFamily="34" charset="0"/>
                <a:cs typeface="Times New Roman" panose="02020603050405020304" pitchFamily="18" charset="0"/>
              </a:rPr>
              <a:t>Report on National Activities </a:t>
            </a:r>
            <a:r>
              <a:rPr lang="en-US" sz="2400" dirty="0">
                <a:solidFill>
                  <a:schemeClr val="bg1"/>
                </a:solidFill>
                <a:effectLst/>
                <a:latin typeface="+mj-lt"/>
                <a:ea typeface="Calibri" panose="020F0502020204030204" pitchFamily="34" charset="0"/>
                <a:cs typeface="Times New Roman" panose="02020603050405020304" pitchFamily="18" charset="0"/>
              </a:rPr>
              <a:t> </a:t>
            </a:r>
            <a:r>
              <a:rPr lang="en-US" sz="2400" b="1" dirty="0">
                <a:solidFill>
                  <a:schemeClr val="bg1"/>
                </a:solidFill>
                <a:effectLst/>
                <a:latin typeface="+mj-lt"/>
                <a:ea typeface="Calibri" panose="020F0502020204030204" pitchFamily="34" charset="0"/>
                <a:cs typeface="Times New Roman" panose="02020603050405020304" pitchFamily="18" charset="0"/>
              </a:rPr>
              <a:t>to Implement the SCS SAP Project</a:t>
            </a:r>
            <a:r>
              <a:rPr lang="en-US" sz="2400" dirty="0">
                <a:solidFill>
                  <a:schemeClr val="bg1"/>
                </a:solidFill>
                <a:effectLst/>
                <a:latin typeface="+mj-lt"/>
                <a:cs typeface="Times New Roman" panose="02020603050405020304" pitchFamily="18" charset="0"/>
              </a:rPr>
              <a:t> </a:t>
            </a:r>
          </a:p>
          <a:p>
            <a:pPr algn="ctr">
              <a:spcAft>
                <a:spcPts val="800"/>
              </a:spcAft>
            </a:pPr>
            <a:r>
              <a:rPr lang="en-US" sz="1800" dirty="0">
                <a:solidFill>
                  <a:schemeClr val="bg1"/>
                </a:solidFill>
                <a:latin typeface="+mj-lt"/>
                <a:cs typeface="Times New Roman" panose="02020603050405020304" pitchFamily="18" charset="0"/>
              </a:rPr>
              <a:t>(for the period January 2023 – April 2025)</a:t>
            </a:r>
            <a:endParaRPr lang="en-US" sz="1000" dirty="0">
              <a:solidFill>
                <a:srgbClr val="FFFFFF"/>
              </a:solidFill>
              <a:latin typeface="+mj-lt"/>
              <a:sym typeface="Twentieth Century"/>
            </a:endParaRPr>
          </a:p>
          <a:p>
            <a:pPr marL="0" marR="0" lvl="0" indent="0" algn="ctr" rtl="0">
              <a:lnSpc>
                <a:spcPct val="107000"/>
              </a:lnSpc>
              <a:spcBef>
                <a:spcPts val="600"/>
              </a:spcBef>
              <a:spcAft>
                <a:spcPts val="0"/>
              </a:spcAft>
              <a:buNone/>
            </a:pPr>
            <a:endParaRPr sz="1200" dirty="0"/>
          </a:p>
        </p:txBody>
      </p:sp>
      <p:sp>
        <p:nvSpPr>
          <p:cNvPr id="89" name="Google Shape;89;p1"/>
          <p:cNvSpPr txBox="1"/>
          <p:nvPr/>
        </p:nvSpPr>
        <p:spPr>
          <a:xfrm>
            <a:off x="2777695" y="4450334"/>
            <a:ext cx="6636609" cy="1110828"/>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mj-lt"/>
                <a:ea typeface="Twentieth Century"/>
                <a:cs typeface="Twentieth Century"/>
                <a:sym typeface="Twentieth Century"/>
              </a:rPr>
              <a:t>Viet Nam</a:t>
            </a:r>
          </a:p>
          <a:p>
            <a:pPr marL="0" marR="0" lvl="0" indent="0" algn="ctr" rtl="0">
              <a:lnSpc>
                <a:spcPct val="107000"/>
              </a:lnSpc>
              <a:spcBef>
                <a:spcPts val="0"/>
              </a:spcBef>
              <a:spcAft>
                <a:spcPts val="0"/>
              </a:spcAft>
              <a:buNone/>
            </a:pPr>
            <a:r>
              <a:rPr lang="en-US" sz="1600" b="1" dirty="0">
                <a:solidFill>
                  <a:srgbClr val="FFFFFF"/>
                </a:solidFill>
                <a:latin typeface="+mj-lt"/>
                <a:sym typeface="Twentieth Century"/>
              </a:rPr>
              <a:t>Viet Nam Environmental and Marine Science Institute, Ministry of Agriculture and Environment</a:t>
            </a:r>
            <a:endParaRPr sz="700" dirty="0">
              <a:latin typeface="+mj-lt"/>
            </a:endParaRPr>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pic>
        <p:nvPicPr>
          <p:cNvPr id="2" name="image1.png">
            <a:extLst>
              <a:ext uri="{FF2B5EF4-FFF2-40B4-BE49-F238E27FC236}">
                <a16:creationId xmlns:a16="http://schemas.microsoft.com/office/drawing/2014/main" id="{977A06EB-9669-1F33-CF11-D34AF7953BD5}"/>
              </a:ext>
            </a:extLst>
          </p:cNvPr>
          <p:cNvPicPr/>
          <p:nvPr/>
        </p:nvPicPr>
        <p:blipFill>
          <a:blip r:embed="rId5"/>
          <a:srcRect/>
          <a:stretch>
            <a:fillRect/>
          </a:stretch>
        </p:blipFill>
        <p:spPr>
          <a:xfrm>
            <a:off x="3956729" y="5977484"/>
            <a:ext cx="4509770" cy="676275"/>
          </a:xfrm>
          <a:prstGeom prst="rect">
            <a:avLst/>
          </a:prstGeo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03;p3">
            <a:extLst>
              <a:ext uri="{FF2B5EF4-FFF2-40B4-BE49-F238E27FC236}">
                <a16:creationId xmlns:a16="http://schemas.microsoft.com/office/drawing/2014/main" id="{4B71FEDE-CCDC-326C-0FD7-9BAFD3243497}"/>
              </a:ext>
            </a:extLst>
          </p:cNvPr>
          <p:cNvSpPr txBox="1">
            <a:spLocks/>
          </p:cNvSpPr>
          <p:nvPr/>
        </p:nvSpPr>
        <p:spPr>
          <a:xfrm>
            <a:off x="2133220" y="194649"/>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US" sz="2000" dirty="0">
              <a:solidFill>
                <a:srgbClr val="000000"/>
              </a:solidFill>
              <a:latin typeface="+mn-lt"/>
              <a:ea typeface="Arial"/>
              <a:cs typeface="Arial"/>
              <a:sym typeface="Arial"/>
            </a:endParaRPr>
          </a:p>
          <a:p>
            <a:pPr marL="95250" indent="0">
              <a:spcBef>
                <a:spcPts val="0"/>
              </a:spcBef>
              <a:buSzPts val="2100"/>
              <a:buNone/>
            </a:pPr>
            <a:r>
              <a:rPr lang="en-US" sz="2000" b="1" dirty="0">
                <a:solidFill>
                  <a:srgbClr val="000000"/>
                </a:solidFill>
                <a:latin typeface="+mn-lt"/>
                <a:ea typeface="Arial"/>
                <a:cs typeface="Arial"/>
                <a:sym typeface="Arial"/>
              </a:rPr>
              <a:t>Replanting and restoration: </a:t>
            </a:r>
          </a:p>
          <a:p>
            <a:pPr>
              <a:buFont typeface="Wingdings" panose="05000000000000000000" pitchFamily="2" charset="2"/>
              <a:buChar char="Ø"/>
            </a:pPr>
            <a:r>
              <a:rPr lang="en-US" sz="1600" b="1" dirty="0">
                <a:latin typeface="+mn-lt"/>
              </a:rPr>
              <a:t>Coastal Wetland Rehabilitation</a:t>
            </a:r>
          </a:p>
          <a:p>
            <a:pPr>
              <a:buFont typeface="Arial" panose="020B0604020202020204" pitchFamily="34" charset="0"/>
              <a:buChar char="•"/>
            </a:pPr>
            <a:r>
              <a:rPr lang="en-US" sz="1600" b="1" dirty="0">
                <a:latin typeface="+mn-lt"/>
              </a:rPr>
              <a:t>Focus Areas:</a:t>
            </a:r>
            <a:r>
              <a:rPr lang="en-US" dirty="0">
                <a:latin typeface="+mn-lt"/>
              </a:rPr>
              <a:t> </a:t>
            </a:r>
            <a:r>
              <a:rPr lang="en-US" sz="1600" dirty="0">
                <a:latin typeface="+mn-lt"/>
              </a:rPr>
              <a:t>Red River Delta, Mekong Delta</a:t>
            </a:r>
          </a:p>
          <a:p>
            <a:pPr>
              <a:buFont typeface="Arial" panose="020B0604020202020204" pitchFamily="34" charset="0"/>
              <a:buChar char="•"/>
            </a:pPr>
            <a:r>
              <a:rPr lang="en-US" sz="1600" b="1" dirty="0">
                <a:latin typeface="+mn-lt"/>
              </a:rPr>
              <a:t>Activities:</a:t>
            </a:r>
          </a:p>
          <a:p>
            <a:pPr marL="742950" lvl="1" indent="-285750">
              <a:buFont typeface="Arial" panose="020B0604020202020204" pitchFamily="34" charset="0"/>
              <a:buChar char="•"/>
            </a:pPr>
            <a:r>
              <a:rPr lang="en-US" sz="1600" dirty="0">
                <a:latin typeface="+mn-lt"/>
              </a:rPr>
              <a:t>Hydrological rebalancing</a:t>
            </a:r>
          </a:p>
          <a:p>
            <a:pPr marL="742950" lvl="1" indent="-285750">
              <a:buFont typeface="Arial" panose="020B0604020202020204" pitchFamily="34" charset="0"/>
              <a:buChar char="•"/>
            </a:pPr>
            <a:r>
              <a:rPr lang="en-US" sz="1600" dirty="0">
                <a:latin typeface="+mn-lt"/>
              </a:rPr>
              <a:t>Invasive species removal</a:t>
            </a:r>
          </a:p>
          <a:p>
            <a:pPr marL="742950" lvl="1" indent="-285750">
              <a:buFont typeface="Arial" panose="020B0604020202020204" pitchFamily="34" charset="0"/>
              <a:buChar char="•"/>
            </a:pPr>
            <a:r>
              <a:rPr lang="en-US" sz="1600" dirty="0">
                <a:latin typeface="+mn-lt"/>
              </a:rPr>
              <a:t>Salt marsh planting</a:t>
            </a:r>
          </a:p>
          <a:p>
            <a:pPr marL="114300" indent="0">
              <a:buNone/>
            </a:pPr>
            <a:endParaRPr lang="en-US" sz="1400" dirty="0"/>
          </a:p>
          <a:p>
            <a:pPr marL="381000" indent="-285750">
              <a:spcBef>
                <a:spcPts val="0"/>
              </a:spcBef>
              <a:buSzPts val="2100"/>
            </a:pPr>
            <a:endParaRPr lang="en-US" sz="2000" dirty="0">
              <a:latin typeface="+mn-lt"/>
              <a:ea typeface="Arial"/>
              <a:cs typeface="Arial"/>
              <a:sym typeface="Arial"/>
            </a:endParaRPr>
          </a:p>
          <a:p>
            <a:pPr marL="95250" indent="0">
              <a:spcBef>
                <a:spcPts val="0"/>
              </a:spcBef>
              <a:buSzPts val="2100"/>
              <a:buNone/>
            </a:pPr>
            <a:endParaRPr lang="en-GB" sz="2000" dirty="0">
              <a:latin typeface="+mn-lt"/>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pic>
        <p:nvPicPr>
          <p:cNvPr id="3" name="Google Shape;95;p2">
            <a:extLst>
              <a:ext uri="{FF2B5EF4-FFF2-40B4-BE49-F238E27FC236}">
                <a16:creationId xmlns:a16="http://schemas.microsoft.com/office/drawing/2014/main" id="{B9D7A9E9-6EFA-780B-B7FF-64235484CB4F}"/>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3358545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412D3C44-7307-B0D5-E16B-215C787627B7}"/>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9C8AA4CD-8653-BFF4-320A-D8467D633D59}"/>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US" sz="2000" dirty="0">
              <a:solidFill>
                <a:srgbClr val="000000"/>
              </a:solidFill>
              <a:latin typeface="+mn-lt"/>
              <a:ea typeface="Arial"/>
              <a:cs typeface="Arial"/>
              <a:sym typeface="Arial"/>
            </a:endParaRPr>
          </a:p>
          <a:p>
            <a:pPr marL="95250" indent="0">
              <a:spcBef>
                <a:spcPts val="0"/>
              </a:spcBef>
              <a:buSzPts val="2100"/>
              <a:buNone/>
            </a:pPr>
            <a:r>
              <a:rPr lang="en-US" sz="2000" b="1" dirty="0">
                <a:solidFill>
                  <a:srgbClr val="000000"/>
                </a:solidFill>
                <a:latin typeface="+mn-lt"/>
                <a:ea typeface="Arial"/>
                <a:cs typeface="Arial"/>
                <a:sym typeface="Arial"/>
              </a:rPr>
              <a:t>Replanting and restoration: </a:t>
            </a:r>
          </a:p>
          <a:p>
            <a:pPr marL="95250" indent="0">
              <a:spcBef>
                <a:spcPts val="0"/>
              </a:spcBef>
              <a:buSzPts val="2100"/>
              <a:buNone/>
            </a:pPr>
            <a:endParaRPr lang="en-US" sz="2000" dirty="0">
              <a:solidFill>
                <a:srgbClr val="000000"/>
              </a:solidFill>
              <a:latin typeface="+mn-lt"/>
              <a:ea typeface="Arial"/>
              <a:cs typeface="Arial"/>
              <a:sym typeface="Arial"/>
            </a:endParaRPr>
          </a:p>
          <a:p>
            <a:pPr marL="95250" indent="0">
              <a:spcBef>
                <a:spcPts val="0"/>
              </a:spcBef>
              <a:buSzPts val="2100"/>
              <a:buNone/>
            </a:pPr>
            <a:r>
              <a:rPr lang="en-US" sz="2000" dirty="0">
                <a:solidFill>
                  <a:srgbClr val="000000"/>
                </a:solidFill>
                <a:latin typeface="+mn-lt"/>
                <a:ea typeface="Arial"/>
                <a:cs typeface="Arial"/>
                <a:sym typeface="Arial"/>
              </a:rPr>
              <a:t>10,000 new trees have been planted in the Thai Thuy Wetland Nature Reserve</a:t>
            </a:r>
          </a:p>
          <a:p>
            <a:pPr marL="381000" indent="-285750">
              <a:spcBef>
                <a:spcPts val="0"/>
              </a:spcBef>
              <a:buSzPts val="2100"/>
            </a:pPr>
            <a:endParaRPr lang="en-US" sz="1400" dirty="0">
              <a:latin typeface="+mn-lt"/>
            </a:endParaRPr>
          </a:p>
          <a:p>
            <a:pPr marL="381000" indent="-285750" algn="just">
              <a:spcBef>
                <a:spcPts val="0"/>
              </a:spcBef>
              <a:buSzPts val="2100"/>
            </a:pPr>
            <a:r>
              <a:rPr lang="en-US" sz="1600" dirty="0">
                <a:latin typeface="+mn-lt"/>
              </a:rPr>
              <a:t>February 4</a:t>
            </a:r>
            <a:r>
              <a:rPr lang="en-US" sz="1600" baseline="30000" dirty="0">
                <a:latin typeface="+mn-lt"/>
              </a:rPr>
              <a:t>th</a:t>
            </a:r>
            <a:r>
              <a:rPr lang="en-US" sz="1600" dirty="0">
                <a:latin typeface="+mn-lt"/>
              </a:rPr>
              <a:t> 2025, Minister of Agriculture and Environment </a:t>
            </a:r>
            <a:r>
              <a:rPr lang="en-US" sz="1600" dirty="0" err="1">
                <a:latin typeface="+mn-lt"/>
              </a:rPr>
              <a:t>Đỗ</a:t>
            </a:r>
            <a:r>
              <a:rPr lang="en-US" sz="1600" dirty="0">
                <a:latin typeface="+mn-lt"/>
              </a:rPr>
              <a:t> Đức Duy; Secretary of the Thai Binh Provincial Party Committee ; and representatives of various agencies launched the 'Tree Planting Festival in Eternal Gratitude to Uncle Ho' and celebrated World Wetlands Day 2025 at the Thai Thuy Wetland Nature Reserve. The tree planting launch ceremony was attended by the UNDP Resident Representative in Vietnam, Ms. Ramla Khalidi</a:t>
            </a:r>
          </a:p>
          <a:p>
            <a:pPr marL="381000" indent="-285750">
              <a:spcBef>
                <a:spcPts val="0"/>
              </a:spcBef>
              <a:buSzPts val="2100"/>
            </a:pPr>
            <a:endParaRPr lang="en-US" sz="2000" dirty="0">
              <a:latin typeface="+mn-lt"/>
              <a:ea typeface="Arial"/>
              <a:cs typeface="Arial"/>
              <a:sym typeface="Arial"/>
            </a:endParaRPr>
          </a:p>
          <a:p>
            <a:pPr marL="95250" indent="0">
              <a:spcBef>
                <a:spcPts val="0"/>
              </a:spcBef>
              <a:buSzPts val="2100"/>
              <a:buNone/>
            </a:pPr>
            <a:endParaRPr lang="en-GB" sz="2000" dirty="0">
              <a:latin typeface="+mn-lt"/>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pic>
        <p:nvPicPr>
          <p:cNvPr id="4" name="Picture 3" descr="A group of people standing in a line&#10;&#10;AI-generated content may be incorrect.">
            <a:extLst>
              <a:ext uri="{FF2B5EF4-FFF2-40B4-BE49-F238E27FC236}">
                <a16:creationId xmlns:a16="http://schemas.microsoft.com/office/drawing/2014/main" id="{C7BCBD95-F2C4-67B8-26C3-0C85BBD69347}"/>
              </a:ext>
            </a:extLst>
          </p:cNvPr>
          <p:cNvPicPr>
            <a:picLocks noChangeAspect="1"/>
          </p:cNvPicPr>
          <p:nvPr/>
        </p:nvPicPr>
        <p:blipFill>
          <a:blip r:embed="rId3"/>
          <a:stretch>
            <a:fillRect/>
          </a:stretch>
        </p:blipFill>
        <p:spPr>
          <a:xfrm>
            <a:off x="2309813" y="3487332"/>
            <a:ext cx="5305424" cy="2824170"/>
          </a:xfrm>
          <a:prstGeom prst="rect">
            <a:avLst/>
          </a:prstGeom>
        </p:spPr>
      </p:pic>
      <p:pic>
        <p:nvPicPr>
          <p:cNvPr id="5" name="Picture 4" descr="A group of people standing in a line&#10;&#10;AI-generated content may be incorrect.">
            <a:extLst>
              <a:ext uri="{FF2B5EF4-FFF2-40B4-BE49-F238E27FC236}">
                <a16:creationId xmlns:a16="http://schemas.microsoft.com/office/drawing/2014/main" id="{E466F46C-7A73-6358-266D-5F622DA2B3E5}"/>
              </a:ext>
            </a:extLst>
          </p:cNvPr>
          <p:cNvPicPr>
            <a:picLocks noChangeAspect="1"/>
          </p:cNvPicPr>
          <p:nvPr/>
        </p:nvPicPr>
        <p:blipFill>
          <a:blip r:embed="rId4"/>
          <a:stretch>
            <a:fillRect/>
          </a:stretch>
        </p:blipFill>
        <p:spPr>
          <a:xfrm>
            <a:off x="7572375" y="3487332"/>
            <a:ext cx="4642246" cy="2824170"/>
          </a:xfrm>
          <a:prstGeom prst="rect">
            <a:avLst/>
          </a:prstGeom>
        </p:spPr>
      </p:pic>
    </p:spTree>
    <p:extLst>
      <p:ext uri="{BB962C8B-B14F-4D97-AF65-F5344CB8AC3E}">
        <p14:creationId xmlns:p14="http://schemas.microsoft.com/office/powerpoint/2010/main" val="1312609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801A6529-A0E4-F232-A1CB-ED8E1C25B42B}"/>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7765C0EA-825C-96B2-8A20-E39684ADEC1D}"/>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lnSpc>
                <a:spcPct val="90000"/>
              </a:lnSpc>
              <a:buClr>
                <a:srgbClr val="0070C0"/>
              </a:buClr>
              <a:buSzPts val="4000"/>
              <a:buNone/>
            </a:pPr>
            <a:r>
              <a:rPr lang="en-US" sz="2200" b="1" dirty="0">
                <a:solidFill>
                  <a:schemeClr val="accent1"/>
                </a:solidFill>
                <a:latin typeface="+mn-lt"/>
                <a:ea typeface="Arial"/>
                <a:cs typeface="Arial"/>
                <a:sym typeface="Arial"/>
              </a:rPr>
              <a:t>Land-based Pollution related activities at national and provincial levels during 2023 – April 2025 </a:t>
            </a:r>
          </a:p>
          <a:p>
            <a:pPr marL="114300" indent="0">
              <a:lnSpc>
                <a:spcPct val="90000"/>
              </a:lnSpc>
              <a:buClr>
                <a:srgbClr val="0070C0"/>
              </a:buClr>
              <a:buSzPts val="4000"/>
              <a:buNone/>
            </a:pPr>
            <a:endParaRPr lang="en-US" sz="2200" b="1" dirty="0">
              <a:solidFill>
                <a:schemeClr val="accent1"/>
              </a:solidFill>
              <a:latin typeface="+mn-lt"/>
              <a:ea typeface="Arial"/>
              <a:cs typeface="Arial"/>
              <a:sym typeface="Arial"/>
            </a:endParaRPr>
          </a:p>
          <a:p>
            <a:pPr marL="438150">
              <a:spcBef>
                <a:spcPts val="0"/>
              </a:spcBef>
              <a:buSzPts val="2100"/>
              <a:buFont typeface="Wingdings" panose="05000000000000000000" pitchFamily="2" charset="2"/>
              <a:buChar char="Ø"/>
            </a:pPr>
            <a:r>
              <a:rPr lang="en-US" sz="1600" b="1" dirty="0">
                <a:solidFill>
                  <a:srgbClr val="000000"/>
                </a:solidFill>
                <a:latin typeface="+mn-lt"/>
                <a:cs typeface="Arial"/>
              </a:rPr>
              <a:t>Legal and Policy Development</a:t>
            </a:r>
            <a:endParaRPr lang="en-US" sz="1600" b="1" dirty="0">
              <a:solidFill>
                <a:srgbClr val="000000"/>
              </a:solidFill>
              <a:latin typeface="+mn-lt"/>
              <a:cs typeface="Arial"/>
              <a:sym typeface="Arial"/>
            </a:endParaRPr>
          </a:p>
          <a:p>
            <a:pPr marL="95250" lvl="0" indent="0" algn="just" defTabSz="914400" eaLnBrk="1" fontAlgn="auto" latinLnBrk="0" hangingPunct="1">
              <a:spcBef>
                <a:spcPts val="0"/>
              </a:spcBef>
              <a:buSzPts val="2100"/>
              <a:buNone/>
              <a:tabLst/>
              <a:defRPr/>
            </a:pPr>
            <a:r>
              <a:rPr lang="en-US" sz="1600" b="1" dirty="0">
                <a:latin typeface="+mn-lt"/>
              </a:rPr>
              <a:t>THE NATIONAL ASSEMBLY OF THE SOCIALIST REPUBLIC OF VIETNAM </a:t>
            </a:r>
          </a:p>
          <a:p>
            <a:pPr marL="95250" lvl="0" indent="0" algn="just" defTabSz="914400" eaLnBrk="1" fontAlgn="auto" latinLnBrk="0" hangingPunct="1">
              <a:spcBef>
                <a:spcPts val="0"/>
              </a:spcBef>
              <a:buSzPts val="2100"/>
              <a:buNone/>
              <a:tabLst/>
              <a:defRPr/>
            </a:pPr>
            <a:r>
              <a:rPr lang="vi-VN" sz="1600" dirty="0">
                <a:latin typeface="+mn-lt"/>
              </a:rPr>
              <a:t>Law No. 28/2023/QH15 of the National Assembly: Law on Water Resources. Code number, 28/2023/QH15. Date of promulgation, November 27, 2023. Effective date, July 1, 2024</a:t>
            </a:r>
            <a:endParaRPr lang="en-GB" sz="1600" dirty="0">
              <a:latin typeface="+mn-lt"/>
            </a:endParaRPr>
          </a:p>
          <a:p>
            <a:pPr marL="95250" lvl="0" indent="0" algn="just" defTabSz="914400" eaLnBrk="1" fontAlgn="auto" latinLnBrk="0" hangingPunct="1">
              <a:spcBef>
                <a:spcPts val="0"/>
              </a:spcBef>
              <a:buSzPts val="2100"/>
              <a:buNone/>
              <a:tabLst/>
              <a:defRPr/>
            </a:pPr>
            <a:endParaRPr lang="vi-VN" sz="1600" dirty="0">
              <a:latin typeface="+mn-lt"/>
            </a:endParaRPr>
          </a:p>
          <a:p>
            <a:pPr marL="95250" lvl="0" indent="0" algn="just" defTabSz="914400" eaLnBrk="1" fontAlgn="auto" latinLnBrk="0" hangingPunct="1">
              <a:spcBef>
                <a:spcPts val="0"/>
              </a:spcBef>
              <a:buSzPts val="2100"/>
              <a:buNone/>
              <a:tabLst/>
              <a:defRPr/>
            </a:pPr>
            <a:r>
              <a:rPr lang="en-US" sz="1600" b="1" dirty="0">
                <a:latin typeface="+mn-lt"/>
              </a:rPr>
              <a:t>GOVERNMENT</a:t>
            </a:r>
          </a:p>
          <a:p>
            <a:pPr marL="381000" lvl="0" indent="-285750" algn="just" defTabSz="914400" eaLnBrk="1" fontAlgn="auto" latinLnBrk="0" hangingPunct="1">
              <a:spcBef>
                <a:spcPts val="0"/>
              </a:spcBef>
              <a:buSzPts val="2100"/>
              <a:tabLst/>
              <a:defRPr/>
            </a:pPr>
            <a:r>
              <a:rPr lang="en-US" sz="1600" dirty="0">
                <a:latin typeface="+mn-lt"/>
              </a:rPr>
              <a:t> Decision No. 146/QD-</a:t>
            </a:r>
            <a:r>
              <a:rPr lang="en-US" sz="1600" dirty="0" err="1">
                <a:latin typeface="+mn-lt"/>
              </a:rPr>
              <a:t>TTg</a:t>
            </a:r>
            <a:r>
              <a:rPr lang="en-US" sz="1600" dirty="0">
                <a:latin typeface="+mn-lt"/>
              </a:rPr>
              <a:t> dated February 23, 2023 of the Prime Minister promulgating the </a:t>
            </a:r>
            <a:r>
              <a:rPr lang="en-US" sz="1600" b="1" dirty="0">
                <a:latin typeface="+mn-lt"/>
              </a:rPr>
              <a:t>National Plan for Responding to Waste Incidents for the 2023-2030 Period</a:t>
            </a:r>
          </a:p>
          <a:p>
            <a:pPr marL="381000" lvl="0" indent="-285750" algn="just" defTabSz="914400" eaLnBrk="1" fontAlgn="auto" latinLnBrk="0" hangingPunct="1">
              <a:spcBef>
                <a:spcPts val="0"/>
              </a:spcBef>
              <a:buSzPts val="2100"/>
              <a:tabLst/>
              <a:defRPr/>
            </a:pPr>
            <a:r>
              <a:rPr lang="en-US" sz="1600" dirty="0">
                <a:latin typeface="+mn-lt"/>
              </a:rPr>
              <a:t>Resolution No. 48/NQ-CP dated April 3, 2023 of the Government approving the </a:t>
            </a:r>
            <a:r>
              <a:rPr lang="en-US" sz="1600" b="1" dirty="0">
                <a:latin typeface="+mn-lt"/>
              </a:rPr>
              <a:t>Strategy for Exploitation and Sustainable Use of Resources and Protection of the Marine and Island Environment by 2030, with a Vision to 2050</a:t>
            </a:r>
          </a:p>
          <a:p>
            <a:pPr marL="381000" lvl="0" indent="-285750" algn="just" defTabSz="914400" eaLnBrk="1" fontAlgn="auto" latinLnBrk="0" hangingPunct="1">
              <a:spcBef>
                <a:spcPts val="0"/>
              </a:spcBef>
              <a:buSzPts val="2100"/>
              <a:tabLst/>
              <a:defRPr/>
            </a:pPr>
            <a:r>
              <a:rPr lang="en-US" sz="1600" dirty="0">
                <a:latin typeface="+mn-lt"/>
              </a:rPr>
              <a:t>Decree No. 22/2023/ND-CP dated May 12, 2023 of the Government amending and supplementing a number of articles of the </a:t>
            </a:r>
            <a:r>
              <a:rPr lang="en-US" sz="1600" b="1" dirty="0">
                <a:latin typeface="+mn-lt"/>
              </a:rPr>
              <a:t>Decrees related to business activities in the field of natural resources and environment.</a:t>
            </a:r>
          </a:p>
          <a:p>
            <a:pPr marL="381000" lvl="0" indent="-285750" algn="just" defTabSz="914400" eaLnBrk="1" fontAlgn="auto" latinLnBrk="0" hangingPunct="1">
              <a:spcBef>
                <a:spcPts val="0"/>
              </a:spcBef>
              <a:buSzPts val="2100"/>
              <a:tabLst/>
              <a:defRPr/>
            </a:pPr>
            <a:r>
              <a:rPr lang="en-US" sz="1600" dirty="0">
                <a:latin typeface="+mn-lt"/>
              </a:rPr>
              <a:t>Decision No. 1251/QD-</a:t>
            </a:r>
            <a:r>
              <a:rPr lang="en-US" sz="1600" dirty="0" err="1">
                <a:latin typeface="+mn-lt"/>
              </a:rPr>
              <a:t>TTg</a:t>
            </a:r>
            <a:r>
              <a:rPr lang="en-US" sz="1600" dirty="0">
                <a:latin typeface="+mn-lt"/>
              </a:rPr>
              <a:t> dated October 26, 2023 of the Prime Minister approving the </a:t>
            </a:r>
            <a:r>
              <a:rPr lang="en-US" sz="1600" b="1" dirty="0">
                <a:latin typeface="+mn-lt"/>
              </a:rPr>
              <a:t>Program to Enhance the Capacity for Preventing and Responding to National Environmental Incidents by 2030</a:t>
            </a:r>
          </a:p>
          <a:p>
            <a:pPr marL="381000" lvl="0" indent="-285750" algn="just" defTabSz="914400" eaLnBrk="1" fontAlgn="auto" latinLnBrk="0" hangingPunct="1">
              <a:spcBef>
                <a:spcPts val="0"/>
              </a:spcBef>
              <a:buSzPts val="2100"/>
              <a:tabLst/>
              <a:defRPr/>
            </a:pPr>
            <a:r>
              <a:rPr lang="en-US" sz="1600" dirty="0">
                <a:latin typeface="+mn-lt"/>
              </a:rPr>
              <a:t>Decision No. 29/2023/QD-</a:t>
            </a:r>
            <a:r>
              <a:rPr lang="en-US" sz="1600" dirty="0" err="1">
                <a:latin typeface="+mn-lt"/>
              </a:rPr>
              <a:t>TTg</a:t>
            </a:r>
            <a:r>
              <a:rPr lang="en-US" sz="1600" dirty="0">
                <a:latin typeface="+mn-lt"/>
              </a:rPr>
              <a:t> dated December 19, 2023 of the Prime Minister on the documents, procedures and order for </a:t>
            </a:r>
            <a:r>
              <a:rPr lang="en-US" sz="1600" b="1" dirty="0">
                <a:latin typeface="+mn-lt"/>
              </a:rPr>
              <a:t>determining investment projects using outdated technology, posing a potential risk of environmental pollution and resource-intensive</a:t>
            </a:r>
          </a:p>
          <a:p>
            <a:pPr marL="114300" indent="0">
              <a:lnSpc>
                <a:spcPct val="90000"/>
              </a:lnSpc>
              <a:buClr>
                <a:srgbClr val="0070C0"/>
              </a:buClr>
              <a:buSzPts val="4000"/>
              <a:buNone/>
            </a:pPr>
            <a:endParaRPr lang="en-US" altLang="zh-CN" sz="2000" dirty="0">
              <a:solidFill>
                <a:schemeClr val="tx1"/>
              </a:solidFill>
              <a:latin typeface="Arial"/>
              <a:cs typeface="Arial"/>
            </a:endParaRPr>
          </a:p>
          <a:p>
            <a:pPr marL="114300" indent="0">
              <a:lnSpc>
                <a:spcPct val="90000"/>
              </a:lnSpc>
              <a:buClr>
                <a:srgbClr val="0070C0"/>
              </a:buClr>
              <a:buSzPts val="4000"/>
              <a:buNone/>
            </a:pPr>
            <a:endParaRPr lang="en-US" altLang="zh-CN" sz="2000" dirty="0">
              <a:solidFill>
                <a:schemeClr val="tx1"/>
              </a:solidFill>
              <a:latin typeface="Arial"/>
              <a:cs typeface="Arial"/>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3569502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884B9F-1F45-6051-EE94-CCDEC3C1F852}"/>
            </a:ext>
          </a:extLst>
        </p:cNvPr>
        <p:cNvGrpSpPr/>
        <p:nvPr/>
      </p:nvGrpSpPr>
      <p:grpSpPr>
        <a:xfrm>
          <a:off x="0" y="0"/>
          <a:ext cx="0" cy="0"/>
          <a:chOff x="0" y="0"/>
          <a:chExt cx="0" cy="0"/>
        </a:xfrm>
      </p:grpSpPr>
      <p:pic>
        <p:nvPicPr>
          <p:cNvPr id="11" name="Google Shape;95;p2">
            <a:extLst>
              <a:ext uri="{FF2B5EF4-FFF2-40B4-BE49-F238E27FC236}">
                <a16:creationId xmlns:a16="http://schemas.microsoft.com/office/drawing/2014/main" id="{6F6B4429-1F68-16B4-56D7-DDD63AA5075C}"/>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384F64E6-BCA7-4FC2-72FC-31D5DD422E96}"/>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lnSpc>
                <a:spcPct val="90000"/>
              </a:lnSpc>
              <a:buClr>
                <a:srgbClr val="0070C0"/>
              </a:buClr>
              <a:buSzPts val="4000"/>
              <a:buNone/>
            </a:pPr>
            <a:r>
              <a:rPr lang="en-US" sz="2200" b="1" dirty="0">
                <a:solidFill>
                  <a:schemeClr val="accent1"/>
                </a:solidFill>
                <a:latin typeface="+mn-lt"/>
                <a:ea typeface="Arial"/>
                <a:cs typeface="Arial"/>
                <a:sym typeface="Arial"/>
              </a:rPr>
              <a:t>Land-based Pollution related activities at national and provincial levels during 2023 – April 2025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b="1" i="1" kern="100" dirty="0">
                <a:latin typeface="+mj-lt"/>
                <a:ea typeface="Calibri" panose="020F0502020204030204" pitchFamily="34" charset="0"/>
                <a:cs typeface="Calibri" panose="020F0502020204030204" pitchFamily="34" charset="0"/>
              </a:rPr>
              <a:t>Ministry of Agriculture and Environment issued number of regulations, policies in 2023</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kern="100" dirty="0">
                <a:effectLst/>
                <a:latin typeface="+mj-lt"/>
                <a:ea typeface="Calibri" panose="020F0502020204030204" pitchFamily="34" charset="0"/>
                <a:cs typeface="Calibri" panose="020F0502020204030204" pitchFamily="34" charset="0"/>
              </a:rPr>
              <a:t>- Circular No. 01/2023/TT-BTNMT dated March 13, 2023 of the Ministry of Natural Resources and Environment </a:t>
            </a:r>
            <a:r>
              <a:rPr lang="en-US" sz="1600" b="1" kern="100" dirty="0">
                <a:effectLst/>
                <a:latin typeface="+mj-lt"/>
                <a:ea typeface="Calibri" panose="020F0502020204030204" pitchFamily="34" charset="0"/>
                <a:cs typeface="Calibri" panose="020F0502020204030204" pitchFamily="34" charset="0"/>
              </a:rPr>
              <a:t>promulgating national technical regulations on ambient environmental quality</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kern="100" dirty="0">
                <a:effectLst/>
                <a:latin typeface="+mj-lt"/>
                <a:ea typeface="Calibri" panose="020F0502020204030204" pitchFamily="34" charset="0"/>
                <a:cs typeface="Calibri" panose="020F0502020204030204" pitchFamily="34" charset="0"/>
              </a:rPr>
              <a:t>- Circular No. 13/2023/TT-BTNMT dated October 16, 2023 of the Ministry of Natural Resources and Environment Technical regulations </a:t>
            </a:r>
            <a:r>
              <a:rPr lang="en-US" sz="1600" b="1" kern="100" dirty="0">
                <a:effectLst/>
                <a:latin typeface="+mj-lt"/>
                <a:ea typeface="Calibri" panose="020F0502020204030204" pitchFamily="34" charset="0"/>
                <a:cs typeface="Calibri" panose="020F0502020204030204" pitchFamily="34" charset="0"/>
              </a:rPr>
              <a:t>on monitoring and providing information and data on hydrometeorological monitoring for specialized hydrometeorological stations</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kern="100" dirty="0">
                <a:effectLst/>
                <a:latin typeface="+mj-lt"/>
                <a:ea typeface="Calibri" panose="020F0502020204030204" pitchFamily="34" charset="0"/>
                <a:cs typeface="Calibri" panose="020F0502020204030204" pitchFamily="34" charset="0"/>
              </a:rPr>
              <a:t>- Circular No. 15/2023/TT-BTNMT dated October 30, 2023 of the Ministry of Natural Resources and Environment Regulations on </a:t>
            </a:r>
            <a:r>
              <a:rPr lang="en-US" sz="1600" b="1" kern="100" dirty="0">
                <a:effectLst/>
                <a:latin typeface="+mj-lt"/>
                <a:ea typeface="Calibri" panose="020F0502020204030204" pitchFamily="34" charset="0"/>
                <a:cs typeface="Calibri" panose="020F0502020204030204" pitchFamily="34" charset="0"/>
              </a:rPr>
              <a:t>providing and sharing information and data on monitoring natural resources and the environment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kern="100" dirty="0">
                <a:effectLst/>
                <a:latin typeface="+mj-lt"/>
                <a:ea typeface="Calibri" panose="020F0502020204030204" pitchFamily="34" charset="0"/>
                <a:cs typeface="Calibri" panose="020F0502020204030204" pitchFamily="34" charset="0"/>
              </a:rPr>
              <a:t>- Circular No. 20/2023/TT-BTNMT dated November 30, 2023 of the Ministry of Natural Resources and Environment </a:t>
            </a:r>
            <a:r>
              <a:rPr lang="en-US" sz="1600" b="1" kern="100" dirty="0">
                <a:effectLst/>
                <a:latin typeface="+mj-lt"/>
                <a:ea typeface="Calibri" panose="020F0502020204030204" pitchFamily="34" charset="0"/>
                <a:cs typeface="Calibri" panose="020F0502020204030204" pitchFamily="34" charset="0"/>
              </a:rPr>
              <a:t>Promulgating national technical regulations on collection, transportation, storage, recycling, re-use of use and treatment of controlled substances</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kern="100" dirty="0">
                <a:effectLst/>
                <a:latin typeface="+mj-lt"/>
                <a:ea typeface="Calibri" panose="020F0502020204030204" pitchFamily="34" charset="0"/>
                <a:cs typeface="Calibri" panose="020F0502020204030204" pitchFamily="34" charset="0"/>
              </a:rPr>
              <a:t>- Circular No. 22/2023/TT-BTNMT dated December 15, 2023 of the Ministry of Natural Resources and Environment regulating the system of statistical indicators and statistical reporting regime for the natural resources and environment sector</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kern="100" dirty="0">
                <a:effectLst/>
                <a:latin typeface="+mj-lt"/>
                <a:ea typeface="Calibri" panose="020F0502020204030204" pitchFamily="34" charset="0"/>
                <a:cs typeface="Calibri" panose="020F0502020204030204" pitchFamily="34" charset="0"/>
              </a:rPr>
              <a:t>- Circular No. 23/2023/TT-BTNMT dated December 28, 2023 of the Ministry of Natural Resources and Environment amending and supplementing a number of articles of Circular No. 20/2016/TT-BTNMT dated August 25, 2016 of the Minister of Natural Resources and Environment regulating the establishment, exploitation and use of databases on marine and island resources and environment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114300" indent="0" algn="just">
              <a:lnSpc>
                <a:spcPct val="90000"/>
              </a:lnSpc>
              <a:buClr>
                <a:srgbClr val="0070C0"/>
              </a:buClr>
              <a:buSzPts val="4000"/>
              <a:buNone/>
            </a:pPr>
            <a:endParaRPr lang="en-US" altLang="zh-CN" sz="2000" dirty="0">
              <a:solidFill>
                <a:schemeClr val="tx1"/>
              </a:solidFill>
              <a:latin typeface="Arial"/>
              <a:cs typeface="Arial"/>
            </a:endParaRPr>
          </a:p>
          <a:p>
            <a:pPr marL="114300" indent="0">
              <a:lnSpc>
                <a:spcPct val="90000"/>
              </a:lnSpc>
              <a:buClr>
                <a:srgbClr val="0070C0"/>
              </a:buClr>
              <a:buSzPts val="4000"/>
              <a:buNone/>
            </a:pPr>
            <a:endParaRPr lang="en-US" altLang="zh-CN" sz="2000" dirty="0">
              <a:solidFill>
                <a:schemeClr val="tx1"/>
              </a:solidFill>
              <a:latin typeface="Arial"/>
              <a:cs typeface="Arial"/>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719136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2686D31C-CE75-9247-D170-AFDA25F51E51}"/>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A2285508-D1C5-6BE4-3F8B-B6269EB39D01}"/>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lnSpc>
                <a:spcPct val="90000"/>
              </a:lnSpc>
              <a:buClr>
                <a:srgbClr val="0070C0"/>
              </a:buClr>
              <a:buSzPts val="4000"/>
              <a:buNone/>
            </a:pPr>
            <a:r>
              <a:rPr lang="en-US" sz="2200" b="1" dirty="0">
                <a:solidFill>
                  <a:schemeClr val="accent1"/>
                </a:solidFill>
                <a:latin typeface="+mn-lt"/>
                <a:ea typeface="Arial"/>
                <a:cs typeface="Arial"/>
                <a:sym typeface="Arial"/>
              </a:rPr>
              <a:t>Land-based Pollution related activities at national and provincial levels during 2023 – April 2025 </a:t>
            </a:r>
          </a:p>
          <a:p>
            <a:pPr marL="114300" indent="0">
              <a:lnSpc>
                <a:spcPct val="90000"/>
              </a:lnSpc>
              <a:buClr>
                <a:srgbClr val="0070C0"/>
              </a:buClr>
              <a:buSzPts val="4000"/>
              <a:buNone/>
            </a:pPr>
            <a:endParaRPr lang="en-US" sz="2200" b="1" dirty="0">
              <a:solidFill>
                <a:schemeClr val="accent1"/>
              </a:solidFill>
              <a:latin typeface="+mn-lt"/>
              <a:ea typeface="Arial"/>
              <a:cs typeface="Arial"/>
              <a:sym typeface="Arial"/>
            </a:endParaRPr>
          </a:p>
          <a:p>
            <a:pPr marL="438150">
              <a:spcBef>
                <a:spcPts val="0"/>
              </a:spcBef>
              <a:buSzPts val="2100"/>
              <a:buFont typeface="Wingdings" panose="05000000000000000000" pitchFamily="2" charset="2"/>
              <a:buChar char="Ø"/>
            </a:pPr>
            <a:r>
              <a:rPr lang="en-US" sz="1800" b="1" dirty="0">
                <a:solidFill>
                  <a:srgbClr val="000000"/>
                </a:solidFill>
                <a:latin typeface="+mn-lt"/>
                <a:cs typeface="Arial"/>
              </a:rPr>
              <a:t>Programs and Campaigns</a:t>
            </a:r>
          </a:p>
          <a:p>
            <a:pPr>
              <a:buFont typeface="Arial" panose="020B0604020202020204" pitchFamily="34" charset="0"/>
              <a:buChar char="•"/>
            </a:pPr>
            <a:r>
              <a:rPr lang="en-US" sz="1800" b="1" dirty="0">
                <a:latin typeface="+mn-lt"/>
              </a:rPr>
              <a:t>Vietnam Clean Rivers Program 2023–2025</a:t>
            </a:r>
            <a:r>
              <a:rPr lang="en-US" sz="1800" dirty="0">
                <a:latin typeface="+mn-lt"/>
              </a:rPr>
              <a:t> – Targeting river basins flowing to coastal areas (Red River, Dong Nai, etc.).</a:t>
            </a:r>
          </a:p>
          <a:p>
            <a:pPr>
              <a:buFont typeface="Arial" panose="020B0604020202020204" pitchFamily="34" charset="0"/>
              <a:buChar char="•"/>
            </a:pPr>
            <a:r>
              <a:rPr lang="en-US" sz="1800" b="1" dirty="0">
                <a:latin typeface="+mn-lt"/>
              </a:rPr>
              <a:t>Organize annual marine environmental protection activities on World Oceans Day</a:t>
            </a:r>
          </a:p>
          <a:p>
            <a:pPr>
              <a:buFont typeface="Arial" panose="020B0604020202020204" pitchFamily="34" charset="0"/>
              <a:buChar char="•"/>
            </a:pPr>
            <a:endParaRPr lang="en-US" sz="1800" dirty="0">
              <a:latin typeface="+mn-lt"/>
            </a:endParaRPr>
          </a:p>
          <a:p>
            <a:pPr marL="438150">
              <a:spcBef>
                <a:spcPts val="0"/>
              </a:spcBef>
              <a:buSzPts val="2100"/>
              <a:buFont typeface="Wingdings" panose="05000000000000000000" pitchFamily="2" charset="2"/>
              <a:buChar char="Ø"/>
            </a:pPr>
            <a:r>
              <a:rPr lang="en-US" sz="1800" b="1" dirty="0">
                <a:solidFill>
                  <a:srgbClr val="000000"/>
                </a:solidFill>
                <a:latin typeface="+mn-lt"/>
                <a:cs typeface="Arial"/>
              </a:rPr>
              <a:t>Monitoring and Assessment</a:t>
            </a:r>
          </a:p>
          <a:p>
            <a:pPr>
              <a:buFont typeface="Arial" panose="020B0604020202020204" pitchFamily="34" charset="0"/>
              <a:buChar char="•"/>
            </a:pPr>
            <a:r>
              <a:rPr lang="en-US" sz="1800" b="1" dirty="0">
                <a:latin typeface="+mn-lt"/>
              </a:rPr>
              <a:t>Strengthening national monitoring system</a:t>
            </a:r>
            <a:r>
              <a:rPr lang="en-US" sz="1800" dirty="0">
                <a:latin typeface="+mn-lt"/>
              </a:rPr>
              <a:t> for riverine discharge to the sea.</a:t>
            </a:r>
          </a:p>
          <a:p>
            <a:pPr>
              <a:buFont typeface="Arial" panose="020B0604020202020204" pitchFamily="34" charset="0"/>
              <a:buChar char="•"/>
            </a:pPr>
            <a:r>
              <a:rPr lang="en-US" sz="1800" b="1" dirty="0">
                <a:latin typeface="+mn-lt"/>
              </a:rPr>
              <a:t>Satellite and UAV-based mapping</a:t>
            </a:r>
            <a:r>
              <a:rPr lang="en-US" sz="1800" dirty="0">
                <a:latin typeface="+mn-lt"/>
              </a:rPr>
              <a:t> of polluted estuaries (via VASI and VNSC).</a:t>
            </a:r>
          </a:p>
          <a:p>
            <a:pPr>
              <a:buFont typeface="Arial" panose="020B0604020202020204" pitchFamily="34" charset="0"/>
              <a:buChar char="•"/>
            </a:pPr>
            <a:r>
              <a:rPr lang="en-US" sz="1800" b="1" dirty="0">
                <a:latin typeface="+mn-lt"/>
              </a:rPr>
              <a:t>Pilot use of digital platforms</a:t>
            </a:r>
            <a:r>
              <a:rPr lang="en-US" sz="1800" dirty="0">
                <a:latin typeface="+mn-lt"/>
              </a:rPr>
              <a:t> for industrial wastewater tracking</a:t>
            </a:r>
            <a:r>
              <a:rPr lang="en-US" sz="1600" dirty="0">
                <a:latin typeface="+mn-lt"/>
              </a:rPr>
              <a:t>.</a:t>
            </a:r>
          </a:p>
          <a:p>
            <a:pPr marL="114300" indent="0">
              <a:lnSpc>
                <a:spcPct val="90000"/>
              </a:lnSpc>
              <a:buClr>
                <a:srgbClr val="0070C0"/>
              </a:buClr>
              <a:buSzPts val="4000"/>
              <a:buNone/>
            </a:pPr>
            <a:endParaRPr lang="en-US" altLang="zh-CN" sz="2000" dirty="0">
              <a:solidFill>
                <a:schemeClr val="tx1"/>
              </a:solidFill>
              <a:latin typeface="Arial"/>
              <a:cs typeface="Arial"/>
            </a:endParaRPr>
          </a:p>
          <a:p>
            <a:pPr marL="114300" indent="0">
              <a:lnSpc>
                <a:spcPct val="90000"/>
              </a:lnSpc>
              <a:buClr>
                <a:srgbClr val="0070C0"/>
              </a:buClr>
              <a:buSzPts val="4000"/>
              <a:buNone/>
            </a:pPr>
            <a:endParaRPr lang="en-US" altLang="zh-CN" sz="2000" dirty="0">
              <a:solidFill>
                <a:schemeClr val="tx1"/>
              </a:solidFill>
              <a:latin typeface="Arial"/>
              <a:cs typeface="Arial"/>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3210441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95;p2">
            <a:extLst>
              <a:ext uri="{FF2B5EF4-FFF2-40B4-BE49-F238E27FC236}">
                <a16:creationId xmlns:a16="http://schemas.microsoft.com/office/drawing/2014/main" id="{900C6549-7320-4848-A97B-742959E99A20}"/>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5" name="Google Shape;103;p3">
            <a:extLst>
              <a:ext uri="{FF2B5EF4-FFF2-40B4-BE49-F238E27FC236}">
                <a16:creationId xmlns:a16="http://schemas.microsoft.com/office/drawing/2014/main" id="{69B87D40-96AB-C95D-59A8-B2AE7B4023AB}"/>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lnSpc>
                <a:spcPct val="90000"/>
              </a:lnSpc>
              <a:buClr>
                <a:srgbClr val="0070C0"/>
              </a:buClr>
              <a:buSzPts val="4000"/>
              <a:buNone/>
            </a:pPr>
            <a:r>
              <a:rPr lang="en-US" sz="2200" b="1" dirty="0">
                <a:solidFill>
                  <a:schemeClr val="accent1"/>
                </a:solidFill>
                <a:latin typeface="+mn-lt"/>
                <a:ea typeface="Arial"/>
                <a:cs typeface="Arial"/>
                <a:sym typeface="Arial"/>
              </a:rPr>
              <a:t>Land-based Pollution related activities at national and provincial levels during 2023 – April 2025 </a:t>
            </a:r>
          </a:p>
          <a:p>
            <a:pPr>
              <a:buFont typeface="Wingdings" panose="05000000000000000000" pitchFamily="2" charset="2"/>
              <a:buChar char="Ø"/>
            </a:pPr>
            <a:r>
              <a:rPr lang="en-US" sz="1600" b="1" dirty="0">
                <a:latin typeface="+mj-lt"/>
              </a:rPr>
              <a:t>Provincial-Level Actions (Examples)</a:t>
            </a:r>
          </a:p>
          <a:p>
            <a:pPr algn="just">
              <a:buNone/>
            </a:pPr>
            <a:r>
              <a:rPr lang="en-US" sz="1600" b="1" dirty="0">
                <a:latin typeface="+mj-lt"/>
              </a:rPr>
              <a:t>Quang Ninh</a:t>
            </a:r>
          </a:p>
          <a:p>
            <a:pPr algn="just">
              <a:buFont typeface="Arial" panose="020B0604020202020204" pitchFamily="34" charset="0"/>
              <a:buChar char="•"/>
            </a:pPr>
            <a:r>
              <a:rPr lang="en-US" sz="1600" dirty="0">
                <a:latin typeface="+mj-lt"/>
              </a:rPr>
              <a:t>Upgrading wastewater treatment systems in Ha Long city.</a:t>
            </a:r>
          </a:p>
          <a:p>
            <a:pPr algn="just">
              <a:buFont typeface="Arial" panose="020B0604020202020204" pitchFamily="34" charset="0"/>
              <a:buChar char="•"/>
            </a:pPr>
            <a:r>
              <a:rPr lang="en-US" sz="1600" dirty="0">
                <a:latin typeface="+mj-lt"/>
              </a:rPr>
              <a:t>Monitoring domestic wastewater in tourist areas (UNDP-CC project).</a:t>
            </a:r>
          </a:p>
          <a:p>
            <a:pPr algn="just">
              <a:buNone/>
            </a:pPr>
            <a:r>
              <a:rPr lang="en-US" sz="1600" b="1" dirty="0">
                <a:latin typeface="+mj-lt"/>
              </a:rPr>
              <a:t> Da Nang</a:t>
            </a:r>
          </a:p>
          <a:p>
            <a:pPr algn="just">
              <a:buFont typeface="Arial" panose="020B0604020202020204" pitchFamily="34" charset="0"/>
              <a:buChar char="•"/>
            </a:pPr>
            <a:r>
              <a:rPr lang="en-US" sz="1600" dirty="0">
                <a:latin typeface="+mj-lt"/>
              </a:rPr>
              <a:t>Smart sensor networks for drainage monitoring.</a:t>
            </a:r>
          </a:p>
          <a:p>
            <a:pPr algn="just">
              <a:buFont typeface="Arial" panose="020B0604020202020204" pitchFamily="34" charset="0"/>
              <a:buChar char="•"/>
            </a:pPr>
            <a:r>
              <a:rPr lang="en-US" sz="1600" dirty="0">
                <a:latin typeface="+mj-lt"/>
              </a:rPr>
              <a:t>“Zero Plastic Waste in Son Tra” campaign with schools and hotels.</a:t>
            </a:r>
          </a:p>
          <a:p>
            <a:pPr algn="just">
              <a:buNone/>
            </a:pPr>
            <a:r>
              <a:rPr lang="en-US" sz="1600" b="1" dirty="0">
                <a:latin typeface="+mj-lt"/>
              </a:rPr>
              <a:t>Khanh Hoa</a:t>
            </a:r>
          </a:p>
          <a:p>
            <a:pPr algn="just">
              <a:buFont typeface="Arial" panose="020B0604020202020204" pitchFamily="34" charset="0"/>
              <a:buChar char="•"/>
            </a:pPr>
            <a:r>
              <a:rPr lang="en-US" sz="1600" dirty="0">
                <a:latin typeface="+mj-lt"/>
              </a:rPr>
              <a:t>Integrated coastal water quality monitoring funded by ADB.</a:t>
            </a:r>
          </a:p>
          <a:p>
            <a:pPr algn="just">
              <a:buFont typeface="Arial" panose="020B0604020202020204" pitchFamily="34" charset="0"/>
              <a:buChar char="•"/>
            </a:pPr>
            <a:r>
              <a:rPr lang="en-US" sz="1600" dirty="0">
                <a:latin typeface="+mj-lt"/>
              </a:rPr>
              <a:t>Control of shrimp farm effluents in Van Ninh District.</a:t>
            </a:r>
          </a:p>
          <a:p>
            <a:pPr algn="just">
              <a:buNone/>
            </a:pPr>
            <a:r>
              <a:rPr lang="en-US" sz="1600" b="1" dirty="0">
                <a:latin typeface="+mj-lt"/>
              </a:rPr>
              <a:t>Ho Chi Minh City / Long An</a:t>
            </a:r>
          </a:p>
          <a:p>
            <a:pPr algn="just">
              <a:buFont typeface="Arial" panose="020B0604020202020204" pitchFamily="34" charset="0"/>
              <a:buChar char="•"/>
            </a:pPr>
            <a:r>
              <a:rPr lang="en-US" sz="1600" dirty="0">
                <a:latin typeface="+mj-lt"/>
              </a:rPr>
              <a:t>Strict enforcement on industrial discharge to the </a:t>
            </a:r>
            <a:r>
              <a:rPr lang="en-US" sz="1600" dirty="0" err="1">
                <a:latin typeface="+mj-lt"/>
              </a:rPr>
              <a:t>Soai</a:t>
            </a:r>
            <a:r>
              <a:rPr lang="en-US" sz="1600" dirty="0">
                <a:latin typeface="+mj-lt"/>
              </a:rPr>
              <a:t> Rap river system.</a:t>
            </a:r>
          </a:p>
          <a:p>
            <a:pPr algn="just">
              <a:buFont typeface="Arial" panose="020B0604020202020204" pitchFamily="34" charset="0"/>
              <a:buChar char="•"/>
            </a:pPr>
            <a:r>
              <a:rPr lang="en-US" sz="1600" dirty="0">
                <a:latin typeface="+mj-lt"/>
              </a:rPr>
              <a:t>EIA re-assessments for major industrial zones affecting coastal water.</a:t>
            </a:r>
          </a:p>
          <a:p>
            <a:pPr algn="just">
              <a:buNone/>
            </a:pPr>
            <a:r>
              <a:rPr lang="en-US" sz="1600" b="1" dirty="0">
                <a:latin typeface="+mj-lt"/>
              </a:rPr>
              <a:t>Soc Trang &amp; Bac Lieu</a:t>
            </a:r>
          </a:p>
          <a:p>
            <a:pPr algn="just">
              <a:buFont typeface="Arial" panose="020B0604020202020204" pitchFamily="34" charset="0"/>
              <a:buChar char="•"/>
            </a:pPr>
            <a:r>
              <a:rPr lang="en-US" sz="1600" dirty="0">
                <a:latin typeface="+mj-lt"/>
              </a:rPr>
              <a:t>Pilot treatment of agricultural runoff using constructed wetlands.</a:t>
            </a:r>
          </a:p>
          <a:p>
            <a:pPr algn="just">
              <a:buFont typeface="Arial" panose="020B0604020202020204" pitchFamily="34" charset="0"/>
              <a:buChar char="•"/>
            </a:pPr>
            <a:r>
              <a:rPr lang="en-US" sz="1600" dirty="0">
                <a:latin typeface="+mj-lt"/>
              </a:rPr>
              <a:t>Awareness raising with shrimp-farm cooperatives on chemical overuse.</a:t>
            </a:r>
          </a:p>
          <a:p>
            <a:pPr marL="114300" indent="0">
              <a:lnSpc>
                <a:spcPct val="90000"/>
              </a:lnSpc>
              <a:buClr>
                <a:srgbClr val="0070C0"/>
              </a:buClr>
              <a:buSzPts val="4000"/>
              <a:buNone/>
            </a:pPr>
            <a:endParaRPr lang="en-US" altLang="zh-CN" sz="2000" dirty="0">
              <a:solidFill>
                <a:schemeClr val="tx1"/>
              </a:solidFill>
              <a:latin typeface="Arial"/>
              <a:cs typeface="Arial"/>
            </a:endParaRPr>
          </a:p>
          <a:p>
            <a:pPr marL="114300" indent="0">
              <a:lnSpc>
                <a:spcPct val="90000"/>
              </a:lnSpc>
              <a:buClr>
                <a:srgbClr val="0070C0"/>
              </a:buClr>
              <a:buSzPts val="4000"/>
              <a:buNone/>
            </a:pPr>
            <a:endParaRPr lang="en-US" altLang="zh-CN" sz="2000" dirty="0">
              <a:solidFill>
                <a:schemeClr val="tx1"/>
              </a:solidFill>
              <a:latin typeface="Arial"/>
              <a:cs typeface="Arial"/>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688221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C9736-C333-ACB2-9212-F594FF6A4C83}"/>
            </a:ext>
          </a:extLst>
        </p:cNvPr>
        <p:cNvGrpSpPr/>
        <p:nvPr/>
      </p:nvGrpSpPr>
      <p:grpSpPr>
        <a:xfrm>
          <a:off x="0" y="0"/>
          <a:ext cx="0" cy="0"/>
          <a:chOff x="0" y="0"/>
          <a:chExt cx="0" cy="0"/>
        </a:xfrm>
      </p:grpSpPr>
      <p:sp>
        <p:nvSpPr>
          <p:cNvPr id="2" name="Google Shape;94;p2">
            <a:extLst>
              <a:ext uri="{FF2B5EF4-FFF2-40B4-BE49-F238E27FC236}">
                <a16:creationId xmlns:a16="http://schemas.microsoft.com/office/drawing/2014/main" id="{C9C3F939-3FBB-5F7D-093D-3466D63A6659}"/>
              </a:ext>
            </a:extLst>
          </p:cNvPr>
          <p:cNvSpPr txBox="1">
            <a:spLocks/>
          </p:cNvSpPr>
          <p:nvPr/>
        </p:nvSpPr>
        <p:spPr>
          <a:xfrm>
            <a:off x="2049137" y="133588"/>
            <a:ext cx="10058780" cy="6857999"/>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pPr>
            <a:r>
              <a:rPr lang="en-US" sz="2400" b="1" dirty="0">
                <a:solidFill>
                  <a:schemeClr val="accent1"/>
                </a:solidFill>
                <a:latin typeface="+mn-lt"/>
                <a:ea typeface="Arial"/>
                <a:cs typeface="Arial"/>
                <a:sym typeface="Arial"/>
              </a:rPr>
              <a:t>Economic valuation related activities at national and site levels during June 2021 – April 2025</a:t>
            </a:r>
          </a:p>
          <a:p>
            <a:pPr>
              <a:lnSpc>
                <a:spcPct val="90000"/>
              </a:lnSpc>
              <a:buClr>
                <a:srgbClr val="0070C0"/>
              </a:buClr>
              <a:buSzPts val="4000"/>
            </a:pPr>
            <a:endParaRPr lang="en-US" sz="2400" b="1" dirty="0">
              <a:solidFill>
                <a:schemeClr val="accent1"/>
              </a:solidFill>
              <a:latin typeface="+mn-lt"/>
              <a:ea typeface="Arial"/>
              <a:cs typeface="Arial"/>
              <a:sym typeface="Arial"/>
            </a:endParaRPr>
          </a:p>
          <a:p>
            <a:pPr algn="just">
              <a:lnSpc>
                <a:spcPct val="90000"/>
              </a:lnSpc>
              <a:buClr>
                <a:srgbClr val="0070C0"/>
              </a:buClr>
              <a:buSzPts val="4000"/>
            </a:pPr>
            <a:r>
              <a:rPr lang="en-US" altLang="zh-CN" sz="1600" dirty="0">
                <a:latin typeface="Arial"/>
                <a:cs typeface="Arial"/>
              </a:rPr>
              <a:t>Key study- National ecosystem assessment Report of Viet Nam, 2022. The main key findings of the Report:</a:t>
            </a:r>
          </a:p>
          <a:p>
            <a:pPr algn="just">
              <a:lnSpc>
                <a:spcPct val="90000"/>
              </a:lnSpc>
              <a:buClr>
                <a:srgbClr val="0070C0"/>
              </a:buClr>
              <a:buSzPts val="4000"/>
            </a:pPr>
            <a:endParaRPr lang="en-US" altLang="zh-CN" sz="1600" dirty="0">
              <a:latin typeface="Arial"/>
              <a:cs typeface="Arial"/>
            </a:endParaRPr>
          </a:p>
          <a:p>
            <a:pPr algn="just">
              <a:lnSpc>
                <a:spcPct val="90000"/>
              </a:lnSpc>
              <a:buClr>
                <a:srgbClr val="0070C0"/>
              </a:buClr>
              <a:buSzPts val="4000"/>
            </a:pPr>
            <a:r>
              <a:rPr lang="en-US" altLang="zh-CN" sz="1600" dirty="0"/>
              <a:t>- Natural Capital Underpins National Development: Vietnam’s ecosystems—forests, wetlands, marine and coastal systems—are crucial for economic growth, poverty reduction, and climate resilience. However, these assets are under increasing pressure from land-use change, pollution, overexploitation, and weak governance</a:t>
            </a:r>
          </a:p>
          <a:p>
            <a:pPr algn="just">
              <a:lnSpc>
                <a:spcPct val="90000"/>
              </a:lnSpc>
              <a:buClr>
                <a:srgbClr val="0070C0"/>
              </a:buClr>
              <a:buSzPts val="4000"/>
            </a:pPr>
            <a:endParaRPr lang="en-US" altLang="zh-CN" sz="1600" dirty="0"/>
          </a:p>
          <a:p>
            <a:pPr algn="just">
              <a:lnSpc>
                <a:spcPct val="90000"/>
              </a:lnSpc>
              <a:buClr>
                <a:srgbClr val="0070C0"/>
              </a:buClr>
              <a:buSzPts val="4000"/>
            </a:pPr>
            <a:r>
              <a:rPr lang="en-US" altLang="zh-CN" sz="1600" dirty="0"/>
              <a:t>- Significant Biodiversity Decline: Vietnam is among the world’s biodiversity hotspots, but it has experienced serious biodiversity loss. Drivers include agricultural expansion, unsustainable aquaculture, infrastructure development, and illegal wildlife trade. This loss directly impacts ecosystem services and human well-being</a:t>
            </a:r>
            <a:endParaRPr lang="en-US" altLang="zh-CN" sz="1600" dirty="0">
              <a:latin typeface="Arial"/>
              <a:cs typeface="Arial"/>
            </a:endParaRPr>
          </a:p>
          <a:p>
            <a:pPr algn="just">
              <a:lnSpc>
                <a:spcPct val="90000"/>
              </a:lnSpc>
              <a:buClr>
                <a:srgbClr val="0070C0"/>
              </a:buClr>
              <a:buSzPts val="4000"/>
            </a:pPr>
            <a:endParaRPr lang="en-US" altLang="zh-CN" sz="1600" dirty="0"/>
          </a:p>
          <a:p>
            <a:pPr algn="just">
              <a:lnSpc>
                <a:spcPct val="90000"/>
              </a:lnSpc>
              <a:buClr>
                <a:srgbClr val="0070C0"/>
              </a:buClr>
              <a:buSzPts val="4000"/>
            </a:pPr>
            <a:r>
              <a:rPr lang="en-US" altLang="zh-CN" sz="1600" dirty="0"/>
              <a:t>- Need for </a:t>
            </a:r>
            <a:r>
              <a:rPr lang="en-US" altLang="zh-CN" sz="1600" dirty="0" err="1"/>
              <a:t>Intergrated</a:t>
            </a:r>
            <a:r>
              <a:rPr lang="en-US" altLang="zh-CN" sz="1600" dirty="0"/>
              <a:t> Policy and </a:t>
            </a:r>
            <a:r>
              <a:rPr lang="en-US" altLang="zh-CN" sz="1600" dirty="0" err="1"/>
              <a:t>Governace</a:t>
            </a:r>
            <a:r>
              <a:rPr lang="en-US" altLang="zh-CN" sz="1600" dirty="0"/>
              <a:t> Reform: The report emphasizes strengthening policy coherence, institutional coordination, and data sharing across sectors. It calls for mainstreaming ecosystem services into national development planning and promoting community-based and science-informed decision-making for sustainable management</a:t>
            </a:r>
            <a:endParaRPr lang="en-US" altLang="zh-CN" sz="1600" dirty="0">
              <a:latin typeface="Arial"/>
              <a:cs typeface="Arial"/>
            </a:endParaRPr>
          </a:p>
          <a:p>
            <a:pPr>
              <a:lnSpc>
                <a:spcPct val="90000"/>
              </a:lnSpc>
              <a:buClr>
                <a:srgbClr val="0070C0"/>
              </a:buClr>
              <a:buSzPts val="4000"/>
            </a:pPr>
            <a:endParaRPr lang="en-US" altLang="zh-CN" sz="2400" b="1" dirty="0"/>
          </a:p>
          <a:p>
            <a:pPr>
              <a:lnSpc>
                <a:spcPct val="90000"/>
              </a:lnSpc>
              <a:buClr>
                <a:srgbClr val="0070C0"/>
              </a:buClr>
              <a:buSzPts val="4000"/>
            </a:pPr>
            <a:endParaRPr lang="en-US" altLang="zh-CN" sz="2000" dirty="0"/>
          </a:p>
          <a:p>
            <a:pPr>
              <a:lnSpc>
                <a:spcPct val="90000"/>
              </a:lnSpc>
              <a:buClr>
                <a:srgbClr val="0070C0"/>
              </a:buClr>
              <a:buSzPts val="4000"/>
            </a:pPr>
            <a:endParaRPr lang="en-US" altLang="zh-CN" sz="2000" dirty="0">
              <a:latin typeface="Arial"/>
              <a:cs typeface="Arial"/>
            </a:endParaRPr>
          </a:p>
          <a:p>
            <a:pPr>
              <a:lnSpc>
                <a:spcPct val="90000"/>
              </a:lnSpc>
              <a:buClr>
                <a:srgbClr val="0070C0"/>
              </a:buClr>
              <a:buSzPts val="4000"/>
              <a:buFont typeface="Calibri"/>
              <a:buNone/>
            </a:pPr>
            <a:endParaRPr lang="en-US" sz="2000" dirty="0">
              <a:solidFill>
                <a:schemeClr val="tx1"/>
              </a:solidFill>
            </a:endParaRPr>
          </a:p>
          <a:p>
            <a:pPr>
              <a:lnSpc>
                <a:spcPct val="90000"/>
              </a:lnSpc>
              <a:buClr>
                <a:srgbClr val="0070C0"/>
              </a:buClr>
              <a:buSzPts val="4000"/>
              <a:buFont typeface="Calibri"/>
              <a:buNone/>
            </a:pPr>
            <a:endParaRPr lang="en-US" sz="2000" dirty="0">
              <a:solidFill>
                <a:schemeClr val="tx1"/>
              </a:solidFill>
            </a:endParaRPr>
          </a:p>
        </p:txBody>
      </p:sp>
      <p:pic>
        <p:nvPicPr>
          <p:cNvPr id="3" name="Google Shape;95;p2">
            <a:extLst>
              <a:ext uri="{FF2B5EF4-FFF2-40B4-BE49-F238E27FC236}">
                <a16:creationId xmlns:a16="http://schemas.microsoft.com/office/drawing/2014/main" id="{EECF3B6B-CE7C-5A4A-E887-E16EFDBFC8D3}"/>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2276364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1C14D3-2423-96B8-BA62-34EAF0F9781A}"/>
              </a:ext>
            </a:extLst>
          </p:cNvPr>
          <p:cNvSpPr txBox="1"/>
          <p:nvPr/>
        </p:nvSpPr>
        <p:spPr>
          <a:xfrm>
            <a:off x="2099587" y="75675"/>
            <a:ext cx="9688946" cy="6864443"/>
          </a:xfrm>
          <a:prstGeom prst="rect">
            <a:avLst/>
          </a:prstGeom>
          <a:noFill/>
        </p:spPr>
        <p:txBody>
          <a:bodyPr wrap="square">
            <a:spAutoFit/>
          </a:bodyPr>
          <a:lstStyle/>
          <a:p>
            <a:r>
              <a:rPr lang="en-US" sz="2400" b="1" dirty="0">
                <a:solidFill>
                  <a:schemeClr val="accent1"/>
                </a:solidFill>
              </a:rPr>
              <a:t>Summary of the progress in development of National TDA</a:t>
            </a:r>
            <a:endParaRPr lang="en-US" sz="1800" b="1" dirty="0">
              <a:solidFill>
                <a:schemeClr val="accent1"/>
              </a:solidFill>
            </a:endParaRPr>
          </a:p>
          <a:p>
            <a:r>
              <a:rPr lang="en-US" sz="1500" b="1" dirty="0">
                <a:solidFill>
                  <a:schemeClr val="dk1"/>
                </a:solidFill>
                <a:latin typeface="+mj-lt"/>
                <a:ea typeface="Calibri"/>
                <a:cs typeface="Calibri"/>
                <a:sym typeface="Calibri"/>
              </a:rPr>
              <a:t>1. Team Formulation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Lead organization: VEMSI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Team for Socioeconomics and Climate-related threats: VNU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Team for Pollution: VEMSI (03 staff) and D4C3 (03 consultants)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Team for Ecosystems: VNU, Ha Noi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Team for Fish, Fisheries and Aquaculture: MEA &amp; VNU, Ha Noi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Team for Governance: MEA </a:t>
            </a:r>
          </a:p>
          <a:p>
            <a:pPr marL="457200" indent="-342900" algn="just">
              <a:lnSpc>
                <a:spcPct val="90000"/>
              </a:lnSpc>
              <a:spcBef>
                <a:spcPts val="6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Drafting Team: VEMSI, MEA, other relevant Stakeholders and Experts </a:t>
            </a:r>
          </a:p>
          <a:p>
            <a:r>
              <a:rPr lang="en-US" sz="1500" b="1" dirty="0">
                <a:solidFill>
                  <a:schemeClr val="dk1"/>
                </a:solidFill>
                <a:latin typeface="+mj-lt"/>
                <a:ea typeface="Calibri"/>
                <a:cs typeface="Calibri"/>
                <a:sym typeface="Calibri"/>
              </a:rPr>
              <a:t>2. Start literature review and data collection </a:t>
            </a:r>
          </a:p>
          <a:p>
            <a:pPr marL="457200" indent="-342900" algn="just">
              <a:lnSpc>
                <a:spcPct val="90000"/>
              </a:lnSpc>
              <a:spcBef>
                <a:spcPts val="10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Period: Data from 2014 to 2024 </a:t>
            </a:r>
          </a:p>
          <a:p>
            <a:pPr marL="457200" indent="-342900" algn="just">
              <a:lnSpc>
                <a:spcPct val="90000"/>
              </a:lnSpc>
              <a:spcBef>
                <a:spcPts val="10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Sources: Scientific journals and research </a:t>
            </a:r>
            <a:r>
              <a:rPr lang="en-US" sz="1500" dirty="0" err="1">
                <a:solidFill>
                  <a:schemeClr val="dk1"/>
                </a:solidFill>
                <a:latin typeface="+mj-lt"/>
                <a:ea typeface="Calibri"/>
                <a:cs typeface="Calibri"/>
                <a:sym typeface="Calibri"/>
              </a:rPr>
              <a:t>publications;Reports</a:t>
            </a:r>
            <a:r>
              <a:rPr lang="en-US" sz="1500" dirty="0">
                <a:solidFill>
                  <a:schemeClr val="dk1"/>
                </a:solidFill>
                <a:latin typeface="+mj-lt"/>
                <a:ea typeface="Calibri"/>
                <a:cs typeface="Calibri"/>
                <a:sym typeface="Calibri"/>
              </a:rPr>
              <a:t> from government agencies such as the Ministry of Agriculture and Environment (MAE) and provincial </a:t>
            </a:r>
            <a:r>
              <a:rPr lang="en-US" sz="1500" dirty="0" err="1">
                <a:solidFill>
                  <a:schemeClr val="dk1"/>
                </a:solidFill>
                <a:latin typeface="+mj-lt"/>
                <a:ea typeface="Calibri"/>
                <a:cs typeface="Calibri"/>
                <a:sym typeface="Calibri"/>
              </a:rPr>
              <a:t>Departments;Data</a:t>
            </a:r>
            <a:r>
              <a:rPr lang="en-US" sz="1500" dirty="0">
                <a:solidFill>
                  <a:schemeClr val="dk1"/>
                </a:solidFill>
                <a:latin typeface="+mj-lt"/>
                <a:ea typeface="Calibri"/>
                <a:cs typeface="Calibri"/>
                <a:sym typeface="Calibri"/>
              </a:rPr>
              <a:t> from international organizations (Mekong River Commission, UNEP;UNDP, WB, WWF, IUCN, ….); Monitoring data from the National quality monitoring network and provincial; monitoring programs; Others</a:t>
            </a:r>
          </a:p>
          <a:p>
            <a:pPr marL="457200" indent="-342900" algn="just">
              <a:lnSpc>
                <a:spcPct val="90000"/>
              </a:lnSpc>
              <a:spcBef>
                <a:spcPts val="1000"/>
              </a:spcBef>
              <a:buClr>
                <a:schemeClr val="dk1"/>
              </a:buClr>
              <a:buSzPts val="1800"/>
              <a:buFont typeface="Arial" panose="020B0604020202020204" pitchFamily="34" charset="0"/>
              <a:buChar char="•"/>
            </a:pPr>
            <a:r>
              <a:rPr lang="en-US" sz="1500" dirty="0">
                <a:solidFill>
                  <a:schemeClr val="dk1"/>
                </a:solidFill>
                <a:latin typeface="+mj-lt"/>
                <a:ea typeface="Calibri"/>
                <a:cs typeface="Calibri"/>
                <a:sym typeface="Calibri"/>
              </a:rPr>
              <a:t>Limitations: </a:t>
            </a:r>
          </a:p>
          <a:p>
            <a:pPr marL="400050" indent="-285750" algn="just">
              <a:lnSpc>
                <a:spcPct val="90000"/>
              </a:lnSpc>
              <a:spcBef>
                <a:spcPts val="1000"/>
              </a:spcBef>
              <a:buClr>
                <a:schemeClr val="dk1"/>
              </a:buClr>
              <a:buSzPts val="1800"/>
              <a:buFont typeface="Wingdings" panose="05000000000000000000" pitchFamily="2" charset="2"/>
              <a:buChar char="ü"/>
            </a:pPr>
            <a:r>
              <a:rPr lang="en-US" sz="1500" dirty="0">
                <a:solidFill>
                  <a:schemeClr val="dk1"/>
                </a:solidFill>
                <a:latin typeface="+mj-lt"/>
                <a:ea typeface="Calibri"/>
                <a:cs typeface="Calibri"/>
                <a:sym typeface="Calibri"/>
              </a:rPr>
              <a:t>Data gaps: no/limited data for areas of concerns, insufficient data for regions and time periods, spatial coverage limitations, uncertainties in inventory data, </a:t>
            </a:r>
            <a:r>
              <a:rPr lang="en-US" sz="1500" dirty="0" err="1">
                <a:solidFill>
                  <a:schemeClr val="dk1"/>
                </a:solidFill>
                <a:latin typeface="+mj-lt"/>
                <a:ea typeface="Calibri"/>
                <a:cs typeface="Calibri"/>
                <a:sym typeface="Calibri"/>
              </a:rPr>
              <a:t>v.v</a:t>
            </a:r>
            <a:r>
              <a:rPr lang="en-US" sz="1500" dirty="0">
                <a:solidFill>
                  <a:schemeClr val="dk1"/>
                </a:solidFill>
                <a:latin typeface="+mj-lt"/>
                <a:ea typeface="Calibri"/>
                <a:cs typeface="Calibri"/>
                <a:sym typeface="Calibri"/>
              </a:rPr>
              <a:t>…;</a:t>
            </a:r>
          </a:p>
          <a:p>
            <a:pPr marL="400050" indent="-285750" algn="just">
              <a:lnSpc>
                <a:spcPct val="90000"/>
              </a:lnSpc>
              <a:spcBef>
                <a:spcPts val="1000"/>
              </a:spcBef>
              <a:buClr>
                <a:schemeClr val="dk1"/>
              </a:buClr>
              <a:buSzPts val="1800"/>
              <a:buFont typeface="Wingdings" panose="05000000000000000000" pitchFamily="2" charset="2"/>
              <a:buChar char="ü"/>
            </a:pPr>
            <a:r>
              <a:rPr lang="en-US" sz="1500" dirty="0">
                <a:solidFill>
                  <a:schemeClr val="dk1"/>
                </a:solidFill>
                <a:latin typeface="+mj-lt"/>
                <a:ea typeface="Calibri"/>
                <a:cs typeface="Calibri"/>
                <a:sym typeface="Calibri"/>
              </a:rPr>
              <a:t>Methodological differences/uncertainties: across different monitoring programs, regions, affecting data comparability and risk assessment </a:t>
            </a:r>
          </a:p>
          <a:p>
            <a:pPr marL="400050" indent="-285750" algn="just">
              <a:lnSpc>
                <a:spcPct val="90000"/>
              </a:lnSpc>
              <a:spcBef>
                <a:spcPts val="1000"/>
              </a:spcBef>
              <a:buClr>
                <a:schemeClr val="dk1"/>
              </a:buClr>
              <a:buSzPts val="1800"/>
              <a:buFont typeface="Wingdings" panose="05000000000000000000" pitchFamily="2" charset="2"/>
              <a:buChar char="ü"/>
            </a:pPr>
            <a:r>
              <a:rPr lang="en-US" sz="1500" dirty="0">
                <a:solidFill>
                  <a:schemeClr val="dk1"/>
                </a:solidFill>
                <a:latin typeface="+mj-lt"/>
                <a:ea typeface="Calibri"/>
                <a:cs typeface="Calibri"/>
                <a:sym typeface="Calibri"/>
              </a:rPr>
              <a:t>Limited information on key pollutants: only data for some indicators and some areas; lack of emerging contaminants that are not routinely monitored, … </a:t>
            </a:r>
          </a:p>
          <a:p>
            <a:pPr marL="400050" indent="-285750" algn="just">
              <a:lnSpc>
                <a:spcPct val="90000"/>
              </a:lnSpc>
              <a:spcBef>
                <a:spcPts val="1000"/>
              </a:spcBef>
              <a:buClr>
                <a:schemeClr val="dk1"/>
              </a:buClr>
              <a:buSzPts val="1800"/>
              <a:buFont typeface="Wingdings" panose="05000000000000000000" pitchFamily="2" charset="2"/>
              <a:buChar char="ü"/>
            </a:pPr>
            <a:r>
              <a:rPr lang="en-US" sz="1500" dirty="0">
                <a:solidFill>
                  <a:schemeClr val="dk1"/>
                </a:solidFill>
                <a:latin typeface="+mj-lt"/>
                <a:ea typeface="Calibri"/>
                <a:cs typeface="Calibri"/>
                <a:sym typeface="Calibri"/>
              </a:rPr>
              <a:t>Incomplete source information: difficult to establish definitive causal relationships, ..</a:t>
            </a:r>
          </a:p>
          <a:p>
            <a:pPr marL="114300" algn="just">
              <a:lnSpc>
                <a:spcPct val="90000"/>
              </a:lnSpc>
              <a:spcBef>
                <a:spcPts val="1000"/>
              </a:spcBef>
              <a:buClr>
                <a:schemeClr val="dk1"/>
              </a:buClr>
              <a:buSzPts val="1800"/>
            </a:pPr>
            <a:endParaRPr lang="en-US" sz="1600" dirty="0">
              <a:solidFill>
                <a:schemeClr val="dk1"/>
              </a:solidFill>
              <a:latin typeface="+mj-lt"/>
              <a:ea typeface="Calibri"/>
              <a:cs typeface="Calibri"/>
              <a:sym typeface="Calibri"/>
            </a:endParaRPr>
          </a:p>
        </p:txBody>
      </p:sp>
      <p:pic>
        <p:nvPicPr>
          <p:cNvPr id="3" name="Google Shape;95;p2">
            <a:extLst>
              <a:ext uri="{FF2B5EF4-FFF2-40B4-BE49-F238E27FC236}">
                <a16:creationId xmlns:a16="http://schemas.microsoft.com/office/drawing/2014/main" id="{445D4105-75D4-F1A0-44EF-3B4D45BBAE7D}"/>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1514116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400" b="1" dirty="0">
                <a:solidFill>
                  <a:srgbClr val="0070C0"/>
                </a:solidFill>
                <a:latin typeface="+mj-lt"/>
              </a:rPr>
              <a:t>Issues and Challenges</a:t>
            </a:r>
            <a:endParaRPr sz="2400" dirty="0">
              <a:solidFill>
                <a:srgbClr val="0070C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745434"/>
            <a:ext cx="9910604" cy="595014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000" dirty="0">
                <a:solidFill>
                  <a:srgbClr val="FF0000"/>
                </a:solidFill>
                <a:latin typeface="Arial"/>
                <a:ea typeface="Arial"/>
                <a:cs typeface="Arial"/>
                <a:sym typeface="Arial"/>
              </a:rPr>
              <a:t>Present the issues and challenges encountered in implementing the SAP and actions taken to address it since the 2</a:t>
            </a:r>
            <a:r>
              <a:rPr lang="en-US" sz="2000" baseline="30000" dirty="0">
                <a:solidFill>
                  <a:srgbClr val="FF0000"/>
                </a:solidFill>
                <a:latin typeface="Arial"/>
                <a:ea typeface="Arial"/>
                <a:cs typeface="Arial"/>
                <a:sym typeface="Arial"/>
              </a:rPr>
              <a:t>nd</a:t>
            </a:r>
            <a:r>
              <a:rPr lang="en-US" sz="2000" dirty="0">
                <a:solidFill>
                  <a:srgbClr val="FF0000"/>
                </a:solidFill>
                <a:latin typeface="Arial"/>
                <a:ea typeface="Arial"/>
                <a:cs typeface="Arial"/>
                <a:sym typeface="Arial"/>
              </a:rPr>
              <a:t> PSC meeting (December 2022)</a:t>
            </a:r>
          </a:p>
          <a:p>
            <a:pPr>
              <a:buFont typeface="Wingdings" panose="05000000000000000000" pitchFamily="2" charset="2"/>
              <a:buChar char="Ø"/>
            </a:pPr>
            <a:r>
              <a:rPr lang="en-US" sz="1600" b="1" dirty="0">
                <a:latin typeface="+mj-lt"/>
              </a:rPr>
              <a:t>Delay in Project Approval</a:t>
            </a:r>
          </a:p>
          <a:p>
            <a:pPr>
              <a:buFont typeface="Arial" panose="020B0604020202020204" pitchFamily="34" charset="0"/>
              <a:buChar char="•"/>
            </a:pPr>
            <a:r>
              <a:rPr lang="en-US" sz="1600" b="1" dirty="0">
                <a:latin typeface="+mj-lt"/>
              </a:rPr>
              <a:t>Issue:</a:t>
            </a:r>
            <a:r>
              <a:rPr lang="en-US" sz="1600" dirty="0">
                <a:latin typeface="+mj-lt"/>
              </a:rPr>
              <a:t> The Project was </a:t>
            </a:r>
            <a:r>
              <a:rPr lang="en-US" sz="1600" b="1" dirty="0">
                <a:latin typeface="+mj-lt"/>
              </a:rPr>
              <a:t>not approved by the Vietnamese Government</a:t>
            </a:r>
            <a:r>
              <a:rPr lang="en-US" sz="1600" dirty="0">
                <a:latin typeface="+mj-lt"/>
              </a:rPr>
              <a:t> during 2023 – April 2025 due to complicated national approval procedures and the Project is identified as </a:t>
            </a:r>
            <a:r>
              <a:rPr lang="en-US" sz="1600" b="1" dirty="0">
                <a:latin typeface="+mj-lt"/>
              </a:rPr>
              <a:t>Confidential  Project </a:t>
            </a:r>
            <a:r>
              <a:rPr lang="en-US" sz="1600" dirty="0">
                <a:latin typeface="+mj-lt"/>
              </a:rPr>
              <a:t>delayed the approval and implementation process</a:t>
            </a:r>
          </a:p>
          <a:p>
            <a:pPr>
              <a:buFont typeface="Arial" panose="020B0604020202020204" pitchFamily="34" charset="0"/>
              <a:buChar char="•"/>
            </a:pPr>
            <a:r>
              <a:rPr lang="en-US" sz="1600" b="1" dirty="0">
                <a:latin typeface="+mj-lt"/>
              </a:rPr>
              <a:t>Impact:</a:t>
            </a:r>
            <a:r>
              <a:rPr lang="en-US" sz="1600" dirty="0">
                <a:latin typeface="+mj-lt"/>
              </a:rPr>
              <a:t> No project activities were conducted at the field level during this period under this Project.</a:t>
            </a:r>
          </a:p>
          <a:p>
            <a:pPr>
              <a:buFont typeface="Arial" panose="020B0604020202020204" pitchFamily="34" charset="0"/>
              <a:buChar char="•"/>
            </a:pPr>
            <a:endParaRPr lang="en-US" sz="1600" dirty="0">
              <a:latin typeface="+mj-lt"/>
            </a:endParaRPr>
          </a:p>
          <a:p>
            <a:pPr>
              <a:buFont typeface="Wingdings" panose="05000000000000000000" pitchFamily="2" charset="2"/>
              <a:buChar char="Ø"/>
            </a:pPr>
            <a:r>
              <a:rPr lang="en-US" sz="1600" b="1" dirty="0" err="1">
                <a:latin typeface="+mj-lt"/>
              </a:rPr>
              <a:t>Goverment</a:t>
            </a:r>
            <a:r>
              <a:rPr lang="en-US" sz="1600" b="1" dirty="0">
                <a:latin typeface="+mj-lt"/>
              </a:rPr>
              <a:t> Restructuring Issue</a:t>
            </a:r>
            <a:r>
              <a:rPr lang="en-US" sz="1600" dirty="0">
                <a:latin typeface="+mj-lt"/>
              </a:rPr>
              <a:t>: Comprehensive restructuring of ministries in Vietnam, including the merger of MONRE and MARD into the Ministry of Agriculture and Environment; merger of provinces</a:t>
            </a:r>
          </a:p>
          <a:p>
            <a:pPr marL="381000" indent="-285750">
              <a:spcBef>
                <a:spcPts val="0"/>
              </a:spcBef>
              <a:buSzPts val="2100"/>
              <a:buFont typeface="Arial" panose="020B0604020202020204" pitchFamily="34" charset="0"/>
              <a:buChar char="•"/>
            </a:pPr>
            <a:r>
              <a:rPr lang="en-US" sz="1600" b="1" dirty="0">
                <a:latin typeface="+mj-lt"/>
              </a:rPr>
              <a:t>Impact:</a:t>
            </a:r>
            <a:r>
              <a:rPr lang="en-US" sz="1600" dirty="0">
                <a:latin typeface="+mj-lt"/>
              </a:rPr>
              <a:t> Delayed assignment of responsibilities and focal points in </a:t>
            </a:r>
            <a:r>
              <a:rPr lang="en-US" sz="1600" dirty="0" err="1">
                <a:latin typeface="+mj-lt"/>
              </a:rPr>
              <a:t>prvinces</a:t>
            </a:r>
            <a:endParaRPr lang="en-US" sz="1600" dirty="0">
              <a:latin typeface="+mj-lt"/>
            </a:endParaRPr>
          </a:p>
          <a:p>
            <a:pPr marL="114300" indent="0">
              <a:buNone/>
            </a:pPr>
            <a:endParaRPr lang="en-US" sz="1600" dirty="0">
              <a:latin typeface="+mj-lt"/>
            </a:endParaRPr>
          </a:p>
          <a:p>
            <a:pPr>
              <a:buFont typeface="Wingdings" panose="05000000000000000000" pitchFamily="2" charset="2"/>
              <a:buChar char="Ø"/>
            </a:pPr>
            <a:r>
              <a:rPr lang="en-US" sz="1600" b="1" dirty="0">
                <a:latin typeface="+mj-lt"/>
                <a:sym typeface="Arial"/>
              </a:rPr>
              <a:t>Data Gaps and Technical Challenges in TDA Development</a:t>
            </a:r>
          </a:p>
          <a:p>
            <a:pPr marL="381000" indent="-285750">
              <a:spcBef>
                <a:spcPts val="0"/>
              </a:spcBef>
              <a:buSzPts val="2100"/>
              <a:buFont typeface="Arial" panose="020B0604020202020204" pitchFamily="34" charset="0"/>
              <a:buChar char="•"/>
            </a:pPr>
            <a:r>
              <a:rPr lang="en-US" sz="1600" b="1" dirty="0">
                <a:latin typeface="+mj-lt"/>
                <a:sym typeface="Arial"/>
              </a:rPr>
              <a:t>Issue: </a:t>
            </a:r>
            <a:r>
              <a:rPr lang="en-US" sz="1600" dirty="0">
                <a:latin typeface="+mj-lt"/>
                <a:sym typeface="Arial"/>
              </a:rPr>
              <a:t>Limited availability of updated and spatially consistent data for marine ecosystems, land-based pollution, and fisheries.</a:t>
            </a:r>
          </a:p>
          <a:p>
            <a:pPr marL="381000" indent="-285750">
              <a:spcBef>
                <a:spcPts val="0"/>
              </a:spcBef>
              <a:buSzPts val="2100"/>
              <a:buFont typeface="Arial" panose="020B0604020202020204" pitchFamily="34" charset="0"/>
              <a:buChar char="•"/>
            </a:pPr>
            <a:r>
              <a:rPr lang="en-US" sz="1600" b="1" dirty="0">
                <a:latin typeface="+mj-lt"/>
                <a:sym typeface="Arial"/>
              </a:rPr>
              <a:t>Challenges Identified: </a:t>
            </a:r>
            <a:r>
              <a:rPr lang="en-US" sz="1600" dirty="0">
                <a:latin typeface="+mj-lt"/>
                <a:sym typeface="Arial"/>
              </a:rPr>
              <a:t>Gaps in time-series and location-specific data (e.g., emerging pollutants).Inconsistencies across national and provincial datasets. Limited information on socio-economic and governance indicators.</a:t>
            </a:r>
          </a:p>
          <a:p>
            <a:pPr marL="381000" indent="-285750">
              <a:spcBef>
                <a:spcPts val="0"/>
              </a:spcBef>
              <a:buSzPts val="2100"/>
              <a:buFont typeface="Arial" panose="020B0604020202020204" pitchFamily="34" charset="0"/>
              <a:buChar char="•"/>
            </a:pPr>
            <a:endParaRPr lang="en-US" sz="1600" dirty="0">
              <a:latin typeface="+mj-lt"/>
              <a:sym typeface="Arial"/>
            </a:endParaRPr>
          </a:p>
          <a:p>
            <a:pPr marL="95250" indent="0">
              <a:spcBef>
                <a:spcPts val="0"/>
              </a:spcBef>
              <a:buSzPts val="2100"/>
              <a:buNone/>
            </a:pPr>
            <a:endParaRPr lang="en-US" sz="1600" dirty="0">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3920707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4;p2"/>
          <p:cNvSpPr txBox="1">
            <a:spLocks/>
          </p:cNvSpPr>
          <p:nvPr/>
        </p:nvSpPr>
        <p:spPr>
          <a:xfrm>
            <a:off x="2049137" y="-64491"/>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2400" b="1" dirty="0">
                <a:solidFill>
                  <a:srgbClr val="0070C0"/>
                </a:solidFill>
                <a:latin typeface="+mj-lt"/>
              </a:rPr>
              <a:t>Lessons Learned</a:t>
            </a:r>
            <a:endParaRPr lang="en-US" sz="2400" dirty="0">
              <a:solidFill>
                <a:srgbClr val="0070C0"/>
              </a:solidFill>
              <a:latin typeface="+mj-lt"/>
            </a:endParaRPr>
          </a:p>
        </p:txBody>
      </p:sp>
      <p:sp>
        <p:nvSpPr>
          <p:cNvPr id="7" name="Google Shape;103;p3"/>
          <p:cNvSpPr txBox="1">
            <a:spLocks/>
          </p:cNvSpPr>
          <p:nvPr/>
        </p:nvSpPr>
        <p:spPr>
          <a:xfrm>
            <a:off x="1889513" y="518520"/>
            <a:ext cx="9910604" cy="423635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000" dirty="0">
                <a:solidFill>
                  <a:srgbClr val="FF0000"/>
                </a:solidFill>
                <a:latin typeface="Arial"/>
                <a:ea typeface="Arial"/>
                <a:cs typeface="Arial"/>
                <a:sym typeface="Arial"/>
              </a:rPr>
              <a:t>Present the lessons learned in implementing the SAP at the national level</a:t>
            </a:r>
          </a:p>
          <a:p>
            <a:pPr algn="just">
              <a:buFont typeface="Wingdings" panose="05000000000000000000" pitchFamily="2" charset="2"/>
              <a:buChar char="Ø"/>
            </a:pPr>
            <a:r>
              <a:rPr lang="en-US" sz="1800" dirty="0">
                <a:latin typeface="+mj-lt"/>
                <a:sym typeface="Arial"/>
              </a:rPr>
              <a:t>The outputs need to balance between finance, time and workload. Example: With the expected products of TDA being huge, but the time and finance for this activities are limited.</a:t>
            </a:r>
          </a:p>
          <a:p>
            <a:pPr algn="just">
              <a:buFont typeface="Wingdings" panose="05000000000000000000" pitchFamily="2" charset="2"/>
              <a:buChar char="Ø"/>
            </a:pPr>
            <a:r>
              <a:rPr lang="en-US" sz="1800" dirty="0">
                <a:latin typeface="+mj-lt"/>
                <a:sym typeface="Arial"/>
              </a:rPr>
              <a:t>Existing programs can be leveraged: Despite no direct funding, Vietnam successfully SAP aligned goals with ongoing national programs (e.g., marine spatial planning, MPA expansion, plastic pollution control).</a:t>
            </a:r>
          </a:p>
          <a:p>
            <a:pPr algn="just">
              <a:buFont typeface="Wingdings" panose="05000000000000000000" pitchFamily="2" charset="2"/>
              <a:buChar char="Ø"/>
            </a:pPr>
            <a:r>
              <a:rPr lang="en-US" sz="1800" dirty="0">
                <a:latin typeface="+mj-lt"/>
                <a:sym typeface="Arial"/>
              </a:rPr>
              <a:t>Data harmonization remains a challenge: Fragmented, outdated, or inconsistent data remains a barrier to national-level assessment.</a:t>
            </a:r>
          </a:p>
          <a:p>
            <a:pPr algn="just">
              <a:buFont typeface="Wingdings" panose="05000000000000000000" pitchFamily="2" charset="2"/>
              <a:buChar char="Ø"/>
            </a:pPr>
            <a:r>
              <a:rPr lang="en-US" sz="1800" dirty="0">
                <a:latin typeface="+mj-lt"/>
                <a:sym typeface="Arial"/>
              </a:rPr>
              <a:t>There needs to be flexibility in implementation and financial mechanisms depending on the specific regulations of each country.</a:t>
            </a:r>
          </a:p>
          <a:p>
            <a:pPr algn="just">
              <a:buFont typeface="Wingdings" panose="05000000000000000000" pitchFamily="2" charset="2"/>
              <a:buChar char="Ø"/>
            </a:pPr>
            <a:r>
              <a:rPr lang="en-US" sz="1800" dirty="0">
                <a:latin typeface="+mj-lt"/>
                <a:sym typeface="Arial"/>
              </a:rPr>
              <a:t>Project communication activities play a very important role in attracting local and community participation in project activities.</a:t>
            </a:r>
          </a:p>
          <a:p>
            <a:pPr indent="-361950">
              <a:spcBef>
                <a:spcPts val="0"/>
              </a:spcBef>
              <a:buSzPts val="2100"/>
              <a:buFont typeface="Arial"/>
              <a:buChar char="❖"/>
            </a:pPr>
            <a:endParaRPr lang="en-US" sz="2400" dirty="0">
              <a:latin typeface="Arial"/>
              <a:ea typeface="Arial"/>
              <a:cs typeface="Arial"/>
              <a:sym typeface="Arial"/>
            </a:endParaRPr>
          </a:p>
        </p:txBody>
      </p:sp>
      <p:pic>
        <p:nvPicPr>
          <p:cNvPr id="4" name="Google Shape;95;p2">
            <a:extLst>
              <a:ext uri="{FF2B5EF4-FFF2-40B4-BE49-F238E27FC236}">
                <a16:creationId xmlns:a16="http://schemas.microsoft.com/office/drawing/2014/main" id="{3D26FE3F-4176-C25B-5B5A-61F6EEFD1E74}"/>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3335981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3051" y="238357"/>
            <a:ext cx="9916690" cy="17411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200" b="1" dirty="0">
                <a:solidFill>
                  <a:schemeClr val="accent1"/>
                </a:solidFill>
                <a:latin typeface="+mn-lt"/>
                <a:ea typeface="Arial"/>
                <a:cs typeface="Arial"/>
                <a:sym typeface="Arial"/>
              </a:rPr>
              <a:t>National set-up of the project</a:t>
            </a:r>
          </a:p>
          <a:p>
            <a:pPr marL="95250" indent="0">
              <a:spcBef>
                <a:spcPts val="0"/>
              </a:spcBef>
              <a:buSzPts val="2100"/>
              <a:buNone/>
            </a:pPr>
            <a:br>
              <a:rPr lang="en-US" sz="2000" dirty="0">
                <a:latin typeface="+mn-lt"/>
                <a:ea typeface="Arial"/>
                <a:cs typeface="Arial"/>
                <a:sym typeface="Arial"/>
              </a:rPr>
            </a:br>
            <a:r>
              <a:rPr lang="en-US" sz="2000" b="1" dirty="0">
                <a:latin typeface="+mn-lt"/>
                <a:ea typeface="Arial"/>
                <a:cs typeface="Arial"/>
                <a:sym typeface="Arial"/>
              </a:rPr>
              <a:t>National leading agency</a:t>
            </a:r>
            <a:r>
              <a:rPr lang="en-US" sz="2000" dirty="0">
                <a:latin typeface="+mn-lt"/>
                <a:ea typeface="Arial"/>
                <a:cs typeface="Arial"/>
                <a:sym typeface="Arial"/>
              </a:rPr>
              <a:t>: Viet Nam Environmental and Marine Science Institute, Ministry of Agriculture and Environment</a:t>
            </a:r>
          </a:p>
          <a:p>
            <a:pPr marL="95250" indent="0">
              <a:spcBef>
                <a:spcPts val="0"/>
              </a:spcBef>
              <a:buSzPts val="2100"/>
              <a:buNone/>
            </a:pPr>
            <a:br>
              <a:rPr lang="en-US" sz="2000" dirty="0">
                <a:latin typeface="+mn-lt"/>
                <a:ea typeface="Arial"/>
                <a:cs typeface="Arial"/>
                <a:sym typeface="Arial"/>
              </a:rPr>
            </a:br>
            <a:r>
              <a:rPr lang="en-US" sz="2000" b="1" dirty="0">
                <a:latin typeface="+mn-lt"/>
                <a:ea typeface="Arial"/>
                <a:cs typeface="Arial"/>
                <a:sym typeface="Arial"/>
              </a:rPr>
              <a:t>National focal point</a:t>
            </a:r>
            <a:r>
              <a:rPr lang="en-US" sz="2000" dirty="0">
                <a:latin typeface="+mn-lt"/>
                <a:ea typeface="Arial"/>
                <a:cs typeface="Arial"/>
                <a:sym typeface="Arial"/>
              </a:rPr>
              <a:t>: Dr. Nguyen Le Tuan, General Director, Viet Nam Environmental and Marine Science Institute</a:t>
            </a:r>
            <a:br>
              <a:rPr lang="en-US" sz="2000" dirty="0">
                <a:latin typeface="+mn-lt"/>
                <a:ea typeface="Arial"/>
                <a:cs typeface="Arial"/>
                <a:sym typeface="Arial"/>
              </a:rPr>
            </a:br>
            <a:endParaRPr lang="en-US" sz="2000" dirty="0">
              <a:latin typeface="+mn-lt"/>
              <a:ea typeface="Arial"/>
              <a:cs typeface="Arial"/>
              <a:sym typeface="Arial"/>
            </a:endParaRPr>
          </a:p>
          <a:p>
            <a:pPr marL="95250" indent="0" algn="just">
              <a:spcBef>
                <a:spcPts val="0"/>
              </a:spcBef>
              <a:buSzPts val="2100"/>
              <a:buNone/>
            </a:pPr>
            <a:r>
              <a:rPr lang="en-US" sz="2000" b="1" dirty="0">
                <a:latin typeface="+mn-lt"/>
                <a:ea typeface="Arial"/>
                <a:cs typeface="Arial"/>
                <a:sym typeface="Arial"/>
              </a:rPr>
              <a:t>National technical focal point</a:t>
            </a:r>
            <a:r>
              <a:rPr lang="en-US" sz="2000" dirty="0">
                <a:latin typeface="+mn-lt"/>
                <a:ea typeface="Arial"/>
                <a:cs typeface="Arial"/>
                <a:sym typeface="Arial"/>
              </a:rPr>
              <a:t>: Dr. Nguyen </a:t>
            </a:r>
            <a:r>
              <a:rPr lang="en-US" sz="2000" dirty="0" err="1">
                <a:latin typeface="+mn-lt"/>
                <a:ea typeface="Arial"/>
                <a:cs typeface="Arial"/>
                <a:sym typeface="Arial"/>
              </a:rPr>
              <a:t>Thi</a:t>
            </a:r>
            <a:r>
              <a:rPr lang="en-US" sz="2000" dirty="0">
                <a:latin typeface="+mn-lt"/>
                <a:ea typeface="Arial"/>
                <a:cs typeface="Arial"/>
                <a:sym typeface="Arial"/>
              </a:rPr>
              <a:t> Phuong Mai, Deputy General Director, Viet Nam Environmental and Marine Science Institute</a:t>
            </a:r>
          </a:p>
          <a:p>
            <a:pPr marL="95250" indent="0">
              <a:spcBef>
                <a:spcPts val="0"/>
              </a:spcBef>
              <a:buSzPts val="2100"/>
              <a:buNone/>
            </a:pPr>
            <a:endParaRPr lang="en-US" sz="2000" dirty="0">
              <a:latin typeface="+mn-lt"/>
              <a:ea typeface="Arial"/>
              <a:cs typeface="Arial"/>
              <a:sym typeface="Arial"/>
            </a:endParaRPr>
          </a:p>
          <a:p>
            <a:pPr marL="95250" indent="0">
              <a:spcBef>
                <a:spcPts val="0"/>
              </a:spcBef>
              <a:buSzPts val="2100"/>
              <a:buNone/>
            </a:pPr>
            <a:endParaRPr lang="en-US" sz="2000" dirty="0">
              <a:latin typeface="+mn-lt"/>
              <a:ea typeface="Arial"/>
              <a:cs typeface="Arial"/>
              <a:sym typeface="Arial"/>
            </a:endParaRPr>
          </a:p>
          <a:p>
            <a:pPr marL="95250" indent="0">
              <a:spcBef>
                <a:spcPts val="0"/>
              </a:spcBef>
              <a:buSzPts val="2100"/>
              <a:buNone/>
            </a:pPr>
            <a:endParaRPr lang="en-US" sz="2000" dirty="0">
              <a:latin typeface="+mn-lt"/>
              <a:ea typeface="Arial"/>
              <a:cs typeface="Arial"/>
              <a:sym typeface="Arial"/>
            </a:endParaRPr>
          </a:p>
        </p:txBody>
      </p:sp>
      <p:sp>
        <p:nvSpPr>
          <p:cNvPr id="4" name="TextBox 3">
            <a:extLst>
              <a:ext uri="{FF2B5EF4-FFF2-40B4-BE49-F238E27FC236}">
                <a16:creationId xmlns:a16="http://schemas.microsoft.com/office/drawing/2014/main" id="{EA113A4C-313F-DEC7-B331-85AA02989510}"/>
              </a:ext>
            </a:extLst>
          </p:cNvPr>
          <p:cNvSpPr txBox="1"/>
          <p:nvPr/>
        </p:nvSpPr>
        <p:spPr>
          <a:xfrm>
            <a:off x="2146563" y="3391698"/>
            <a:ext cx="9583141" cy="400110"/>
          </a:xfrm>
          <a:prstGeom prst="rect">
            <a:avLst/>
          </a:prstGeom>
          <a:noFill/>
        </p:spPr>
        <p:txBody>
          <a:bodyPr wrap="square" rtlCol="0">
            <a:spAutoFit/>
          </a:bodyPr>
          <a:lstStyle/>
          <a:p>
            <a:r>
              <a:rPr lang="en-US" sz="2000" b="1" dirty="0">
                <a:solidFill>
                  <a:schemeClr val="accent1"/>
                </a:solidFill>
                <a:latin typeface="+mn-lt"/>
              </a:rPr>
              <a:t>Specialized Executing Agencies (SEAs) &amp; Focal Points</a:t>
            </a:r>
          </a:p>
        </p:txBody>
      </p:sp>
      <p:sp>
        <p:nvSpPr>
          <p:cNvPr id="5" name="TextBox 4">
            <a:extLst>
              <a:ext uri="{FF2B5EF4-FFF2-40B4-BE49-F238E27FC236}">
                <a16:creationId xmlns:a16="http://schemas.microsoft.com/office/drawing/2014/main" id="{100CFC06-948B-4D3A-96C2-F524BD8722F4}"/>
              </a:ext>
            </a:extLst>
          </p:cNvPr>
          <p:cNvSpPr txBox="1"/>
          <p:nvPr/>
        </p:nvSpPr>
        <p:spPr>
          <a:xfrm>
            <a:off x="2146562" y="3892927"/>
            <a:ext cx="9583141" cy="2359492"/>
          </a:xfrm>
          <a:prstGeom prst="rect">
            <a:avLst/>
          </a:prstGeom>
          <a:noFill/>
        </p:spPr>
        <p:txBody>
          <a:bodyPr wrap="square" rtlCol="0">
            <a:spAutoFit/>
          </a:bodyPr>
          <a:lstStyle/>
          <a:p>
            <a:pPr>
              <a:lnSpc>
                <a:spcPct val="107000"/>
              </a:lnSpc>
              <a:spcAft>
                <a:spcPts val="800"/>
              </a:spcAft>
              <a:buNone/>
            </a:pPr>
            <a:r>
              <a:rPr lang="en-US" sz="2000" b="1" dirty="0">
                <a:latin typeface="+mn-lt"/>
              </a:rPr>
              <a:t>Mangrove </a:t>
            </a:r>
            <a:r>
              <a:rPr lang="en-US" sz="2000" dirty="0">
                <a:latin typeface="+mn-lt"/>
              </a:rPr>
              <a:t>SEA &amp; Focal Point: </a:t>
            </a:r>
            <a:r>
              <a:rPr lang="en-US" sz="18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Assoc.Prof.Dr</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Le Xuan Tuan</a:t>
            </a:r>
            <a:r>
              <a:rPr lang="en-GB" sz="1800" b="1" dirty="0">
                <a:latin typeface="Calibri" panose="020F050202020403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Department of Ecology, Faculty of Biology, VNU University of Science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b="1" dirty="0">
                <a:latin typeface="+mn-lt"/>
              </a:rPr>
              <a:t>Coral Reef </a:t>
            </a:r>
            <a:r>
              <a:rPr lang="en-US" sz="2000" dirty="0">
                <a:latin typeface="+mn-lt"/>
              </a:rPr>
              <a:t>SEA &amp; Focal Point: Dr. Cao Van Luong, Institute of Marine Resources and Environment</a:t>
            </a:r>
          </a:p>
          <a:p>
            <a:endParaRPr lang="en-US" sz="2000" b="1" dirty="0">
              <a:latin typeface="+mn-lt"/>
            </a:endParaRPr>
          </a:p>
          <a:p>
            <a:r>
              <a:rPr lang="en-US" sz="2000" b="1" dirty="0">
                <a:latin typeface="+mn-lt"/>
              </a:rPr>
              <a:t>Seagrass </a:t>
            </a:r>
            <a:r>
              <a:rPr lang="en-US" sz="2000" dirty="0">
                <a:latin typeface="+mn-lt"/>
              </a:rPr>
              <a:t>SEA &amp; Focal Point: </a:t>
            </a:r>
            <a:r>
              <a:rPr lang="en-US" sz="2000" dirty="0" err="1">
                <a:latin typeface="+mn-lt"/>
              </a:rPr>
              <a:t>Dr.Nguyen</a:t>
            </a:r>
            <a:r>
              <a:rPr lang="en-US" sz="2000" dirty="0">
                <a:latin typeface="+mn-lt"/>
              </a:rPr>
              <a:t> Dang Ngai, Institute of Marine Resources and Environment</a:t>
            </a:r>
          </a:p>
        </p:txBody>
      </p:sp>
    </p:spTree>
    <p:extLst>
      <p:ext uri="{BB962C8B-B14F-4D97-AF65-F5344CB8AC3E}">
        <p14:creationId xmlns:p14="http://schemas.microsoft.com/office/powerpoint/2010/main" val="284111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400" b="1" dirty="0">
                <a:solidFill>
                  <a:srgbClr val="0070C0"/>
                </a:solidFill>
                <a:latin typeface="+mj-lt"/>
              </a:rPr>
              <a:t>Recommendations</a:t>
            </a:r>
            <a:endParaRPr sz="2400" dirty="0">
              <a:solidFill>
                <a:srgbClr val="0070C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946718"/>
            <a:ext cx="9910604" cy="449942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000" dirty="0">
                <a:solidFill>
                  <a:srgbClr val="FF0000"/>
                </a:solidFill>
                <a:latin typeface="Arial"/>
                <a:ea typeface="Arial"/>
                <a:cs typeface="Arial"/>
                <a:sym typeface="Arial"/>
              </a:rPr>
              <a:t>Present recommendations to further the implementation and achievement of the </a:t>
            </a:r>
            <a:r>
              <a:rPr lang="en-US" sz="2000">
                <a:solidFill>
                  <a:srgbClr val="FF0000"/>
                </a:solidFill>
                <a:latin typeface="Arial"/>
                <a:ea typeface="Arial"/>
                <a:cs typeface="Arial"/>
                <a:sym typeface="Arial"/>
              </a:rPr>
              <a:t>SAP targets</a:t>
            </a:r>
          </a:p>
          <a:p>
            <a:pPr marL="95250" indent="0">
              <a:spcBef>
                <a:spcPts val="0"/>
              </a:spcBef>
              <a:buSzPts val="2100"/>
              <a:buNone/>
            </a:pPr>
            <a:endParaRPr lang="en-US" sz="2000" dirty="0">
              <a:solidFill>
                <a:srgbClr val="FF0000"/>
              </a:solidFill>
              <a:latin typeface="Arial"/>
              <a:ea typeface="Arial"/>
              <a:cs typeface="Arial"/>
              <a:sym typeface="Arial"/>
            </a:endParaRPr>
          </a:p>
          <a:p>
            <a:pPr marL="381000" indent="-285750">
              <a:spcBef>
                <a:spcPts val="0"/>
              </a:spcBef>
              <a:buSzPts val="2100"/>
              <a:buFont typeface="Wingdings" panose="05000000000000000000" pitchFamily="2" charset="2"/>
              <a:buChar char="Ø"/>
            </a:pPr>
            <a:r>
              <a:rPr lang="en-US" sz="1800" dirty="0">
                <a:latin typeface="Arial"/>
                <a:ea typeface="Arial"/>
                <a:cs typeface="Arial"/>
                <a:sym typeface="Arial"/>
              </a:rPr>
              <a:t>For countries that receive late approval, in addition to having to speed up activities to ensure the achievement of expected outputs, an extension is also needed. In the case of Vietnam, we propose an extension until the end of 2027.</a:t>
            </a:r>
          </a:p>
          <a:p>
            <a:pPr marL="381000" indent="-285750">
              <a:spcBef>
                <a:spcPts val="0"/>
              </a:spcBef>
              <a:buSzPts val="2100"/>
              <a:buFont typeface="Wingdings" panose="05000000000000000000" pitchFamily="2" charset="2"/>
              <a:buChar char="Ø"/>
            </a:pPr>
            <a:endParaRPr lang="en-US" sz="1800" dirty="0">
              <a:latin typeface="Arial"/>
              <a:ea typeface="Arial"/>
              <a:cs typeface="Arial"/>
              <a:sym typeface="Arial"/>
            </a:endParaRPr>
          </a:p>
          <a:p>
            <a:pPr marL="381000" indent="-285750">
              <a:spcBef>
                <a:spcPts val="0"/>
              </a:spcBef>
              <a:buSzPts val="2100"/>
              <a:buFont typeface="Wingdings" panose="05000000000000000000" pitchFamily="2" charset="2"/>
              <a:buChar char="Ø"/>
            </a:pPr>
            <a:r>
              <a:rPr lang="en-US" sz="1800" dirty="0">
                <a:latin typeface="Arial"/>
                <a:ea typeface="Arial"/>
                <a:cs typeface="Arial"/>
                <a:sym typeface="Arial"/>
              </a:rPr>
              <a:t>Vietnam is currently undertaking the revision of the Law on Marine Resources and Environment and wishes to receive support from the Project to draw on successful experiences and best practices for the amendment process</a:t>
            </a:r>
          </a:p>
          <a:p>
            <a:pPr marL="381000" indent="-285750">
              <a:spcBef>
                <a:spcPts val="0"/>
              </a:spcBef>
              <a:buSzPts val="2100"/>
              <a:buFont typeface="Wingdings" panose="05000000000000000000" pitchFamily="2" charset="2"/>
              <a:buChar char="Ø"/>
            </a:pPr>
            <a:endParaRPr lang="en-US" sz="1800" dirty="0">
              <a:latin typeface="Arial"/>
              <a:ea typeface="Arial"/>
              <a:cs typeface="Arial"/>
              <a:sym typeface="Arial"/>
            </a:endParaRPr>
          </a:p>
          <a:p>
            <a:pPr marL="381000" indent="-285750">
              <a:spcBef>
                <a:spcPts val="0"/>
              </a:spcBef>
              <a:buSzPts val="2100"/>
              <a:buFont typeface="Wingdings" panose="05000000000000000000" pitchFamily="2" charset="2"/>
              <a:buChar char="Ø"/>
            </a:pPr>
            <a:r>
              <a:rPr lang="en-US" sz="1800" dirty="0">
                <a:latin typeface="Arial"/>
                <a:ea typeface="Arial"/>
                <a:cs typeface="Arial"/>
                <a:sym typeface="Arial"/>
              </a:rPr>
              <a:t>It is necessary to identify the key data to be collected in the TDA to ensure timeliness and financial suitability.</a:t>
            </a:r>
          </a:p>
          <a:p>
            <a:pPr marL="381000" indent="-285750">
              <a:spcBef>
                <a:spcPts val="0"/>
              </a:spcBef>
              <a:buSzPts val="2100"/>
              <a:buFont typeface="Wingdings" panose="05000000000000000000" pitchFamily="2" charset="2"/>
              <a:buChar char="Ø"/>
            </a:pPr>
            <a:endParaRPr lang="en-US" sz="1800" dirty="0">
              <a:latin typeface="Arial"/>
              <a:ea typeface="Arial"/>
              <a:cs typeface="Arial"/>
              <a:sym typeface="Arial"/>
            </a:endParaRPr>
          </a:p>
          <a:p>
            <a:pPr marL="381000" indent="-285750">
              <a:spcBef>
                <a:spcPts val="0"/>
              </a:spcBef>
              <a:buSzPts val="2100"/>
              <a:buFont typeface="Wingdings" panose="05000000000000000000" pitchFamily="2" charset="2"/>
              <a:buChar char="Ø"/>
            </a:pPr>
            <a:r>
              <a:rPr lang="en-US" sz="1800" dirty="0">
                <a:latin typeface="Arial"/>
                <a:ea typeface="Arial"/>
                <a:cs typeface="Arial"/>
                <a:sym typeface="Arial"/>
              </a:rPr>
              <a:t>Consider a suitable financial mechanism for Vietnam under time constraints</a:t>
            </a:r>
          </a:p>
          <a:p>
            <a:pPr marL="381000" indent="-285750">
              <a:spcBef>
                <a:spcPts val="0"/>
              </a:spcBef>
              <a:buSzPts val="2100"/>
              <a:buFont typeface="Wingdings" panose="05000000000000000000" pitchFamily="2" charset="2"/>
              <a:buChar char="Ø"/>
            </a:pPr>
            <a:endParaRPr lang="en-US" sz="1800" dirty="0">
              <a:latin typeface="Arial"/>
              <a:ea typeface="Arial"/>
              <a:cs typeface="Arial"/>
              <a:sym typeface="Arial"/>
            </a:endParaRPr>
          </a:p>
          <a:p>
            <a:pPr marL="381000" indent="-285750">
              <a:spcBef>
                <a:spcPts val="0"/>
              </a:spcBef>
              <a:buSzPts val="2100"/>
              <a:buFont typeface="Wingdings" panose="05000000000000000000" pitchFamily="2" charset="2"/>
              <a:buChar char="Ø"/>
            </a:pPr>
            <a:endParaRPr lang="en-US" sz="1800" dirty="0">
              <a:latin typeface="Arial"/>
              <a:ea typeface="Arial"/>
              <a:cs typeface="Arial"/>
              <a:sym typeface="Arial"/>
            </a:endParaRPr>
          </a:p>
        </p:txBody>
      </p:sp>
    </p:spTree>
    <p:extLst>
      <p:ext uri="{BB962C8B-B14F-4D97-AF65-F5344CB8AC3E}">
        <p14:creationId xmlns:p14="http://schemas.microsoft.com/office/powerpoint/2010/main" val="3361832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95;p2">
            <a:extLst>
              <a:ext uri="{FF2B5EF4-FFF2-40B4-BE49-F238E27FC236}">
                <a16:creationId xmlns:a16="http://schemas.microsoft.com/office/drawing/2014/main" id="{3FB311FA-48E2-F054-59AC-42D420B7C805}"/>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11" name="Google Shape;94;p2">
            <a:extLst>
              <a:ext uri="{FF2B5EF4-FFF2-40B4-BE49-F238E27FC236}">
                <a16:creationId xmlns:a16="http://schemas.microsoft.com/office/drawing/2014/main" id="{F73FCF65-5940-3A8B-513E-911024DD36B2}"/>
              </a:ext>
            </a:extLst>
          </p:cNvPr>
          <p:cNvSpPr txBox="1">
            <a:spLocks/>
          </p:cNvSpPr>
          <p:nvPr/>
        </p:nvSpPr>
        <p:spPr>
          <a:xfrm>
            <a:off x="1981739" y="64254"/>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2400" b="1" dirty="0">
                <a:solidFill>
                  <a:srgbClr val="0070C0"/>
                </a:solidFill>
                <a:latin typeface="+mj-lt"/>
              </a:rPr>
              <a:t>Conclusions</a:t>
            </a:r>
            <a:endParaRPr lang="en-US" sz="2400" dirty="0">
              <a:solidFill>
                <a:srgbClr val="0070C0"/>
              </a:solidFill>
              <a:latin typeface="+mj-lt"/>
            </a:endParaRPr>
          </a:p>
        </p:txBody>
      </p:sp>
      <p:sp>
        <p:nvSpPr>
          <p:cNvPr id="12" name="Google Shape;103;p3">
            <a:extLst>
              <a:ext uri="{FF2B5EF4-FFF2-40B4-BE49-F238E27FC236}">
                <a16:creationId xmlns:a16="http://schemas.microsoft.com/office/drawing/2014/main" id="{F1B3012B-3E79-48A5-0C7D-6CE595666904}"/>
              </a:ext>
            </a:extLst>
          </p:cNvPr>
          <p:cNvSpPr txBox="1">
            <a:spLocks/>
          </p:cNvSpPr>
          <p:nvPr/>
        </p:nvSpPr>
        <p:spPr>
          <a:xfrm>
            <a:off x="1910401" y="790234"/>
            <a:ext cx="9910604" cy="35925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000" dirty="0">
                <a:solidFill>
                  <a:srgbClr val="FF0000"/>
                </a:solidFill>
                <a:latin typeface="Arial"/>
                <a:ea typeface="Arial"/>
                <a:cs typeface="Arial"/>
                <a:sym typeface="Arial"/>
              </a:rPr>
              <a:t>Overall summary of efforts and achievements in implementing the SAP including funding and implementing agencies and partners</a:t>
            </a:r>
          </a:p>
          <a:p>
            <a:pPr indent="-361950">
              <a:spcBef>
                <a:spcPts val="0"/>
              </a:spcBef>
              <a:buSzPts val="2100"/>
              <a:buFont typeface="Arial"/>
              <a:buChar char="❖"/>
            </a:pPr>
            <a:endParaRPr lang="en-US" sz="2000" dirty="0">
              <a:solidFill>
                <a:srgbClr val="FF0000"/>
              </a:solidFill>
              <a:latin typeface="Arial"/>
              <a:ea typeface="Arial"/>
              <a:cs typeface="Arial"/>
              <a:sym typeface="Arial"/>
            </a:endParaRPr>
          </a:p>
          <a:p>
            <a:pPr marL="381000" indent="-285750" algn="just">
              <a:spcBef>
                <a:spcPts val="0"/>
              </a:spcBef>
              <a:buSzPts val="2100"/>
              <a:buFont typeface="Wingdings" panose="05000000000000000000" pitchFamily="2" charset="2"/>
              <a:buChar char="Ø"/>
            </a:pPr>
            <a:r>
              <a:rPr lang="en-US" sz="1800" dirty="0">
                <a:latin typeface="Arial"/>
                <a:cs typeface="Arial"/>
                <a:sym typeface="Arial"/>
              </a:rPr>
              <a:t>The legal system on management and protection of marine ecosystems and marine reserves in Vietnam is gradually being improved.</a:t>
            </a:r>
          </a:p>
          <a:p>
            <a:pPr marL="381000" indent="-285750" algn="just">
              <a:spcBef>
                <a:spcPts val="600"/>
              </a:spcBef>
              <a:buSzPts val="2100"/>
              <a:buFont typeface="Wingdings" panose="05000000000000000000" pitchFamily="2" charset="2"/>
              <a:buChar char="Ø"/>
            </a:pPr>
            <a:r>
              <a:rPr lang="en-US" sz="1800" dirty="0">
                <a:latin typeface="Arial"/>
                <a:cs typeface="Arial"/>
                <a:sym typeface="Arial"/>
              </a:rPr>
              <a:t>Despite the late approval, Vietnam has used domestic resources to carry out many activities to ensure the project's objectives.</a:t>
            </a:r>
          </a:p>
          <a:p>
            <a:pPr marL="381000" indent="-285750" algn="just">
              <a:spcBef>
                <a:spcPts val="600"/>
              </a:spcBef>
              <a:buSzPts val="2100"/>
              <a:buFont typeface="Wingdings" panose="05000000000000000000" pitchFamily="2" charset="2"/>
              <a:buChar char="Ø"/>
            </a:pPr>
            <a:r>
              <a:rPr lang="en-US" sz="1800" dirty="0">
                <a:latin typeface="Arial"/>
                <a:cs typeface="Arial"/>
                <a:sym typeface="Arial"/>
              </a:rPr>
              <a:t>National working groups and technical groups have been established. The working groups and technical groups have been proactive in carrying out activities despite not having received project funding.</a:t>
            </a:r>
          </a:p>
          <a:p>
            <a:pPr marL="381000" indent="-285750" algn="just">
              <a:spcBef>
                <a:spcPts val="600"/>
              </a:spcBef>
              <a:buSzPts val="2100"/>
              <a:buFont typeface="Wingdings" panose="05000000000000000000" pitchFamily="2" charset="2"/>
              <a:buChar char="Ø"/>
            </a:pPr>
            <a:r>
              <a:rPr lang="en-US" sz="1800" dirty="0">
                <a:latin typeface="Arial"/>
                <a:cs typeface="Arial"/>
                <a:sym typeface="Arial"/>
              </a:rPr>
              <a:t>The efforts of the VEMSI project preparation team, together with the support from the project management agencies, represent one of the key achievements for implementing the project in Vietnam.</a:t>
            </a:r>
          </a:p>
          <a:p>
            <a:pPr indent="-361950">
              <a:spcBef>
                <a:spcPts val="0"/>
              </a:spcBef>
              <a:buSzPts val="2100"/>
              <a:buFont typeface="Arial"/>
              <a:buChar char="❖"/>
            </a:pPr>
            <a:endParaRPr lang="en-US" sz="2000" dirty="0">
              <a:solidFill>
                <a:srgbClr val="FF0000"/>
              </a:solidFill>
              <a:latin typeface="Arial"/>
              <a:ea typeface="Arial"/>
              <a:cs typeface="Arial"/>
              <a:sym typeface="Arial"/>
            </a:endParaRPr>
          </a:p>
          <a:p>
            <a:pPr indent="-361950">
              <a:spcBef>
                <a:spcPts val="0"/>
              </a:spcBef>
              <a:buSzPts val="2100"/>
              <a:buFont typeface="Arial"/>
              <a:buChar char="❖"/>
            </a:pPr>
            <a:endParaRPr lang="en-US" sz="2000" dirty="0">
              <a:solidFill>
                <a:srgbClr val="FF0000"/>
              </a:solidFill>
              <a:latin typeface="Arial"/>
              <a:ea typeface="Arial"/>
              <a:cs typeface="Arial"/>
              <a:sym typeface="Arial"/>
            </a:endParaRPr>
          </a:p>
          <a:p>
            <a:pPr indent="-361950">
              <a:spcBef>
                <a:spcPts val="0"/>
              </a:spcBef>
              <a:buSzPts val="2100"/>
              <a:buFont typeface="Arial"/>
              <a:buChar char="❖"/>
            </a:pPr>
            <a:endParaRPr lang="en-US" sz="2000" dirty="0">
              <a:solidFill>
                <a:srgbClr val="FF0000"/>
              </a:solidFill>
              <a:latin typeface="Arial"/>
              <a:ea typeface="Arial"/>
              <a:cs typeface="Arial"/>
              <a:sym typeface="Arial"/>
            </a:endParaRPr>
          </a:p>
          <a:p>
            <a:pPr indent="-361950">
              <a:spcBef>
                <a:spcPts val="0"/>
              </a:spcBef>
              <a:buSzPts val="2100"/>
              <a:buFont typeface="Arial"/>
              <a:buChar char="❖"/>
            </a:pPr>
            <a:endParaRPr lang="en-US" sz="2000" dirty="0">
              <a:solidFill>
                <a:srgbClr val="FF0000"/>
              </a:solidFill>
              <a:latin typeface="Arial"/>
              <a:ea typeface="Arial"/>
              <a:cs typeface="Arial"/>
              <a:sym typeface="Arial"/>
            </a:endParaRPr>
          </a:p>
          <a:p>
            <a:pPr marL="95250" indent="0">
              <a:spcBef>
                <a:spcPts val="0"/>
              </a:spcBef>
              <a:buSzPts val="2100"/>
              <a:buNone/>
            </a:pPr>
            <a:endParaRPr lang="en-US" sz="1800" dirty="0">
              <a:latin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594175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95;p2">
            <a:extLst>
              <a:ext uri="{FF2B5EF4-FFF2-40B4-BE49-F238E27FC236}">
                <a16:creationId xmlns:a16="http://schemas.microsoft.com/office/drawing/2014/main" id="{7D41B630-129A-22C6-7D2C-247D41CCC8CB}"/>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5" name="Google Shape;94;p2">
            <a:extLst>
              <a:ext uri="{FF2B5EF4-FFF2-40B4-BE49-F238E27FC236}">
                <a16:creationId xmlns:a16="http://schemas.microsoft.com/office/drawing/2014/main" id="{F8BB4E34-01A9-F1DD-8285-42DC1DDE8865}"/>
              </a:ext>
            </a:extLst>
          </p:cNvPr>
          <p:cNvSpPr txBox="1">
            <a:spLocks/>
          </p:cNvSpPr>
          <p:nvPr/>
        </p:nvSpPr>
        <p:spPr>
          <a:xfrm>
            <a:off x="1981739" y="64254"/>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2400" b="1" dirty="0">
                <a:solidFill>
                  <a:srgbClr val="0070C0"/>
                </a:solidFill>
                <a:latin typeface="+mj-lt"/>
              </a:rPr>
              <a:t>Conclusions</a:t>
            </a:r>
            <a:endParaRPr lang="en-US" sz="2400" dirty="0">
              <a:solidFill>
                <a:srgbClr val="0070C0"/>
              </a:solidFill>
              <a:latin typeface="+mj-lt"/>
            </a:endParaRPr>
          </a:p>
        </p:txBody>
      </p:sp>
      <p:sp>
        <p:nvSpPr>
          <p:cNvPr id="7" name="TextBox 6">
            <a:extLst>
              <a:ext uri="{FF2B5EF4-FFF2-40B4-BE49-F238E27FC236}">
                <a16:creationId xmlns:a16="http://schemas.microsoft.com/office/drawing/2014/main" id="{EA86003B-922A-DD1A-7BC2-D8F23FD0FE32}"/>
              </a:ext>
            </a:extLst>
          </p:cNvPr>
          <p:cNvSpPr txBox="1"/>
          <p:nvPr/>
        </p:nvSpPr>
        <p:spPr>
          <a:xfrm>
            <a:off x="2139380" y="596034"/>
            <a:ext cx="9747819" cy="6124754"/>
          </a:xfrm>
          <a:prstGeom prst="rect">
            <a:avLst/>
          </a:prstGeom>
          <a:noFill/>
        </p:spPr>
        <p:txBody>
          <a:bodyPr wrap="square">
            <a:spAutoFit/>
          </a:bodyPr>
          <a:lstStyle/>
          <a:p>
            <a:pPr marL="457200" indent="-361950">
              <a:lnSpc>
                <a:spcPct val="90000"/>
              </a:lnSpc>
              <a:buClr>
                <a:schemeClr val="dk1"/>
              </a:buClr>
              <a:buSzPts val="2100"/>
              <a:buFont typeface="Arial"/>
              <a:buChar char="❖"/>
            </a:pPr>
            <a:r>
              <a:rPr lang="en-US" sz="2000" dirty="0">
                <a:solidFill>
                  <a:srgbClr val="FF0000"/>
                </a:solidFill>
              </a:rPr>
              <a:t>Ways forward to achieve SAP targets during SCS SAP Project in next 2 years</a:t>
            </a:r>
          </a:p>
          <a:p>
            <a:pPr marL="285750" indent="-285750">
              <a:spcBef>
                <a:spcPts val="600"/>
              </a:spcBef>
              <a:buFont typeface="Wingdings" panose="05000000000000000000" pitchFamily="2" charset="2"/>
              <a:buChar char="Ø"/>
            </a:pPr>
            <a:r>
              <a:rPr lang="en-US" sz="1800" b="1" dirty="0"/>
              <a:t>Accelerate Implementation Following Government Approval</a:t>
            </a:r>
          </a:p>
          <a:p>
            <a:pPr marL="285750" indent="-285750" algn="just">
              <a:spcBef>
                <a:spcPts val="600"/>
              </a:spcBef>
              <a:buFont typeface="Arial" panose="020B0604020202020204" pitchFamily="34" charset="0"/>
              <a:buChar char="•"/>
            </a:pPr>
            <a:r>
              <a:rPr lang="en-US" sz="1800" dirty="0"/>
              <a:t>Speed up for sign PCA</a:t>
            </a:r>
          </a:p>
          <a:p>
            <a:pPr marL="285750" indent="-285750" algn="just">
              <a:spcBef>
                <a:spcPts val="600"/>
              </a:spcBef>
              <a:buFont typeface="Arial" panose="020B0604020202020204" pitchFamily="34" charset="0"/>
              <a:buChar char="•"/>
            </a:pPr>
            <a:r>
              <a:rPr lang="en-US" sz="1800" dirty="0"/>
              <a:t>Prepare documents for financial approval and domestic bidding plan</a:t>
            </a:r>
          </a:p>
          <a:p>
            <a:pPr marL="285750" indent="-285750" algn="just">
              <a:spcBef>
                <a:spcPts val="600"/>
              </a:spcBef>
              <a:buFont typeface="Arial" panose="020B0604020202020204" pitchFamily="34" charset="0"/>
              <a:buChar char="•"/>
            </a:pPr>
            <a:r>
              <a:rPr lang="en-US" sz="1800" dirty="0"/>
              <a:t>Formalize working groups, technical groups</a:t>
            </a:r>
          </a:p>
          <a:p>
            <a:pPr marL="285750" indent="-285750">
              <a:spcBef>
                <a:spcPts val="600"/>
              </a:spcBef>
              <a:buFont typeface="Wingdings" panose="05000000000000000000" pitchFamily="2" charset="2"/>
              <a:buChar char="Ø"/>
            </a:pPr>
            <a:r>
              <a:rPr lang="en-US" sz="1800" b="1" dirty="0"/>
              <a:t>Strengthen Data Collection and Technical Capacity</a:t>
            </a:r>
          </a:p>
          <a:p>
            <a:pPr marL="285750" indent="-285750" algn="just">
              <a:spcBef>
                <a:spcPts val="600"/>
              </a:spcBef>
              <a:buFont typeface="Arial" panose="020B0604020202020204" pitchFamily="34" charset="0"/>
              <a:buChar char="•"/>
            </a:pPr>
            <a:r>
              <a:rPr lang="en-US" sz="1800" dirty="0"/>
              <a:t>Prioritize targeted data collection to address critical gaps identified during National TDA development (e.g., emerging pollutants, socio-economic indicators, marine biodiversity).</a:t>
            </a:r>
          </a:p>
          <a:p>
            <a:pPr marL="285750" indent="-285750" algn="just">
              <a:spcBef>
                <a:spcPts val="600"/>
              </a:spcBef>
              <a:buFont typeface="Arial" panose="020B0604020202020204" pitchFamily="34" charset="0"/>
              <a:buChar char="•"/>
            </a:pPr>
            <a:r>
              <a:rPr lang="en-US" sz="1800" dirty="0"/>
              <a:t>Standardize and harmonize data collection methodologies between national and provincial levels.</a:t>
            </a:r>
          </a:p>
          <a:p>
            <a:pPr marL="285750" indent="-285750" algn="just">
              <a:spcBef>
                <a:spcPts val="600"/>
              </a:spcBef>
              <a:buFont typeface="Arial" panose="020B0604020202020204" pitchFamily="34" charset="0"/>
              <a:buChar char="•"/>
            </a:pPr>
            <a:r>
              <a:rPr lang="en-US" sz="1800" dirty="0"/>
              <a:t>Invest in capacity building and coordination among technical teams to improve analysis of ecosystem trends and pollution sources.</a:t>
            </a:r>
          </a:p>
          <a:p>
            <a:pPr marL="285750" indent="-285750">
              <a:spcBef>
                <a:spcPts val="600"/>
              </a:spcBef>
              <a:buSzPts val="2100"/>
              <a:buFont typeface="Wingdings" panose="05000000000000000000" pitchFamily="2" charset="2"/>
              <a:buChar char="Ø"/>
            </a:pPr>
            <a:r>
              <a:rPr lang="en-US" sz="1800" b="1" dirty="0"/>
              <a:t>Enhance Institutional Coordination Amid Restructuring: </a:t>
            </a:r>
            <a:r>
              <a:rPr lang="en-US" sz="1800" dirty="0"/>
              <a:t>Clearly define the roles and responsibilities of stakeholders in the context of restructuring ministries and provinces.</a:t>
            </a:r>
          </a:p>
          <a:p>
            <a:pPr marL="285750" indent="-285750" algn="just">
              <a:spcBef>
                <a:spcPts val="600"/>
              </a:spcBef>
              <a:buSzPts val="2100"/>
              <a:buFont typeface="Wingdings" panose="05000000000000000000" pitchFamily="2" charset="2"/>
              <a:buChar char="Ø"/>
            </a:pPr>
            <a:r>
              <a:rPr lang="en-US" sz="1800" b="1" dirty="0"/>
              <a:t>Monitor Progress and Report Transparently</a:t>
            </a:r>
            <a:r>
              <a:rPr lang="en-US" sz="1800" dirty="0"/>
              <a:t>: Develop a robust Monitoring &amp; Evaluation framework with clear indicators tied to SAP </a:t>
            </a:r>
            <a:r>
              <a:rPr lang="en-US" sz="1800" dirty="0" err="1"/>
              <a:t>targets.Ensure</a:t>
            </a:r>
            <a:r>
              <a:rPr lang="en-US" sz="1800" dirty="0"/>
              <a:t> transparent reporting of progress, challenges, and lessons learned to PSC and UN Environment </a:t>
            </a:r>
            <a:r>
              <a:rPr lang="en-US" sz="1800" dirty="0" err="1"/>
              <a:t>Programme</a:t>
            </a:r>
            <a:r>
              <a:rPr lang="en-US" sz="1800" dirty="0"/>
              <a:t> (UNEP).</a:t>
            </a:r>
          </a:p>
          <a:p>
            <a:pPr marL="285750" indent="-285750">
              <a:buSzPts val="2100"/>
              <a:buFont typeface="Wingdings" panose="05000000000000000000" pitchFamily="2" charset="2"/>
              <a:buChar char="Ø"/>
            </a:pPr>
            <a:endParaRPr lang="en-US" sz="1800" dirty="0"/>
          </a:p>
        </p:txBody>
      </p:sp>
    </p:spTree>
    <p:extLst>
      <p:ext uri="{BB962C8B-B14F-4D97-AF65-F5344CB8AC3E}">
        <p14:creationId xmlns:p14="http://schemas.microsoft.com/office/powerpoint/2010/main" val="2948236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95;p2">
            <a:extLst>
              <a:ext uri="{FF2B5EF4-FFF2-40B4-BE49-F238E27FC236}">
                <a16:creationId xmlns:a16="http://schemas.microsoft.com/office/drawing/2014/main" id="{E7D3098D-9A61-47CD-9111-659C55C0870C}"/>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7" name="Google Shape;94;p2">
            <a:extLst>
              <a:ext uri="{FF2B5EF4-FFF2-40B4-BE49-F238E27FC236}">
                <a16:creationId xmlns:a16="http://schemas.microsoft.com/office/drawing/2014/main" id="{AC9CB9C8-8357-9CDA-FF60-07D6E8D0C0C1}"/>
              </a:ext>
            </a:extLst>
          </p:cNvPr>
          <p:cNvSpPr txBox="1">
            <a:spLocks/>
          </p:cNvSpPr>
          <p:nvPr/>
        </p:nvSpPr>
        <p:spPr>
          <a:xfrm>
            <a:off x="3922461" y="2296651"/>
            <a:ext cx="5852061"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2400" b="1" dirty="0">
                <a:solidFill>
                  <a:srgbClr val="0070C0"/>
                </a:solidFill>
                <a:latin typeface="+mj-lt"/>
              </a:rPr>
              <a:t>THANK YOU FOR YOUR ATTENTION!</a:t>
            </a:r>
            <a:endParaRPr lang="en-US" sz="2400" dirty="0">
              <a:solidFill>
                <a:srgbClr val="0070C0"/>
              </a:solidFill>
              <a:latin typeface="+mj-lt"/>
            </a:endParaRPr>
          </a:p>
        </p:txBody>
      </p:sp>
    </p:spTree>
    <p:extLst>
      <p:ext uri="{BB962C8B-B14F-4D97-AF65-F5344CB8AC3E}">
        <p14:creationId xmlns:p14="http://schemas.microsoft.com/office/powerpoint/2010/main" val="1711538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a:extLst>
            <a:ext uri="{FF2B5EF4-FFF2-40B4-BE49-F238E27FC236}">
              <a16:creationId xmlns:a16="http://schemas.microsoft.com/office/drawing/2014/main" id="{C5C9FA96-F2B8-A32D-09E5-6B152ABB9BF7}"/>
            </a:ext>
          </a:extLst>
        </p:cNvPr>
        <p:cNvGrpSpPr/>
        <p:nvPr/>
      </p:nvGrpSpPr>
      <p:grpSpPr>
        <a:xfrm>
          <a:off x="0" y="0"/>
          <a:ext cx="0" cy="0"/>
          <a:chOff x="0" y="0"/>
          <a:chExt cx="0" cy="0"/>
        </a:xfrm>
      </p:grpSpPr>
      <p:pic>
        <p:nvPicPr>
          <p:cNvPr id="95" name="Google Shape;95;p2">
            <a:extLst>
              <a:ext uri="{FF2B5EF4-FFF2-40B4-BE49-F238E27FC236}">
                <a16:creationId xmlns:a16="http://schemas.microsoft.com/office/drawing/2014/main" id="{92E8A09D-14D8-DA5F-75C8-F92BF64655BA}"/>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2" name="Text Placeholder 6">
            <a:extLst>
              <a:ext uri="{FF2B5EF4-FFF2-40B4-BE49-F238E27FC236}">
                <a16:creationId xmlns:a16="http://schemas.microsoft.com/office/drawing/2014/main" id="{0EF8A8DD-55AC-701A-C722-CF37CF4EF68E}"/>
              </a:ext>
            </a:extLst>
          </p:cNvPr>
          <p:cNvSpPr>
            <a:spLocks noGrp="1"/>
          </p:cNvSpPr>
          <p:nvPr>
            <p:ph type="body" idx="1"/>
          </p:nvPr>
        </p:nvSpPr>
        <p:spPr>
          <a:xfrm>
            <a:off x="2043050" y="70022"/>
            <a:ext cx="9259263" cy="4913870"/>
          </a:xfrm>
        </p:spPr>
        <p:txBody>
          <a:bodyPr>
            <a:normAutofit/>
          </a:bodyPr>
          <a:lstStyle/>
          <a:p>
            <a:pPr>
              <a:lnSpc>
                <a:spcPct val="107000"/>
              </a:lnSpc>
              <a:spcAft>
                <a:spcPts val="800"/>
              </a:spcAft>
              <a:buNone/>
            </a:pPr>
            <a:r>
              <a:rPr lang="en-US" sz="2000" b="1" dirty="0">
                <a:latin typeface="+mn-lt"/>
              </a:rPr>
              <a:t>Coastal Wetland </a:t>
            </a:r>
            <a:r>
              <a:rPr lang="en-US" sz="2000" dirty="0">
                <a:latin typeface="+mn-lt"/>
              </a:rPr>
              <a:t>SEA &amp; Focal Point: </a:t>
            </a:r>
            <a:r>
              <a:rPr lang="en-US" sz="18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Assoc.Prof</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Dr. Le Xuan Tuan</a:t>
            </a:r>
            <a:r>
              <a:rPr lang="en-US" sz="18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Department of Ecology, Faculty of Biology, VNU University of Science</a:t>
            </a:r>
            <a:endParaRPr lang="en-US" sz="2000" dirty="0">
              <a:latin typeface="+mn-lt"/>
            </a:endParaRPr>
          </a:p>
          <a:p>
            <a:r>
              <a:rPr lang="en-US" sz="2000" b="1" dirty="0">
                <a:latin typeface="+mn-lt"/>
              </a:rPr>
              <a:t>Land-based Pollution </a:t>
            </a:r>
            <a:r>
              <a:rPr lang="en-US" sz="2000" dirty="0">
                <a:latin typeface="+mn-lt"/>
              </a:rPr>
              <a:t>SEA &amp; Focal Point: </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Dr. Nguyen Anh Tuan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000" dirty="0">
              <a:latin typeface="+mn-lt"/>
            </a:endParaRPr>
          </a:p>
          <a:p>
            <a:r>
              <a:rPr lang="en-US" sz="2000" b="1" dirty="0">
                <a:latin typeface="+mn-lt"/>
              </a:rPr>
              <a:t>Economic Valuation expert: </a:t>
            </a:r>
            <a:r>
              <a:rPr lang="vi-VN"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Dr.</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Tran </a:t>
            </a:r>
            <a:r>
              <a:rPr lang="en-US" sz="18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Thi</a:t>
            </a:r>
            <a:r>
              <a:rPr lang="en-US"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Thu Ha</a:t>
            </a:r>
            <a:endParaRPr lang="en-US" sz="2000" dirty="0">
              <a:latin typeface="+mn-lt"/>
            </a:endParaRPr>
          </a:p>
          <a:p>
            <a:pPr marL="114300" indent="0">
              <a:buNone/>
            </a:pPr>
            <a:endParaRPr lang="en-US" sz="2000" b="1" dirty="0">
              <a:latin typeface="+mn-lt"/>
            </a:endParaRPr>
          </a:p>
          <a:p>
            <a:pPr marL="114300" indent="0">
              <a:buNone/>
            </a:pPr>
            <a:endParaRPr lang="en-US" sz="1800" b="1" dirty="0">
              <a:latin typeface="+mn-lt"/>
            </a:endParaRPr>
          </a:p>
          <a:p>
            <a:pPr marL="114300" indent="0">
              <a:buNone/>
            </a:pPr>
            <a:endParaRPr lang="en-US" sz="1800" b="1" dirty="0">
              <a:latin typeface="+mn-lt"/>
            </a:endParaRPr>
          </a:p>
          <a:p>
            <a:pPr marL="114300" indent="0">
              <a:buNone/>
            </a:pPr>
            <a:endParaRPr lang="en-US" sz="2000" b="1" dirty="0">
              <a:latin typeface="+mn-lt"/>
            </a:endParaRPr>
          </a:p>
        </p:txBody>
      </p:sp>
    </p:spTree>
    <p:extLst>
      <p:ext uri="{BB962C8B-B14F-4D97-AF65-F5344CB8AC3E}">
        <p14:creationId xmlns:p14="http://schemas.microsoft.com/office/powerpoint/2010/main" val="901568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10A471A7-60F9-7CB6-09FB-314CEDBAD1C7}"/>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4" name="TextBox 3">
            <a:extLst>
              <a:ext uri="{FF2B5EF4-FFF2-40B4-BE49-F238E27FC236}">
                <a16:creationId xmlns:a16="http://schemas.microsoft.com/office/drawing/2014/main" id="{6436D08C-E864-B7B7-5AD3-137937FAA379}"/>
              </a:ext>
            </a:extLst>
          </p:cNvPr>
          <p:cNvSpPr txBox="1"/>
          <p:nvPr/>
        </p:nvSpPr>
        <p:spPr>
          <a:xfrm>
            <a:off x="2207490" y="291099"/>
            <a:ext cx="9688946" cy="830997"/>
          </a:xfrm>
          <a:prstGeom prst="rect">
            <a:avLst/>
          </a:prstGeom>
          <a:noFill/>
        </p:spPr>
        <p:txBody>
          <a:bodyPr wrap="square">
            <a:spAutoFit/>
          </a:bodyPr>
          <a:lstStyle/>
          <a:p>
            <a:pPr marL="95250" indent="0">
              <a:spcBef>
                <a:spcPts val="0"/>
              </a:spcBef>
              <a:buSzPts val="2100"/>
              <a:buNone/>
            </a:pPr>
            <a:r>
              <a:rPr lang="en-US" sz="2400" b="1" dirty="0">
                <a:solidFill>
                  <a:schemeClr val="accent1"/>
                </a:solidFill>
              </a:rPr>
              <a:t>Key national m</a:t>
            </a:r>
            <a:r>
              <a:rPr lang="en-US" sz="2400" b="1" dirty="0">
                <a:solidFill>
                  <a:schemeClr val="accent1"/>
                </a:solidFill>
                <a:latin typeface="Arial"/>
                <a:ea typeface="Arial"/>
                <a:cs typeface="Arial"/>
                <a:sym typeface="Arial"/>
              </a:rPr>
              <a:t>eetings (IMC/NSC, NTWGs) related to SCS SAP Project during January 2023 – April 2024</a:t>
            </a:r>
          </a:p>
        </p:txBody>
      </p:sp>
      <p:graphicFrame>
        <p:nvGraphicFramePr>
          <p:cNvPr id="7" name="Table 6">
            <a:extLst>
              <a:ext uri="{FF2B5EF4-FFF2-40B4-BE49-F238E27FC236}">
                <a16:creationId xmlns:a16="http://schemas.microsoft.com/office/drawing/2014/main" id="{DC7A5A66-DBBD-8E33-6C49-6D2B6D3AB409}"/>
              </a:ext>
            </a:extLst>
          </p:cNvPr>
          <p:cNvGraphicFramePr>
            <a:graphicFrameLocks noGrp="1"/>
          </p:cNvGraphicFramePr>
          <p:nvPr>
            <p:extLst>
              <p:ext uri="{D42A27DB-BD31-4B8C-83A1-F6EECF244321}">
                <p14:modId xmlns:p14="http://schemas.microsoft.com/office/powerpoint/2010/main" val="1574553711"/>
              </p:ext>
            </p:extLst>
          </p:nvPr>
        </p:nvGraphicFramePr>
        <p:xfrm>
          <a:off x="2207490" y="1513077"/>
          <a:ext cx="9804838" cy="4262629"/>
        </p:xfrm>
        <a:graphic>
          <a:graphicData uri="http://schemas.openxmlformats.org/drawingml/2006/table">
            <a:tbl>
              <a:tblPr/>
              <a:tblGrid>
                <a:gridCol w="2953994">
                  <a:extLst>
                    <a:ext uri="{9D8B030D-6E8A-4147-A177-3AD203B41FA5}">
                      <a16:colId xmlns:a16="http://schemas.microsoft.com/office/drawing/2014/main" val="3518329800"/>
                    </a:ext>
                  </a:extLst>
                </a:gridCol>
                <a:gridCol w="1354237">
                  <a:extLst>
                    <a:ext uri="{9D8B030D-6E8A-4147-A177-3AD203B41FA5}">
                      <a16:colId xmlns:a16="http://schemas.microsoft.com/office/drawing/2014/main" val="191052245"/>
                    </a:ext>
                  </a:extLst>
                </a:gridCol>
                <a:gridCol w="1433898">
                  <a:extLst>
                    <a:ext uri="{9D8B030D-6E8A-4147-A177-3AD203B41FA5}">
                      <a16:colId xmlns:a16="http://schemas.microsoft.com/office/drawing/2014/main" val="3669482218"/>
                    </a:ext>
                  </a:extLst>
                </a:gridCol>
                <a:gridCol w="4062709">
                  <a:extLst>
                    <a:ext uri="{9D8B030D-6E8A-4147-A177-3AD203B41FA5}">
                      <a16:colId xmlns:a16="http://schemas.microsoft.com/office/drawing/2014/main" val="2378963789"/>
                    </a:ext>
                  </a:extLst>
                </a:gridCol>
              </a:tblGrid>
              <a:tr h="265430">
                <a:tc>
                  <a:txBody>
                    <a:bodyPr/>
                    <a:lstStyle/>
                    <a:p>
                      <a:pPr>
                        <a:lnSpc>
                          <a:spcPct val="107000"/>
                        </a:lnSpc>
                        <a:spcAft>
                          <a:spcPts val="800"/>
                        </a:spcAft>
                      </a:pPr>
                      <a:r>
                        <a:rPr lang="en-US" sz="2000" dirty="0">
                          <a:effectLst/>
                          <a:latin typeface="+mn-lt"/>
                          <a:ea typeface="Calibri" panose="020F0502020204030204" pitchFamily="34" charset="0"/>
                          <a:cs typeface="Times New Roman" panose="02020603050405020304" pitchFamily="18" charset="0"/>
                        </a:rPr>
                        <a:t>Title of the meeting</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tc>
                  <a:txBody>
                    <a:bodyPr/>
                    <a:lstStyle/>
                    <a:p>
                      <a:pPr>
                        <a:lnSpc>
                          <a:spcPct val="107000"/>
                        </a:lnSpc>
                        <a:spcAft>
                          <a:spcPts val="800"/>
                        </a:spcAft>
                      </a:pPr>
                      <a:r>
                        <a:rPr lang="en-US" sz="2000" dirty="0">
                          <a:effectLst/>
                          <a:latin typeface="+mn-lt"/>
                          <a:ea typeface="Calibri" panose="020F0502020204030204" pitchFamily="34" charset="0"/>
                          <a:cs typeface="Times New Roman" panose="02020603050405020304" pitchFamily="18" charset="0"/>
                        </a:rPr>
                        <a:t>Location &amp; Date</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tc>
                  <a:txBody>
                    <a:bodyPr/>
                    <a:lstStyle/>
                    <a:p>
                      <a:pPr>
                        <a:lnSpc>
                          <a:spcPct val="107000"/>
                        </a:lnSpc>
                        <a:spcAft>
                          <a:spcPts val="800"/>
                        </a:spcAft>
                      </a:pPr>
                      <a:r>
                        <a:rPr lang="en-US" sz="2000" dirty="0">
                          <a:effectLst/>
                          <a:latin typeface="+mn-lt"/>
                          <a:ea typeface="Calibri" panose="020F0502020204030204" pitchFamily="34" charset="0"/>
                          <a:cs typeface="Times New Roman" panose="02020603050405020304" pitchFamily="18" charset="0"/>
                        </a:rPr>
                        <a:t>No. participants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tc>
                  <a:txBody>
                    <a:bodyPr/>
                    <a:lstStyle/>
                    <a:p>
                      <a:pPr>
                        <a:lnSpc>
                          <a:spcPct val="107000"/>
                        </a:lnSpc>
                        <a:spcAft>
                          <a:spcPts val="800"/>
                        </a:spcAft>
                      </a:pPr>
                      <a:r>
                        <a:rPr lang="en-US" sz="2000" dirty="0">
                          <a:effectLst/>
                          <a:latin typeface="+mn-lt"/>
                          <a:ea typeface="Calibri" panose="020F0502020204030204" pitchFamily="34" charset="0"/>
                          <a:cs typeface="Times New Roman" panose="02020603050405020304" pitchFamily="18" charset="0"/>
                        </a:rPr>
                        <a:t>Key outputs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extLst>
                  <a:ext uri="{0D108BD9-81ED-4DB2-BD59-A6C34878D82A}">
                    <a16:rowId xmlns:a16="http://schemas.microsoft.com/office/drawing/2014/main" val="950118217"/>
                  </a:ext>
                </a:extLst>
              </a:tr>
              <a:tr h="519430">
                <a:tc>
                  <a:txBody>
                    <a:bodyPr/>
                    <a:lstStyle/>
                    <a:p>
                      <a:pPr algn="just" fontAlgn="base">
                        <a:lnSpc>
                          <a:spcPct val="107000"/>
                        </a:lnSpc>
                        <a:spcAft>
                          <a:spcPts val="800"/>
                        </a:spcAft>
                      </a:pPr>
                      <a:r>
                        <a:rPr lang="en-US" sz="1600" b="0" i="0" u="none" strike="noStrike" cap="none" dirty="0">
                          <a:solidFill>
                            <a:schemeClr val="tx1"/>
                          </a:solidFill>
                          <a:effectLst/>
                          <a:latin typeface="+mn-lt"/>
                          <a:ea typeface="+mn-ea"/>
                          <a:cs typeface="+mn-cs"/>
                          <a:sym typeface="Arial"/>
                        </a:rPr>
                        <a:t>Preparation national TDA report technical meeting</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gn="just">
                        <a:lnSpc>
                          <a:spcPct val="107000"/>
                        </a:lnSpc>
                        <a:spcAft>
                          <a:spcPts val="800"/>
                        </a:spcAft>
                      </a:pPr>
                      <a:r>
                        <a:rPr lang="en-US" sz="1600" b="0" i="0" u="none" strike="noStrike" cap="none" dirty="0">
                          <a:solidFill>
                            <a:schemeClr val="tx1"/>
                          </a:solidFill>
                          <a:effectLst/>
                          <a:latin typeface="+mn-lt"/>
                          <a:ea typeface="+mn-ea"/>
                          <a:cs typeface="+mn-cs"/>
                          <a:sym typeface="Arial"/>
                        </a:rPr>
                        <a:t>Ha Noi, 27</a:t>
                      </a:r>
                      <a:r>
                        <a:rPr lang="en-US" sz="1600" b="0" i="0" u="none" strike="noStrike" cap="none" baseline="30000" dirty="0">
                          <a:solidFill>
                            <a:schemeClr val="tx1"/>
                          </a:solidFill>
                          <a:effectLst/>
                          <a:latin typeface="+mn-lt"/>
                          <a:ea typeface="+mn-ea"/>
                          <a:cs typeface="+mn-cs"/>
                          <a:sym typeface="Arial"/>
                        </a:rPr>
                        <a:t>th</a:t>
                      </a:r>
                      <a:r>
                        <a:rPr lang="en-US" sz="1600" b="0" i="0" u="none" strike="noStrike" cap="none" dirty="0">
                          <a:solidFill>
                            <a:schemeClr val="tx1"/>
                          </a:solidFill>
                          <a:effectLst/>
                          <a:latin typeface="+mn-lt"/>
                          <a:ea typeface="+mn-ea"/>
                          <a:cs typeface="+mn-cs"/>
                          <a:sym typeface="Arial"/>
                        </a:rPr>
                        <a:t> February 2025</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gn="ctr">
                        <a:lnSpc>
                          <a:spcPct val="107000"/>
                        </a:lnSpc>
                        <a:spcAft>
                          <a:spcPts val="800"/>
                        </a:spcAft>
                      </a:pPr>
                      <a:r>
                        <a:rPr lang="en-US" sz="1600" dirty="0">
                          <a:effectLst/>
                          <a:latin typeface="+mn-lt"/>
                          <a:ea typeface="Calibri" panose="020F0502020204030204" pitchFamily="34" charset="0"/>
                          <a:cs typeface="Times New Roman" panose="02020603050405020304" pitchFamily="18" charset="0"/>
                        </a:rPr>
                        <a:t>12</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600" dirty="0"/>
                        <a:t>Share information and documents, as well as the requests from the regional expert group during the TDA development process, with a focus on exchanging and sharing information regarding data requirements, the roadmap for report preparation, and the list of data classified as state secrets</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900643186"/>
                  </a:ext>
                </a:extLst>
              </a:tr>
              <a:tr h="501650">
                <a:tc>
                  <a:txBody>
                    <a:bodyPr/>
                    <a:lstStyle/>
                    <a:p>
                      <a:pPr>
                        <a:lnSpc>
                          <a:spcPct val="107000"/>
                        </a:lnSpc>
                        <a:spcAft>
                          <a:spcPts val="800"/>
                        </a:spcAft>
                      </a:pPr>
                      <a:r>
                        <a:rPr lang="en-US" sz="1600" b="0" i="0" u="none" strike="noStrike" cap="none" dirty="0">
                          <a:solidFill>
                            <a:schemeClr val="tx1"/>
                          </a:solidFill>
                          <a:effectLst/>
                          <a:latin typeface="+mn-lt"/>
                          <a:ea typeface="+mn-ea"/>
                          <a:cs typeface="+mn-cs"/>
                          <a:sym typeface="Arial"/>
                        </a:rPr>
                        <a:t>Online technical meetings with regional experts in order to prepare regional TDA report</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3732246115"/>
                  </a:ext>
                </a:extLst>
              </a:tr>
              <a:tr h="544014">
                <a:tc>
                  <a:txBody>
                    <a:bodyPr/>
                    <a:lstStyle/>
                    <a:p>
                      <a:pPr>
                        <a:lnSpc>
                          <a:spcPct val="107000"/>
                        </a:lnSpc>
                        <a:spcAft>
                          <a:spcPts val="800"/>
                        </a:spcAft>
                      </a:pPr>
                      <a:r>
                        <a:rPr lang="en-US" sz="1600" b="0" i="0" u="none" strike="noStrike" cap="none" dirty="0">
                          <a:solidFill>
                            <a:schemeClr val="tx1"/>
                          </a:solidFill>
                          <a:effectLst/>
                          <a:latin typeface="+mn-lt"/>
                          <a:ea typeface="+mn-ea"/>
                          <a:cs typeface="+mn-cs"/>
                          <a:sym typeface="Arial"/>
                        </a:rPr>
                        <a:t>Technical meetings in order to finalize project documents and PCA</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600" b="0" i="0" u="none" strike="noStrike" cap="none" dirty="0">
                          <a:solidFill>
                            <a:schemeClr val="tx1"/>
                          </a:solidFill>
                          <a:effectLst/>
                          <a:latin typeface="+mn-lt"/>
                          <a:ea typeface="+mn-ea"/>
                          <a:cs typeface="+mn-cs"/>
                          <a:sym typeface="Arial"/>
                        </a:rPr>
                        <a:t>More than 10 technical meetings</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endParaRPr lang="en-US" sz="160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600" b="0" i="0" u="none" strike="noStrike" cap="none" dirty="0">
                          <a:solidFill>
                            <a:schemeClr val="tx1"/>
                          </a:solidFill>
                          <a:effectLst/>
                          <a:latin typeface="+mn-lt"/>
                          <a:ea typeface="+mn-ea"/>
                          <a:cs typeface="+mn-cs"/>
                          <a:sym typeface="Arial"/>
                        </a:rPr>
                        <a:t>Project document was approved by Ministry of Agriculture and Environment’s Leader</a:t>
                      </a:r>
                      <a:endParaRPr lang="en-US" sz="16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3847152042"/>
                  </a:ext>
                </a:extLst>
              </a:tr>
            </a:tbl>
          </a:graphicData>
        </a:graphic>
      </p:graphicFrame>
    </p:spTree>
    <p:extLst>
      <p:ext uri="{BB962C8B-B14F-4D97-AF65-F5344CB8AC3E}">
        <p14:creationId xmlns:p14="http://schemas.microsoft.com/office/powerpoint/2010/main" val="510309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oogle Shape;95;p2">
            <a:extLst>
              <a:ext uri="{FF2B5EF4-FFF2-40B4-BE49-F238E27FC236}">
                <a16:creationId xmlns:a16="http://schemas.microsoft.com/office/drawing/2014/main"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1EDACB82-6F77-CDFD-4FE9-E5AAC71C9D35}"/>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lgn="just">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r>
              <a:rPr lang="en-US" sz="2000" b="1" dirty="0">
                <a:latin typeface="+mn-lt"/>
                <a:ea typeface="Arial"/>
                <a:cs typeface="Arial"/>
                <a:sym typeface="Arial"/>
              </a:rPr>
              <a:t>Newly established or upgraded Protected Areas:</a:t>
            </a: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lgn="just">
              <a:spcBef>
                <a:spcPts val="0"/>
              </a:spcBef>
              <a:buSzPts val="2100"/>
              <a:buNone/>
            </a:pPr>
            <a:r>
              <a:rPr lang="en-US" sz="1600" dirty="0">
                <a:latin typeface="+mn-lt"/>
              </a:rPr>
              <a:t>Tien Hai Wetland Protected Area was established in August 2024. </a:t>
            </a:r>
            <a:r>
              <a:rPr lang="en-GB" sz="1600" dirty="0">
                <a:latin typeface="+mn-lt"/>
              </a:rPr>
              <a:t>The total area of the Protected Area is 12,500 hectares, including:</a:t>
            </a:r>
          </a:p>
          <a:p>
            <a:pPr marL="381000" indent="-285750" algn="just">
              <a:spcBef>
                <a:spcPts val="0"/>
              </a:spcBef>
              <a:buSzPts val="2100"/>
              <a:buFont typeface="Arial" panose="020B0604020202020204" pitchFamily="34" charset="0"/>
              <a:buChar char="•"/>
            </a:pPr>
            <a:r>
              <a:rPr lang="en-GB" sz="1600" dirty="0">
                <a:latin typeface="+mn-lt"/>
              </a:rPr>
              <a:t>Strictly Protected Subzone: 2,726 hectares</a:t>
            </a:r>
          </a:p>
          <a:p>
            <a:pPr marL="381000" indent="-285750" algn="just">
              <a:spcBef>
                <a:spcPts val="0"/>
              </a:spcBef>
              <a:buSzPts val="2100"/>
            </a:pPr>
            <a:r>
              <a:rPr lang="en-GB" sz="1600" dirty="0">
                <a:latin typeface="+mn-lt"/>
              </a:rPr>
              <a:t>Ecological Restoration Subzone: 9,774 hectares</a:t>
            </a:r>
          </a:p>
          <a:p>
            <a:pPr marL="381000" indent="-285750" algn="just">
              <a:spcBef>
                <a:spcPts val="0"/>
              </a:spcBef>
              <a:buSzPts val="2100"/>
            </a:pPr>
            <a:r>
              <a:rPr lang="en-US" sz="1600" dirty="0">
                <a:latin typeface="+mn-lt"/>
              </a:rPr>
              <a:t>The Tien Hai Wetland Nature Reserve is located at Tien Hai District. To the north, it borders the Tra Ly estuary area and the planned Con </a:t>
            </a:r>
            <a:r>
              <a:rPr lang="en-US" sz="1600" dirty="0" err="1">
                <a:latin typeface="+mn-lt"/>
              </a:rPr>
              <a:t>Vanh</a:t>
            </a:r>
            <a:r>
              <a:rPr lang="en-US" sz="1600" dirty="0">
                <a:latin typeface="+mn-lt"/>
              </a:rPr>
              <a:t>–Con Thu service urban area; to the south, it borders the Ba Lat estuary and the same planned urban area. To the west, it adjoins the planned high-tech aquaculture zone, the Con </a:t>
            </a:r>
            <a:r>
              <a:rPr lang="en-US" sz="1600" dirty="0" err="1">
                <a:latin typeface="+mn-lt"/>
              </a:rPr>
              <a:t>Vanh</a:t>
            </a:r>
            <a:r>
              <a:rPr lang="en-US" sz="1600" dirty="0">
                <a:latin typeface="+mn-lt"/>
              </a:rPr>
              <a:t>–Con Thu service urban area, the land reclamation zone, and the planned Dong Chau coastal urban zone; to the east, it borders the East Sea</a:t>
            </a:r>
            <a:endParaRPr lang="en-GB" sz="1600" dirty="0">
              <a:latin typeface="+mn-lt"/>
            </a:endParaRPr>
          </a:p>
          <a:p>
            <a:pPr marL="95250" indent="0">
              <a:spcBef>
                <a:spcPts val="0"/>
              </a:spcBef>
              <a:buSzPts val="2100"/>
              <a:buNone/>
            </a:pPr>
            <a:endParaRPr lang="en-US" sz="1800" dirty="0">
              <a:latin typeface="Arial"/>
              <a:ea typeface="Arial"/>
              <a:cs typeface="Arial"/>
              <a:sym typeface="Arial"/>
            </a:endParaRPr>
          </a:p>
        </p:txBody>
      </p:sp>
      <p:pic>
        <p:nvPicPr>
          <p:cNvPr id="3" name="Picture 2" descr="A aerial view of a flooded area&#10;&#10;AI-generated content may be incorrect.">
            <a:extLst>
              <a:ext uri="{FF2B5EF4-FFF2-40B4-BE49-F238E27FC236}">
                <a16:creationId xmlns:a16="http://schemas.microsoft.com/office/drawing/2014/main" id="{2E3E768B-6A63-2AA5-C166-C68A03515989}"/>
              </a:ext>
            </a:extLst>
          </p:cNvPr>
          <p:cNvPicPr>
            <a:picLocks noChangeAspect="1"/>
          </p:cNvPicPr>
          <p:nvPr/>
        </p:nvPicPr>
        <p:blipFill>
          <a:blip r:embed="rId4"/>
          <a:stretch>
            <a:fillRect/>
          </a:stretch>
        </p:blipFill>
        <p:spPr>
          <a:xfrm>
            <a:off x="2515031" y="4095749"/>
            <a:ext cx="3938156" cy="2215213"/>
          </a:xfrm>
          <a:prstGeom prst="rect">
            <a:avLst/>
          </a:prstGeom>
        </p:spPr>
      </p:pic>
      <p:pic>
        <p:nvPicPr>
          <p:cNvPr id="5" name="Picture 4" descr="A map of the coast of the ocean&#10;&#10;AI-generated content may be incorrect.">
            <a:extLst>
              <a:ext uri="{FF2B5EF4-FFF2-40B4-BE49-F238E27FC236}">
                <a16:creationId xmlns:a16="http://schemas.microsoft.com/office/drawing/2014/main" id="{8A647E35-BE13-C558-DCA4-1FA0FFED4E40}"/>
              </a:ext>
            </a:extLst>
          </p:cNvPr>
          <p:cNvPicPr>
            <a:picLocks noChangeAspect="1"/>
          </p:cNvPicPr>
          <p:nvPr/>
        </p:nvPicPr>
        <p:blipFill>
          <a:blip r:embed="rId5"/>
          <a:stretch>
            <a:fillRect/>
          </a:stretch>
        </p:blipFill>
        <p:spPr>
          <a:xfrm>
            <a:off x="6706033" y="3972910"/>
            <a:ext cx="4757305" cy="2899495"/>
          </a:xfrm>
          <a:prstGeom prst="rect">
            <a:avLst/>
          </a:prstGeom>
        </p:spPr>
      </p:pic>
    </p:spTree>
    <p:extLst>
      <p:ext uri="{BB962C8B-B14F-4D97-AF65-F5344CB8AC3E}">
        <p14:creationId xmlns:p14="http://schemas.microsoft.com/office/powerpoint/2010/main" val="1959526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AA18B0-44A7-441B-9756-B6A22F802F48}"/>
            </a:ext>
          </a:extLst>
        </p:cNvPr>
        <p:cNvGrpSpPr/>
        <p:nvPr/>
      </p:nvGrpSpPr>
      <p:grpSpPr>
        <a:xfrm>
          <a:off x="0" y="0"/>
          <a:ext cx="0" cy="0"/>
          <a:chOff x="0" y="0"/>
          <a:chExt cx="0" cy="0"/>
        </a:xfrm>
      </p:grpSpPr>
      <p:pic>
        <p:nvPicPr>
          <p:cNvPr id="11" name="Google Shape;95;p2">
            <a:extLst>
              <a:ext uri="{FF2B5EF4-FFF2-40B4-BE49-F238E27FC236}">
                <a16:creationId xmlns:a16="http://schemas.microsoft.com/office/drawing/2014/main" id="{2DBBB8C7-B918-AD86-B058-243627643E07}"/>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F5F23EFD-0512-3653-02E2-61E87EB3C00F}"/>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r>
              <a:rPr lang="en-GB" sz="1600" b="1" dirty="0">
                <a:latin typeface="+mn-lt"/>
              </a:rPr>
              <a:t>The Cu Lao Cham Nature Reserve was established in February 2024</a:t>
            </a:r>
            <a:r>
              <a:rPr lang="en-GB" sz="1600" dirty="0">
                <a:latin typeface="+mn-lt"/>
              </a:rPr>
              <a:t>.</a:t>
            </a:r>
          </a:p>
          <a:p>
            <a:pPr marL="95250" indent="0">
              <a:spcBef>
                <a:spcPts val="0"/>
              </a:spcBef>
              <a:buSzPts val="2100"/>
              <a:buNone/>
            </a:pPr>
            <a:endParaRPr lang="en-GB" sz="1600" dirty="0">
              <a:latin typeface="+mn-lt"/>
            </a:endParaRPr>
          </a:p>
          <a:p>
            <a:pPr algn="just"/>
            <a:r>
              <a:rPr lang="en-US" sz="1600" dirty="0">
                <a:latin typeface="+mn-lt"/>
              </a:rPr>
              <a:t>The Cu Lao Cham Nature Reserve, located in Hoi An City, Quang Nam Province, is classified as a Nature Reserve. It was established based on the former Cu Lao Cham Marine Protected Area, with the addition of natural forest ecosystems on the islands. This aims to promote integrated management and connectivity among forest, marine, and coastal ecosystems.</a:t>
            </a:r>
          </a:p>
          <a:p>
            <a:pPr algn="just"/>
            <a:r>
              <a:rPr lang="en-US" sz="1600" dirty="0">
                <a:latin typeface="+mn-lt"/>
              </a:rPr>
              <a:t>The Cu Lao Cham Nature Reserve is located in Tan Hiep Commune, Hoi An City, Quang Nam Province, with a total area of 23,530 hectares, is divided into functional zones: the Strict Protection Zone, the Ecological Restoration Zone, the Service–Administration Zone, and a buffer zone. The reserve includes a system of seven islands: Hon Lao, Hon Cu, Hon Kho, Hon La, Hon Dai, Hon Mo, and Hon Tai</a:t>
            </a:r>
          </a:p>
          <a:p>
            <a:pPr algn="just"/>
            <a:r>
              <a:rPr lang="en-US" sz="1600" dirty="0">
                <a:latin typeface="+mn-lt"/>
              </a:rPr>
              <a:t>The Cu Lao Cham Nature Reserve possesses extremely diverse and abundant natural resources. Its special-use forest contains over 624 identified species of vascular higher plants, many of which are classified as endangered, rare, or of medicinal value (365 species are of medicinal use). Notably, 52 plant species are prioritized for conservation and listed in the Vietnam Red Data Book, Government Decree No. 06/2019/ND-CP on the management of endangered, precious, and rare forest plants and animals, and the IUCN Red List. These include species such as </a:t>
            </a:r>
            <a:r>
              <a:rPr lang="en-US" sz="1600" dirty="0" err="1">
                <a:latin typeface="+mn-lt"/>
              </a:rPr>
              <a:t>Acampe</a:t>
            </a:r>
            <a:r>
              <a:rPr lang="en-US" sz="1600" dirty="0">
                <a:latin typeface="+mn-lt"/>
              </a:rPr>
              <a:t> </a:t>
            </a:r>
            <a:r>
              <a:rPr lang="en-US" sz="1600" dirty="0" err="1">
                <a:latin typeface="+mn-lt"/>
              </a:rPr>
              <a:t>ochracea</a:t>
            </a:r>
            <a:r>
              <a:rPr lang="en-US" sz="1600" dirty="0">
                <a:latin typeface="+mn-lt"/>
              </a:rPr>
              <a:t>, </a:t>
            </a:r>
            <a:r>
              <a:rPr lang="en-US" sz="1600" dirty="0" err="1">
                <a:latin typeface="+mn-lt"/>
              </a:rPr>
              <a:t>Argusia</a:t>
            </a:r>
            <a:r>
              <a:rPr lang="en-US" sz="1600" dirty="0">
                <a:latin typeface="+mn-lt"/>
              </a:rPr>
              <a:t> argentea (Phong </a:t>
            </a:r>
            <a:r>
              <a:rPr lang="en-US" sz="1600" dirty="0" err="1">
                <a:latin typeface="+mn-lt"/>
              </a:rPr>
              <a:t>ba</a:t>
            </a:r>
            <a:r>
              <a:rPr lang="en-US" sz="1600" dirty="0">
                <a:latin typeface="+mn-lt"/>
              </a:rPr>
              <a:t>), </a:t>
            </a:r>
            <a:r>
              <a:rPr lang="en-US" sz="1600" dirty="0" err="1">
                <a:latin typeface="+mn-lt"/>
              </a:rPr>
              <a:t>Curculigo</a:t>
            </a:r>
            <a:r>
              <a:rPr lang="en-US" sz="1600" dirty="0">
                <a:latin typeface="+mn-lt"/>
              </a:rPr>
              <a:t> </a:t>
            </a:r>
            <a:r>
              <a:rPr lang="en-US" sz="1600" dirty="0" err="1">
                <a:latin typeface="+mn-lt"/>
              </a:rPr>
              <a:t>orchioides</a:t>
            </a:r>
            <a:r>
              <a:rPr lang="en-US" sz="1600" dirty="0">
                <a:latin typeface="+mn-lt"/>
              </a:rPr>
              <a:t> (</a:t>
            </a:r>
            <a:r>
              <a:rPr lang="en-US" sz="1600" dirty="0" err="1">
                <a:latin typeface="+mn-lt"/>
              </a:rPr>
              <a:t>Sâm</a:t>
            </a:r>
            <a:r>
              <a:rPr lang="en-US" sz="1600" dirty="0">
                <a:latin typeface="+mn-lt"/>
              </a:rPr>
              <a:t> </a:t>
            </a:r>
            <a:r>
              <a:rPr lang="en-US" sz="1600" dirty="0" err="1">
                <a:latin typeface="+mn-lt"/>
              </a:rPr>
              <a:t>cau</a:t>
            </a:r>
            <a:r>
              <a:rPr lang="en-US" sz="1600" dirty="0">
                <a:latin typeface="+mn-lt"/>
              </a:rPr>
              <a:t>), Cycas </a:t>
            </a:r>
            <a:r>
              <a:rPr lang="en-US" sz="1600" dirty="0" err="1">
                <a:latin typeface="+mn-lt"/>
              </a:rPr>
              <a:t>rumphii</a:t>
            </a:r>
            <a:r>
              <a:rPr lang="en-US" sz="1600" dirty="0">
                <a:latin typeface="+mn-lt"/>
              </a:rPr>
              <a:t> (Thiên </a:t>
            </a:r>
            <a:r>
              <a:rPr lang="en-US" sz="1600" dirty="0" err="1">
                <a:latin typeface="+mn-lt"/>
              </a:rPr>
              <a:t>tuế</a:t>
            </a:r>
            <a:r>
              <a:rPr lang="en-US" sz="1600" dirty="0">
                <a:latin typeface="+mn-lt"/>
              </a:rPr>
              <a:t>), and </a:t>
            </a:r>
            <a:r>
              <a:rPr lang="en-US" sz="1600" dirty="0" err="1">
                <a:latin typeface="+mn-lt"/>
              </a:rPr>
              <a:t>Madhuca</a:t>
            </a:r>
            <a:r>
              <a:rPr lang="en-US" sz="1600" dirty="0">
                <a:latin typeface="+mn-lt"/>
              </a:rPr>
              <a:t> </a:t>
            </a:r>
            <a:r>
              <a:rPr lang="en-US" sz="1600" dirty="0" err="1">
                <a:latin typeface="+mn-lt"/>
              </a:rPr>
              <a:t>pasquieri</a:t>
            </a:r>
            <a:r>
              <a:rPr lang="en-US" sz="1600" dirty="0">
                <a:latin typeface="+mn-lt"/>
              </a:rPr>
              <a:t> (</a:t>
            </a:r>
            <a:r>
              <a:rPr lang="en-US" sz="1600" dirty="0" err="1">
                <a:latin typeface="+mn-lt"/>
              </a:rPr>
              <a:t>Sến</a:t>
            </a:r>
            <a:r>
              <a:rPr lang="en-US" sz="1600" dirty="0">
                <a:latin typeface="+mn-lt"/>
              </a:rPr>
              <a:t> </a:t>
            </a:r>
            <a:r>
              <a:rPr lang="en-US" sz="1600" dirty="0" err="1">
                <a:latin typeface="+mn-lt"/>
              </a:rPr>
              <a:t>mật</a:t>
            </a:r>
            <a:r>
              <a:rPr lang="en-US" sz="1600" dirty="0">
                <a:latin typeface="+mn-lt"/>
              </a:rPr>
              <a:t>). In addition, there is rich diversity of mammals, birds, reptiles, amphibians, and insects."</a:t>
            </a:r>
          </a:p>
          <a:p>
            <a:pPr algn="just"/>
            <a:r>
              <a:rPr lang="en-US" sz="1600" dirty="0">
                <a:latin typeface="+mn-lt"/>
              </a:rPr>
              <a:t>"The marine ecosystem is also highly diverse, featuring seagrass beds, seaweed communities, coral reefs, and valuable marine species such as the ornate spiny lobster (</a:t>
            </a:r>
            <a:r>
              <a:rPr lang="en-US" sz="1600" dirty="0" err="1">
                <a:latin typeface="+mn-lt"/>
              </a:rPr>
              <a:t>Panulirus</a:t>
            </a:r>
            <a:r>
              <a:rPr lang="en-US" sz="1600" dirty="0">
                <a:latin typeface="+mn-lt"/>
              </a:rPr>
              <a:t> ornatus) and the red lobster (</a:t>
            </a:r>
            <a:r>
              <a:rPr lang="en-US" sz="1600" dirty="0" err="1">
                <a:latin typeface="+mn-lt"/>
              </a:rPr>
              <a:t>Panulirus</a:t>
            </a:r>
            <a:r>
              <a:rPr lang="en-US" sz="1600" dirty="0">
                <a:latin typeface="+mn-lt"/>
              </a:rPr>
              <a:t> longipes)</a:t>
            </a:r>
          </a:p>
          <a:p>
            <a:pPr marL="438150">
              <a:spcBef>
                <a:spcPts val="0"/>
              </a:spcBef>
              <a:buSzPts val="2100"/>
              <a:buFontTx/>
              <a:buChar char="-"/>
            </a:pPr>
            <a:endParaRPr lang="en-GB" sz="16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3547779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A7A1D-015D-FDC4-E619-66D6133DFDD9}"/>
            </a:ext>
          </a:extLst>
        </p:cNvPr>
        <p:cNvGrpSpPr/>
        <p:nvPr/>
      </p:nvGrpSpPr>
      <p:grpSpPr>
        <a:xfrm>
          <a:off x="0" y="0"/>
          <a:ext cx="0" cy="0"/>
          <a:chOff x="0" y="0"/>
          <a:chExt cx="0" cy="0"/>
        </a:xfrm>
      </p:grpSpPr>
      <p:pic>
        <p:nvPicPr>
          <p:cNvPr id="11" name="Google Shape;95;p2">
            <a:extLst>
              <a:ext uri="{FF2B5EF4-FFF2-40B4-BE49-F238E27FC236}">
                <a16:creationId xmlns:a16="http://schemas.microsoft.com/office/drawing/2014/main" id="{575E6691-4D78-366D-2F8E-C0959CA7F9A4}"/>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3E149634-18E1-7FC7-7140-B5D1DEC600D8}"/>
              </a:ext>
            </a:extLst>
          </p:cNvPr>
          <p:cNvSpPr txBox="1">
            <a:spLocks/>
          </p:cNvSpPr>
          <p:nvPr/>
        </p:nvSpPr>
        <p:spPr>
          <a:xfrm>
            <a:off x="2049137" y="105311"/>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GB" sz="2000" kern="100" dirty="0">
              <a:solidFill>
                <a:srgbClr val="000000"/>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r>
              <a:rPr lang="en-GB" sz="2000" kern="100" dirty="0">
                <a:solidFill>
                  <a:srgbClr val="000000"/>
                </a:solidFill>
                <a:effectLst/>
                <a:latin typeface="+mn-lt"/>
                <a:ea typeface="Calibri" panose="020F0502020204030204" pitchFamily="34" charset="0"/>
                <a:cs typeface="Arial" panose="020B0604020202020204" pitchFamily="34" charset="0"/>
              </a:rPr>
              <a:t>Reform of laws and regulations for the sustainable :</a:t>
            </a:r>
            <a:endParaRPr lang="en-US" sz="2000" kern="0" dirty="0">
              <a:solidFill>
                <a:srgbClr val="000000"/>
              </a:solidFill>
              <a:effectLst/>
              <a:latin typeface="+mn-lt"/>
              <a:ea typeface="Times New Roman" panose="02020603050405020304" pitchFamily="18" charset="0"/>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lgn="just">
              <a:spcBef>
                <a:spcPts val="0"/>
              </a:spcBef>
              <a:buSzPts val="2100"/>
              <a:buNone/>
            </a:pPr>
            <a:r>
              <a:rPr lang="en-GB" sz="1800" b="1" kern="100" dirty="0">
                <a:effectLst/>
                <a:latin typeface="+mn-lt"/>
                <a:ea typeface="Calibri" panose="020F0502020204030204" pitchFamily="34" charset="0"/>
                <a:cs typeface="Times New Roman" panose="02020603050405020304" pitchFamily="18" charset="0"/>
              </a:rPr>
              <a:t>Decision No. 1352/QĐ-</a:t>
            </a:r>
            <a:r>
              <a:rPr lang="en-GB" sz="1800" b="1" kern="100" dirty="0" err="1">
                <a:effectLst/>
                <a:latin typeface="+mn-lt"/>
                <a:ea typeface="Calibri" panose="020F0502020204030204" pitchFamily="34" charset="0"/>
                <a:cs typeface="Times New Roman" panose="02020603050405020304" pitchFamily="18" charset="0"/>
              </a:rPr>
              <a:t>TTg</a:t>
            </a:r>
            <a:r>
              <a:rPr lang="en-GB" sz="1800" b="1" kern="100" dirty="0">
                <a:effectLst/>
                <a:latin typeface="+mn-lt"/>
                <a:ea typeface="Calibri" panose="020F0502020204030204" pitchFamily="34" charset="0"/>
                <a:cs typeface="Times New Roman" panose="02020603050405020304" pitchFamily="18" charset="0"/>
              </a:rPr>
              <a:t> dated 8</a:t>
            </a:r>
            <a:r>
              <a:rPr lang="en-GB" sz="1800" b="1" kern="100" baseline="30000" dirty="0">
                <a:effectLst/>
                <a:latin typeface="+mn-lt"/>
                <a:ea typeface="Calibri" panose="020F0502020204030204" pitchFamily="34" charset="0"/>
                <a:cs typeface="Times New Roman" panose="02020603050405020304" pitchFamily="18" charset="0"/>
              </a:rPr>
              <a:t>th</a:t>
            </a:r>
            <a:r>
              <a:rPr lang="en-GB" sz="1800" b="1" kern="100" dirty="0">
                <a:effectLst/>
                <a:latin typeface="+mn-lt"/>
                <a:ea typeface="Calibri" panose="020F0502020204030204" pitchFamily="34" charset="0"/>
                <a:cs typeface="Times New Roman" panose="02020603050405020304" pitchFamily="18" charset="0"/>
              </a:rPr>
              <a:t> April 2024 approved the National Biodiversity Conservation Planning for the Period 2021–2030, with a Vision to 2050</a:t>
            </a:r>
          </a:p>
          <a:p>
            <a:pPr marL="95250" indent="0">
              <a:spcBef>
                <a:spcPts val="0"/>
              </a:spcBef>
              <a:buSzPts val="2100"/>
              <a:buNone/>
            </a:pPr>
            <a:endParaRPr lang="en-GB" sz="1800" b="1" kern="100" dirty="0">
              <a:latin typeface="+mn-lt"/>
              <a:ea typeface="Calibri" panose="020F0502020204030204" pitchFamily="34" charset="0"/>
              <a:cs typeface="Times New Roman" panose="02020603050405020304" pitchFamily="18" charset="0"/>
            </a:endParaRPr>
          </a:p>
          <a:p>
            <a:pPr algn="just"/>
            <a:r>
              <a:rPr lang="en-US" sz="1600" dirty="0">
                <a:latin typeface="+mn-lt"/>
              </a:rPr>
              <a:t>The overall objective of the Planning is to increase the area, restore, and ensure the integrity and connectivity of natural ecosystems; to effectively manage and conserve wildlife species and valuable genetic resources; and to build and develop a system of nature reserves, biodiversity corridors, biodiversity conservation facilities, areas of high biodiversity, critical ecological landscapes, and important wetlands, thereby contributing to climate change adaptation and the sustainable development of the country</a:t>
            </a:r>
            <a:endParaRPr lang="en-GB" sz="1800" b="1" kern="100" dirty="0">
              <a:latin typeface="+mn-lt"/>
              <a:cs typeface="Times New Roman" panose="02020603050405020304" pitchFamily="18" charset="0"/>
            </a:endParaRPr>
          </a:p>
          <a:p>
            <a:pPr algn="just"/>
            <a:r>
              <a:rPr lang="en-US" sz="1600" dirty="0">
                <a:latin typeface="+mn-lt"/>
              </a:rPr>
              <a:t>The National Biodiversity Conservation Planning sets specific goals to expand, upgrade, and improve the effectiveness of the management system of nature reserves. It aims to transition 178 existing protected areas (including reclassifying 7 and expanding 27), </a:t>
            </a:r>
            <a:r>
              <a:rPr lang="en-US" sz="1600" b="1" dirty="0">
                <a:latin typeface="+mn-lt"/>
              </a:rPr>
              <a:t>establish 61 new protected areas</a:t>
            </a:r>
            <a:r>
              <a:rPr lang="en-US" sz="1600" dirty="0">
                <a:latin typeface="+mn-lt"/>
              </a:rPr>
              <a:t>, and increase the total area of the national protected area system to approximately </a:t>
            </a:r>
            <a:r>
              <a:rPr lang="en-US" sz="1600" b="1" dirty="0">
                <a:latin typeface="+mn-lt"/>
              </a:rPr>
              <a:t>6.6 million hectares</a:t>
            </a:r>
            <a:r>
              <a:rPr lang="en-US" sz="1600" dirty="0">
                <a:latin typeface="+mn-lt"/>
              </a:rPr>
              <a:t>.</a:t>
            </a:r>
          </a:p>
          <a:p>
            <a:pPr algn="just"/>
            <a:r>
              <a:rPr lang="en-US" sz="1600" dirty="0">
                <a:latin typeface="+mn-lt"/>
              </a:rPr>
              <a:t>It also seeks to strengthen and develop the system of biodiversity conservation facilities, biodiversity corridors, and important wetlands. This includes transition 13 existing biodiversity conservation facilities, issuing certificates for 9 biodiversity conservation facilities; transitioning 3 existing biodiversity corridors, establishing 7 new biodiversity corridors; and designating 10 nationally important wetlands.</a:t>
            </a:r>
          </a:p>
          <a:p>
            <a:pPr marL="95250" indent="0">
              <a:spcBef>
                <a:spcPts val="0"/>
              </a:spcBef>
              <a:buSzPts val="2100"/>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64479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EF5A0-27E7-EF99-1598-36C0FD8F23C6}"/>
            </a:ext>
          </a:extLst>
        </p:cNvPr>
        <p:cNvGrpSpPr/>
        <p:nvPr/>
      </p:nvGrpSpPr>
      <p:grpSpPr>
        <a:xfrm>
          <a:off x="0" y="0"/>
          <a:ext cx="0" cy="0"/>
          <a:chOff x="0" y="0"/>
          <a:chExt cx="0" cy="0"/>
        </a:xfrm>
      </p:grpSpPr>
      <p:pic>
        <p:nvPicPr>
          <p:cNvPr id="11" name="Google Shape;95;p2">
            <a:extLst>
              <a:ext uri="{FF2B5EF4-FFF2-40B4-BE49-F238E27FC236}">
                <a16:creationId xmlns:a16="http://schemas.microsoft.com/office/drawing/2014/main" id="{7F6D2E38-3BF8-F1C4-9E0C-86107AEFA8DF}"/>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C1F15A8C-D4D5-D2A2-40FE-B9656568DAD7}"/>
              </a:ext>
            </a:extLst>
          </p:cNvPr>
          <p:cNvSpPr txBox="1">
            <a:spLocks/>
          </p:cNvSpPr>
          <p:nvPr/>
        </p:nvSpPr>
        <p:spPr>
          <a:xfrm>
            <a:off x="2049137" y="105311"/>
            <a:ext cx="9951575"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US" sz="2400" b="1" dirty="0">
              <a:latin typeface="Arial"/>
              <a:ea typeface="Arial"/>
              <a:cs typeface="Arial"/>
              <a:sym typeface="Arial"/>
            </a:endParaRPr>
          </a:p>
          <a:p>
            <a:pPr marL="95250" indent="0" algn="just">
              <a:spcBef>
                <a:spcPts val="0"/>
              </a:spcBef>
              <a:buSzPts val="2100"/>
              <a:buNone/>
            </a:pPr>
            <a:r>
              <a:rPr lang="en-US" sz="1500" b="1" dirty="0">
                <a:latin typeface="+mn-lt"/>
              </a:rPr>
              <a:t>Decision No. 1539/QĐ-</a:t>
            </a:r>
            <a:r>
              <a:rPr lang="en-US" sz="1500" b="1" dirty="0" err="1">
                <a:latin typeface="+mn-lt"/>
              </a:rPr>
              <a:t>TTg</a:t>
            </a:r>
            <a:r>
              <a:rPr lang="en-US" sz="1500" b="1" dirty="0">
                <a:latin typeface="+mn-lt"/>
              </a:rPr>
              <a:t> dated 10th December 2024 approves the Scheme on the expansion and establishment of new marine protected areas, aquatic resource protection zones, and the restoration of marine ecosystems by 2030, aiming to ensure that marine and coastal protected areas cover 6% of the natural marine area of Viet Nam</a:t>
            </a:r>
          </a:p>
          <a:p>
            <a:pPr marL="95250" indent="0" algn="just">
              <a:spcBef>
                <a:spcPts val="0"/>
              </a:spcBef>
              <a:buSzPts val="2100"/>
              <a:buNone/>
            </a:pPr>
            <a:endParaRPr lang="en-US" sz="1500" b="1" dirty="0">
              <a:solidFill>
                <a:srgbClr val="000000"/>
              </a:solidFill>
              <a:effectLst/>
              <a:latin typeface="+mn-lt"/>
              <a:ea typeface="Calibri" panose="020F0502020204030204" pitchFamily="34" charset="0"/>
              <a:cs typeface="Times New Roman" panose="02020603050405020304" pitchFamily="18" charset="0"/>
            </a:endParaRPr>
          </a:p>
          <a:p>
            <a:pPr marL="381000" indent="-285750" algn="just">
              <a:spcBef>
                <a:spcPts val="0"/>
              </a:spcBef>
              <a:buSzPts val="2100"/>
            </a:pPr>
            <a:r>
              <a:rPr lang="en-US" sz="1500" dirty="0">
                <a:latin typeface="+mn-lt"/>
              </a:rPr>
              <a:t>The overall objective of the Scheme is to effectively manage and protect marine, coastal, and island ecosystems; to increase the coverage of marine and coastal protected areas to about 6% of Vietnam’s natural marine area by 2030; and to contribute to biodiversity conservation, restoration, and protection of critical marine ecosystems. It also aims to ensure the integrity and natural interconnection between terrestrial and marine ecosystems; proactively respond to climate change and sea level rise; and promote the sustainable development of the marine economy in association with ensuring national defense, security, independence, sovereignty, and territorial integrity—moving toward the goal of making Vietnam a strong and prosperous maritime nation</a:t>
            </a:r>
          </a:p>
          <a:p>
            <a:pPr algn="just"/>
            <a:r>
              <a:rPr lang="en-US" sz="1500" dirty="0">
                <a:latin typeface="+mn-lt"/>
              </a:rPr>
              <a:t>By 2030: Expand, establish, and effectively manage 27 marine protected areas to ensure that the total protected marine area reaches approximately 0.463% of the natural marine area of Vietnam."</a:t>
            </a:r>
          </a:p>
          <a:p>
            <a:pPr algn="just"/>
            <a:r>
              <a:rPr lang="en-US" sz="1500" dirty="0">
                <a:latin typeface="+mn-lt"/>
              </a:rPr>
              <a:t>"Effectively manage 59 aquatic resource protection zones and 63 temporarily closed fishing areas in the sea, ensuring that the total area designated for the protection of aquatic resources, spawning grounds, and juvenile aquatic habitats reaches approximately 2.303% of the natural marine area of Vietnam</a:t>
            </a:r>
          </a:p>
          <a:p>
            <a:pPr marL="381000" indent="-285750">
              <a:spcBef>
                <a:spcPts val="0"/>
              </a:spcBef>
              <a:buSzPts val="2100"/>
            </a:pPr>
            <a:endParaRPr lang="en-US" sz="2000" b="1"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2737329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03;p3">
            <a:extLst>
              <a:ext uri="{FF2B5EF4-FFF2-40B4-BE49-F238E27FC236}">
                <a16:creationId xmlns:a16="http://schemas.microsoft.com/office/drawing/2014/main" id="{663CCDB3-6B25-BEC0-9FF1-F0BCD6CFE267}"/>
              </a:ext>
            </a:extLst>
          </p:cNvPr>
          <p:cNvSpPr txBox="1">
            <a:spLocks/>
          </p:cNvSpPr>
          <p:nvPr/>
        </p:nvSpPr>
        <p:spPr>
          <a:xfrm>
            <a:off x="2133220" y="194649"/>
            <a:ext cx="10058780" cy="666335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 </a:t>
            </a:r>
            <a:r>
              <a:rPr lang="en-US" sz="2200" b="1" dirty="0">
                <a:solidFill>
                  <a:srgbClr val="FF0000"/>
                </a:solidFill>
                <a:latin typeface="Arial"/>
                <a:ea typeface="Arial"/>
                <a:cs typeface="Arial"/>
                <a:sym typeface="Arial"/>
              </a:rPr>
              <a:t>[project funded and co-financed</a:t>
            </a:r>
            <a:r>
              <a:rPr lang="en-US" sz="2200" b="1" dirty="0">
                <a:solidFill>
                  <a:schemeClr val="accent1"/>
                </a:solidFill>
                <a:latin typeface="Arial"/>
                <a:ea typeface="Arial"/>
                <a:cs typeface="Arial"/>
                <a:sym typeface="Arial"/>
              </a:rPr>
              <a:t>)</a:t>
            </a:r>
          </a:p>
          <a:p>
            <a:pPr marL="95250" indent="0">
              <a:spcBef>
                <a:spcPts val="0"/>
              </a:spcBef>
              <a:buSzPts val="2100"/>
              <a:buNone/>
            </a:pPr>
            <a:endParaRPr lang="en-US" sz="2000" dirty="0">
              <a:solidFill>
                <a:srgbClr val="000000"/>
              </a:solidFill>
              <a:latin typeface="+mn-lt"/>
              <a:ea typeface="Arial"/>
              <a:cs typeface="Arial"/>
              <a:sym typeface="Arial"/>
            </a:endParaRPr>
          </a:p>
          <a:p>
            <a:pPr marL="95250" indent="0">
              <a:spcBef>
                <a:spcPts val="0"/>
              </a:spcBef>
              <a:buSzPts val="2100"/>
              <a:buNone/>
            </a:pPr>
            <a:r>
              <a:rPr lang="en-US" sz="2000" b="1" dirty="0">
                <a:solidFill>
                  <a:srgbClr val="000000"/>
                </a:solidFill>
                <a:latin typeface="+mn-lt"/>
                <a:ea typeface="Arial"/>
                <a:cs typeface="Arial"/>
                <a:sym typeface="Arial"/>
              </a:rPr>
              <a:t>Replanting and restoration: </a:t>
            </a:r>
          </a:p>
          <a:p>
            <a:pPr>
              <a:buFont typeface="Wingdings" panose="05000000000000000000" pitchFamily="2" charset="2"/>
              <a:buChar char="Ø"/>
            </a:pPr>
            <a:r>
              <a:rPr lang="en-US" sz="1600" b="1" dirty="0">
                <a:latin typeface="+mn-lt"/>
              </a:rPr>
              <a:t>Mangrove Replanting and Restoration</a:t>
            </a:r>
          </a:p>
          <a:p>
            <a:pPr>
              <a:buFont typeface="Arial" panose="020B0604020202020204" pitchFamily="34" charset="0"/>
              <a:buChar char="•"/>
            </a:pPr>
            <a:r>
              <a:rPr lang="en-US" sz="1600" b="1" dirty="0">
                <a:latin typeface="+mn-lt"/>
              </a:rPr>
              <a:t>Key Locations:</a:t>
            </a:r>
            <a:r>
              <a:rPr lang="en-US" sz="1600" dirty="0">
                <a:latin typeface="+mn-lt"/>
              </a:rPr>
              <a:t> Ca Mau, Ben Tre, Quang Ninh, Ninh Binh, Thanh Hoa</a:t>
            </a:r>
          </a:p>
          <a:p>
            <a:pPr>
              <a:buFont typeface="Arial" panose="020B0604020202020204" pitchFamily="34" charset="0"/>
              <a:buChar char="•"/>
            </a:pPr>
            <a:r>
              <a:rPr lang="en-US" sz="1600" b="1" dirty="0">
                <a:latin typeface="+mn-lt"/>
              </a:rPr>
              <a:t>Area Restored:</a:t>
            </a:r>
            <a:r>
              <a:rPr lang="en-US" sz="1600" dirty="0">
                <a:latin typeface="+mn-lt"/>
              </a:rPr>
              <a:t> ~2,000 hectares nationally</a:t>
            </a:r>
          </a:p>
          <a:p>
            <a:pPr>
              <a:buFont typeface="Arial" panose="020B0604020202020204" pitchFamily="34" charset="0"/>
              <a:buChar char="•"/>
            </a:pPr>
            <a:r>
              <a:rPr lang="en-US" sz="1600" b="1" dirty="0">
                <a:latin typeface="+mn-lt"/>
              </a:rPr>
              <a:t>Implementing Agencies:</a:t>
            </a:r>
            <a:r>
              <a:rPr lang="en-US" sz="1600" dirty="0">
                <a:latin typeface="+mn-lt"/>
              </a:rPr>
              <a:t> MONRE, MARD, local </a:t>
            </a:r>
            <a:r>
              <a:rPr lang="en-US" sz="1600" dirty="0" err="1">
                <a:latin typeface="+mn-lt"/>
              </a:rPr>
              <a:t>DoNREs</a:t>
            </a:r>
            <a:r>
              <a:rPr lang="en-US" sz="1600" dirty="0">
                <a:latin typeface="+mn-lt"/>
              </a:rPr>
              <a:t>, and international NGOs (e.g. WWF, IUCN)</a:t>
            </a:r>
          </a:p>
          <a:p>
            <a:pPr>
              <a:buFont typeface="Wingdings" panose="05000000000000000000" pitchFamily="2" charset="2"/>
              <a:buChar char="Ø"/>
            </a:pPr>
            <a:r>
              <a:rPr lang="en-US" sz="1600" b="1" dirty="0">
                <a:latin typeface="+mn-lt"/>
              </a:rPr>
              <a:t>Coral Reef Rehabilitation</a:t>
            </a:r>
          </a:p>
          <a:p>
            <a:pPr>
              <a:buFont typeface="Arial" panose="020B0604020202020204" pitchFamily="34" charset="0"/>
              <a:buChar char="•"/>
            </a:pPr>
            <a:r>
              <a:rPr lang="en-US" sz="1600" b="1" dirty="0">
                <a:latin typeface="+mn-lt"/>
              </a:rPr>
              <a:t>Locations:</a:t>
            </a:r>
            <a:r>
              <a:rPr lang="en-US" sz="1600" dirty="0">
                <a:latin typeface="+mn-lt"/>
              </a:rPr>
              <a:t> Nha Trang Bay, Cu Lao Cham, Phu Quoc, Con Dao</a:t>
            </a:r>
          </a:p>
          <a:p>
            <a:pPr>
              <a:buFont typeface="Arial" panose="020B0604020202020204" pitchFamily="34" charset="0"/>
              <a:buChar char="•"/>
            </a:pPr>
            <a:r>
              <a:rPr lang="en-US" sz="1600" b="1" dirty="0">
                <a:latin typeface="+mn-lt"/>
              </a:rPr>
              <a:t>Activities:</a:t>
            </a:r>
            <a:endParaRPr lang="en-US" sz="1600" dirty="0">
              <a:latin typeface="+mn-lt"/>
            </a:endParaRPr>
          </a:p>
          <a:p>
            <a:pPr marL="742950" lvl="1" indent="-285750">
              <a:buFont typeface="Arial" panose="020B0604020202020204" pitchFamily="34" charset="0"/>
              <a:buChar char="•"/>
            </a:pPr>
            <a:r>
              <a:rPr lang="en-US" sz="1600" dirty="0">
                <a:latin typeface="+mn-lt"/>
              </a:rPr>
              <a:t>Coral transplantation using nursery techniques</a:t>
            </a:r>
          </a:p>
          <a:p>
            <a:pPr marL="742950" lvl="1" indent="-285750">
              <a:buFont typeface="Arial" panose="020B0604020202020204" pitchFamily="34" charset="0"/>
              <a:buChar char="•"/>
            </a:pPr>
            <a:r>
              <a:rPr lang="en-US" sz="1600" dirty="0">
                <a:latin typeface="+mn-lt"/>
              </a:rPr>
              <a:t>Deployment of artificial reef structures</a:t>
            </a:r>
          </a:p>
          <a:p>
            <a:pPr marL="742950" lvl="1" indent="-285750">
              <a:buFont typeface="Arial" panose="020B0604020202020204" pitchFamily="34" charset="0"/>
              <a:buChar char="•"/>
            </a:pPr>
            <a:r>
              <a:rPr lang="en-US" sz="1600" dirty="0">
                <a:latin typeface="+mn-lt"/>
              </a:rPr>
              <a:t>Local dive communities engaged in monitoring</a:t>
            </a:r>
          </a:p>
          <a:p>
            <a:pPr>
              <a:buFont typeface="Wingdings" panose="05000000000000000000" pitchFamily="2" charset="2"/>
              <a:buChar char="Ø"/>
            </a:pPr>
            <a:r>
              <a:rPr lang="en-US" sz="2000" b="1" dirty="0">
                <a:latin typeface="+mn-lt"/>
              </a:rPr>
              <a:t>Seagrass Bed Restoration</a:t>
            </a:r>
          </a:p>
          <a:p>
            <a:pPr>
              <a:buFont typeface="Arial" panose="020B0604020202020204" pitchFamily="34" charset="0"/>
              <a:buChar char="•"/>
            </a:pPr>
            <a:r>
              <a:rPr lang="en-US" sz="1600" b="1" dirty="0">
                <a:latin typeface="+mn-lt"/>
              </a:rPr>
              <a:t>Areas: </a:t>
            </a:r>
            <a:r>
              <a:rPr lang="en-US" sz="1600" dirty="0">
                <a:latin typeface="+mn-lt"/>
              </a:rPr>
              <a:t>Khanh Hoa, Quang Ninh, Nam Dinh</a:t>
            </a:r>
          </a:p>
          <a:p>
            <a:pPr>
              <a:buFont typeface="Arial" panose="020B0604020202020204" pitchFamily="34" charset="0"/>
              <a:buChar char="•"/>
            </a:pPr>
            <a:r>
              <a:rPr lang="en-US" sz="1600" b="1" dirty="0">
                <a:latin typeface="+mn-lt"/>
              </a:rPr>
              <a:t>Techniques:</a:t>
            </a:r>
          </a:p>
          <a:p>
            <a:pPr marL="742950" lvl="1" indent="-285750">
              <a:buFont typeface="Arial" panose="020B0604020202020204" pitchFamily="34" charset="0"/>
              <a:buChar char="•"/>
            </a:pPr>
            <a:r>
              <a:rPr lang="en-US" sz="1600" dirty="0">
                <a:latin typeface="+mn-lt"/>
              </a:rPr>
              <a:t>Transplantation of </a:t>
            </a:r>
            <a:r>
              <a:rPr lang="en-US" sz="1600" dirty="0" err="1">
                <a:latin typeface="+mn-lt"/>
              </a:rPr>
              <a:t>Enhalus</a:t>
            </a:r>
            <a:r>
              <a:rPr lang="en-US" sz="1600" dirty="0">
                <a:latin typeface="+mn-lt"/>
              </a:rPr>
              <a:t> </a:t>
            </a:r>
            <a:r>
              <a:rPr lang="en-US" sz="1600" dirty="0" err="1">
                <a:latin typeface="+mn-lt"/>
              </a:rPr>
              <a:t>acoroides</a:t>
            </a:r>
            <a:r>
              <a:rPr lang="en-US" sz="1600" dirty="0">
                <a:latin typeface="+mn-lt"/>
              </a:rPr>
              <a:t> and </a:t>
            </a:r>
            <a:r>
              <a:rPr lang="en-US" sz="1600" dirty="0" err="1">
                <a:latin typeface="+mn-lt"/>
              </a:rPr>
              <a:t>Thalassia</a:t>
            </a:r>
            <a:r>
              <a:rPr lang="en-US" sz="1600" dirty="0">
                <a:latin typeface="+mn-lt"/>
              </a:rPr>
              <a:t> </a:t>
            </a:r>
            <a:r>
              <a:rPr lang="en-US" sz="1600" dirty="0" err="1">
                <a:latin typeface="+mn-lt"/>
              </a:rPr>
              <a:t>hemprichii</a:t>
            </a:r>
            <a:endParaRPr lang="en-US" sz="1600" dirty="0">
              <a:latin typeface="+mn-lt"/>
            </a:endParaRPr>
          </a:p>
          <a:p>
            <a:pPr marL="742950" lvl="1" indent="-285750">
              <a:buFont typeface="Arial" panose="020B0604020202020204" pitchFamily="34" charset="0"/>
              <a:buChar char="•"/>
            </a:pPr>
            <a:r>
              <a:rPr lang="en-US" sz="1600" dirty="0">
                <a:latin typeface="+mn-lt"/>
              </a:rPr>
              <a:t>Sediment stabilization</a:t>
            </a:r>
          </a:p>
          <a:p>
            <a:pPr marL="114300" indent="0">
              <a:buNone/>
            </a:pPr>
            <a:endParaRPr lang="en-US" sz="1400" dirty="0"/>
          </a:p>
          <a:p>
            <a:pPr marL="381000" indent="-285750">
              <a:spcBef>
                <a:spcPts val="0"/>
              </a:spcBef>
              <a:buSzPts val="2100"/>
            </a:pPr>
            <a:endParaRPr lang="en-US" sz="2000" dirty="0">
              <a:latin typeface="+mn-lt"/>
              <a:ea typeface="Arial"/>
              <a:cs typeface="Arial"/>
              <a:sym typeface="Arial"/>
            </a:endParaRPr>
          </a:p>
          <a:p>
            <a:pPr marL="95250" indent="0">
              <a:spcBef>
                <a:spcPts val="0"/>
              </a:spcBef>
              <a:buSzPts val="2100"/>
              <a:buNone/>
            </a:pPr>
            <a:endParaRPr lang="en-GB" sz="2000" dirty="0">
              <a:latin typeface="+mn-lt"/>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pic>
        <p:nvPicPr>
          <p:cNvPr id="3" name="Google Shape;95;p2">
            <a:extLst>
              <a:ext uri="{FF2B5EF4-FFF2-40B4-BE49-F238E27FC236}">
                <a16:creationId xmlns:a16="http://schemas.microsoft.com/office/drawing/2014/main" id="{2C3CF221-BD64-B1AD-9E58-CAE6EF074783}"/>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1255933497"/>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1461</TotalTime>
  <Words>3836</Words>
  <Application>Microsoft Office PowerPoint</Application>
  <PresentationFormat>Widescreen</PresentationFormat>
  <Paragraphs>265</Paragraphs>
  <Slides>23</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Twentieth Century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Issues and Challenges</vt:lpstr>
      <vt:lpstr>PowerPoint Presentation</vt:lpstr>
      <vt:lpstr>Recommendations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Office</cp:lastModifiedBy>
  <cp:revision>60</cp:revision>
  <dcterms:created xsi:type="dcterms:W3CDTF">2021-06-17T13:22:27Z</dcterms:created>
  <dcterms:modified xsi:type="dcterms:W3CDTF">2025-05-07T01:37:57Z</dcterms:modified>
</cp:coreProperties>
</file>