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78" r:id="rId3"/>
    <p:sldId id="294" r:id="rId4"/>
    <p:sldId id="289" r:id="rId5"/>
    <p:sldId id="298" r:id="rId6"/>
    <p:sldId id="295" r:id="rId7"/>
    <p:sldId id="287" r:id="rId8"/>
    <p:sldId id="288"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1273" autoAdjust="0"/>
  </p:normalViewPr>
  <p:slideViewPr>
    <p:cSldViewPr snapToGrid="0">
      <p:cViewPr varScale="1">
        <p:scale>
          <a:sx n="64" d="100"/>
          <a:sy n="64" d="100"/>
        </p:scale>
        <p:origin x="656"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28" Type="http://schemas.openxmlformats.org/officeDocument/2006/relationships/presProps" Target="presProps.xml"/><Relationship Id="rId10"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961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0613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899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3"/>
            <a:ext cx="9492861" cy="217809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Third Meeting of the Regional Project Steering Committee (PSC) </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p>
          <a:p>
            <a:pPr algn="ctr">
              <a:lnSpc>
                <a:spcPct val="107000"/>
              </a:lnSpc>
            </a:pPr>
            <a:r>
              <a:rPr lang="en-US" sz="1800" dirty="0">
                <a:solidFill>
                  <a:schemeClr val="bg1"/>
                </a:solidFill>
                <a:effectLst/>
                <a:latin typeface="Times New Roman" panose="02020603050405020304" pitchFamily="18" charset="0"/>
                <a:ea typeface="Times New Roman" panose="02020603050405020304" pitchFamily="18" charset="0"/>
              </a:rPr>
              <a:t>7-8 May 2025, Manila, Philippines </a:t>
            </a:r>
          </a:p>
          <a:p>
            <a:pPr algn="ctr">
              <a:lnSpc>
                <a:spcPct val="107000"/>
              </a:lnSpc>
            </a:pPr>
            <a:endParaRPr sz="1800" dirty="0">
              <a:solidFill>
                <a:schemeClr val="bg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Report on National Activities to Implement the SCS SAP Project</a:t>
            </a:r>
            <a:r>
              <a:rPr lang="en-US" sz="2400" dirty="0">
                <a:solidFill>
                  <a:schemeClr val="bg1"/>
                </a:solidFill>
                <a:effectLst/>
                <a:latin typeface="Times New Roman" panose="02020603050405020304" pitchFamily="18" charset="0"/>
                <a:cs typeface="Times New Roman" panose="02020603050405020304" pitchFamily="18" charset="0"/>
              </a:rPr>
              <a:t> </a:t>
            </a:r>
          </a:p>
          <a:p>
            <a:pPr algn="ctr">
              <a:spcAft>
                <a:spcPts val="800"/>
              </a:spcAft>
            </a:pPr>
            <a:r>
              <a:rPr lang="en-US" sz="1800" dirty="0">
                <a:solidFill>
                  <a:schemeClr val="bg1"/>
                </a:solidFill>
                <a:latin typeface="Calibri" panose="020F0502020204030204" pitchFamily="34" charset="0"/>
                <a:cs typeface="Times New Roman" panose="02020603050405020304" pitchFamily="18" charset="0"/>
              </a:rPr>
              <a:t>(for the period January 2023 – April 2025)</a:t>
            </a:r>
            <a:endParaRPr lang="en-US" sz="1000" dirty="0">
              <a:solidFill>
                <a:srgbClr val="FFFFFF"/>
              </a:solidFill>
              <a:latin typeface="Twentieth Century"/>
              <a:sym typeface="Twentieth Century"/>
            </a:endParaRPr>
          </a:p>
          <a:p>
            <a:pPr marL="0" marR="0" lvl="0" indent="0" algn="ctr" rtl="0">
              <a:lnSpc>
                <a:spcPct val="107000"/>
              </a:lnSpc>
              <a:spcBef>
                <a:spcPts val="600"/>
              </a:spcBef>
              <a:spcAft>
                <a:spcPts val="0"/>
              </a:spcAft>
              <a:buNone/>
            </a:pPr>
            <a:endParaRPr sz="1200" dirty="0"/>
          </a:p>
        </p:txBody>
      </p:sp>
      <p:sp>
        <p:nvSpPr>
          <p:cNvPr id="89" name="Google Shape;89;p1"/>
          <p:cNvSpPr txBox="1"/>
          <p:nvPr/>
        </p:nvSpPr>
        <p:spPr>
          <a:xfrm>
            <a:off x="2777695" y="4450334"/>
            <a:ext cx="6636609" cy="91414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Cambodia </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Meas Rithy and Than Monomoyith</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pic>
        <p:nvPicPr>
          <p:cNvPr id="2" name="image1.png">
            <a:extLst>
              <a:ext uri="{FF2B5EF4-FFF2-40B4-BE49-F238E27FC236}">
                <a16:creationId xmlns:a16="http://schemas.microsoft.com/office/drawing/2014/main" id="{977A06EB-9669-1F33-CF11-D34AF7953BD5}"/>
              </a:ext>
            </a:extLst>
          </p:cNvPr>
          <p:cNvPicPr/>
          <p:nvPr/>
        </p:nvPicPr>
        <p:blipFill>
          <a:blip r:embed="rId5"/>
          <a:srcRect/>
          <a:stretch>
            <a:fillRect/>
          </a:stretch>
        </p:blipFill>
        <p:spPr>
          <a:xfrm>
            <a:off x="3956729" y="5977484"/>
            <a:ext cx="4509770" cy="676275"/>
          </a:xfrm>
          <a:prstGeom prst="rect">
            <a:avLst/>
          </a:prstGeom>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100468" y="92583"/>
            <a:ext cx="9647237" cy="202113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2200" b="1" dirty="0">
                <a:solidFill>
                  <a:schemeClr val="accent1"/>
                </a:solidFill>
                <a:latin typeface="+mn-lt"/>
                <a:ea typeface="Arial"/>
                <a:cs typeface="Arial"/>
                <a:sym typeface="Arial"/>
              </a:rPr>
              <a:t>National set-up of the project</a:t>
            </a:r>
          </a:p>
          <a:p>
            <a:pPr marL="0" marR="0" lvl="0" indent="0" algn="l" rtl="0">
              <a:lnSpc>
                <a:spcPct val="90000"/>
              </a:lnSpc>
              <a:spcBef>
                <a:spcPts val="0"/>
              </a:spcBef>
              <a:spcAft>
                <a:spcPts val="0"/>
              </a:spcAft>
              <a:buClr>
                <a:srgbClr val="000000"/>
              </a:buClr>
              <a:buSzPts val="2200"/>
              <a:buFont typeface="Arial"/>
              <a:buNone/>
            </a:pPr>
            <a:endParaRPr lang="en-US" sz="2000" b="0" i="0" u="none" strike="noStrike" cap="none" dirty="0">
              <a:solidFill>
                <a:srgbClr val="000000"/>
              </a:solidFill>
              <a:latin typeface="Calibri"/>
              <a:ea typeface="Calibri"/>
              <a:cs typeface="Calibri"/>
              <a:sym typeface="Calibri"/>
            </a:endParaRPr>
          </a:p>
          <a:p>
            <a:pPr marL="342900" marR="0" lvl="0" indent="193675" algn="l" rtl="0">
              <a:lnSpc>
                <a:spcPct val="100000"/>
              </a:lnSpc>
              <a:spcBef>
                <a:spcPts val="0"/>
              </a:spcBef>
              <a:buClr>
                <a:srgbClr val="000000"/>
              </a:buClr>
              <a:buSzPts val="2200"/>
              <a:buFont typeface="Wingdings" panose="05000000000000000000" pitchFamily="2" charset="2"/>
              <a:buChar char="§"/>
            </a:pPr>
            <a:r>
              <a:rPr lang="en-US" sz="1800" b="0" i="0" u="none" strike="noStrike" cap="none" dirty="0">
                <a:solidFill>
                  <a:srgbClr val="000000"/>
                </a:solidFill>
                <a:latin typeface="Calibri"/>
                <a:ea typeface="Calibri"/>
                <a:cs typeface="Calibri"/>
                <a:sym typeface="Calibri"/>
              </a:rPr>
              <a:t>Focal Ministry: </a:t>
            </a:r>
            <a:r>
              <a:rPr lang="en-US" sz="1800" b="1" i="1" dirty="0">
                <a:latin typeface="Calibri"/>
                <a:ea typeface="Calibri"/>
                <a:cs typeface="Calibri"/>
                <a:sym typeface="Calibri"/>
              </a:rPr>
              <a:t>Ministry of Environment</a:t>
            </a:r>
            <a:endParaRPr lang="en-US" sz="1800" b="1" i="1" dirty="0">
              <a:latin typeface="Calibri"/>
              <a:ea typeface="Calibri"/>
              <a:cs typeface="Calibri"/>
            </a:endParaRPr>
          </a:p>
          <a:p>
            <a:pPr marL="342900" marR="0" lvl="0" indent="193675" algn="l" rtl="0">
              <a:lnSpc>
                <a:spcPct val="100000"/>
              </a:lnSpc>
              <a:spcBef>
                <a:spcPts val="0"/>
              </a:spcBef>
              <a:buClr>
                <a:srgbClr val="000000"/>
              </a:buClr>
              <a:buSzPts val="2200"/>
              <a:buFont typeface="Wingdings" panose="05000000000000000000" pitchFamily="2" charset="2"/>
              <a:buChar char="§"/>
            </a:pPr>
            <a:r>
              <a:rPr lang="en-US" sz="1800" b="0" i="0" u="none" strike="noStrike" cap="none" dirty="0">
                <a:solidFill>
                  <a:srgbClr val="000000"/>
                </a:solidFill>
                <a:latin typeface="Calibri"/>
                <a:ea typeface="Calibri"/>
                <a:cs typeface="Calibri"/>
                <a:sym typeface="Calibri"/>
              </a:rPr>
              <a:t>Executing (leading) Agency: </a:t>
            </a:r>
            <a:r>
              <a:rPr lang="en-US" sz="1800" b="1" i="1" dirty="0">
                <a:latin typeface="Calibri"/>
                <a:ea typeface="Calibri"/>
                <a:cs typeface="Calibri"/>
                <a:sym typeface="Calibri"/>
              </a:rPr>
              <a:t>General Directorate of Natural Protected Areas</a:t>
            </a:r>
            <a:endParaRPr lang="en-US" sz="1800" b="1" i="1" dirty="0">
              <a:latin typeface="Calibri"/>
              <a:ea typeface="Calibri"/>
              <a:cs typeface="Calibri"/>
            </a:endParaRPr>
          </a:p>
          <a:p>
            <a:pPr marL="342900" marR="0" lvl="0" indent="193675" algn="l" rtl="0">
              <a:lnSpc>
                <a:spcPct val="100000"/>
              </a:lnSpc>
              <a:spcBef>
                <a:spcPts val="0"/>
              </a:spcBef>
              <a:buClr>
                <a:srgbClr val="000000"/>
              </a:buClr>
              <a:buSzPts val="2200"/>
              <a:buFont typeface="Wingdings" panose="05000000000000000000" pitchFamily="2" charset="2"/>
              <a:buChar char="§"/>
            </a:pPr>
            <a:r>
              <a:rPr lang="en-US" sz="1800" b="0" i="0" u="none" strike="noStrike" cap="none" dirty="0">
                <a:solidFill>
                  <a:srgbClr val="000000"/>
                </a:solidFill>
                <a:latin typeface="Calibri"/>
                <a:ea typeface="Calibri"/>
                <a:cs typeface="Calibri"/>
                <a:sym typeface="Calibri"/>
              </a:rPr>
              <a:t>Key Partner Organizations: </a:t>
            </a:r>
            <a:r>
              <a:rPr lang="en-US" sz="1200" b="1" i="1" dirty="0">
                <a:latin typeface="Calibri"/>
                <a:ea typeface="Calibri"/>
                <a:cs typeface="Calibri"/>
                <a:sym typeface="Calibri"/>
              </a:rPr>
              <a:t>Fisheries Administration, Ministry of Agriculture Forestry and Fisheries </a:t>
            </a:r>
            <a:endParaRPr lang="en-US" sz="1200" b="1" i="1" dirty="0">
              <a:latin typeface="Calibri"/>
              <a:ea typeface="Calibri"/>
              <a:cs typeface="Calibri"/>
            </a:endParaRPr>
          </a:p>
          <a:p>
            <a:pPr marL="342900" marR="0" lvl="0" indent="193675" algn="l" rtl="0">
              <a:lnSpc>
                <a:spcPct val="100000"/>
              </a:lnSpc>
              <a:spcBef>
                <a:spcPts val="0"/>
              </a:spcBef>
              <a:buClr>
                <a:srgbClr val="000000"/>
              </a:buClr>
              <a:buSzPts val="2200"/>
              <a:buFont typeface="Wingdings" panose="05000000000000000000" pitchFamily="2" charset="2"/>
              <a:buChar char="§"/>
            </a:pPr>
            <a:r>
              <a:rPr lang="en-US" sz="1800" b="0" i="0" u="none" strike="noStrike" cap="none" dirty="0">
                <a:solidFill>
                  <a:srgbClr val="000000"/>
                </a:solidFill>
                <a:latin typeface="Calibri"/>
                <a:ea typeface="Calibri"/>
                <a:cs typeface="Calibri"/>
                <a:sym typeface="Calibri"/>
              </a:rPr>
              <a:t>National Focal Points</a:t>
            </a:r>
            <a:r>
              <a:rPr lang="en-US" sz="1800" dirty="0">
                <a:latin typeface="Calibri"/>
                <a:ea typeface="Calibri"/>
                <a:cs typeface="Calibri"/>
                <a:sym typeface="Calibri"/>
              </a:rPr>
              <a:t>: </a:t>
            </a:r>
            <a:r>
              <a:rPr lang="en-US" sz="1800" b="1" i="1" dirty="0">
                <a:latin typeface="Calibri"/>
                <a:ea typeface="Calibri"/>
                <a:cs typeface="Calibri"/>
                <a:sym typeface="Calibri"/>
              </a:rPr>
              <a:t>Dr. Srey </a:t>
            </a:r>
            <a:r>
              <a:rPr lang="en-US" sz="1800" b="1" i="1" dirty="0" err="1">
                <a:latin typeface="Calibri"/>
                <a:ea typeface="Calibri"/>
                <a:cs typeface="Calibri"/>
                <a:sym typeface="Calibri"/>
              </a:rPr>
              <a:t>Sunleang</a:t>
            </a:r>
            <a:endParaRPr lang="en-US" sz="1050" b="1" i="1" dirty="0"/>
          </a:p>
          <a:p>
            <a:pPr marL="342900" marR="0" lvl="0" indent="193675" algn="l" rtl="0">
              <a:lnSpc>
                <a:spcPct val="100000"/>
              </a:lnSpc>
              <a:spcBef>
                <a:spcPts val="0"/>
              </a:spcBef>
              <a:buClr>
                <a:srgbClr val="000000"/>
              </a:buClr>
              <a:buSzPts val="2200"/>
              <a:buFont typeface="Wingdings" panose="05000000000000000000" pitchFamily="2" charset="2"/>
              <a:buChar char="§"/>
            </a:pPr>
            <a:r>
              <a:rPr lang="en-US" sz="1800" b="0" i="0" u="none" strike="noStrike" cap="none" dirty="0">
                <a:solidFill>
                  <a:srgbClr val="000000"/>
                </a:solidFill>
                <a:latin typeface="Calibri"/>
                <a:ea typeface="Calibri"/>
                <a:cs typeface="Calibri"/>
                <a:sym typeface="Calibri"/>
              </a:rPr>
              <a:t>National Technical Focal Point: </a:t>
            </a:r>
            <a:r>
              <a:rPr lang="en-US" sz="1800" b="1" i="1" dirty="0">
                <a:solidFill>
                  <a:srgbClr val="000000"/>
                </a:solidFill>
              </a:rPr>
              <a:t>Mr. Than Monomoyith</a:t>
            </a:r>
          </a:p>
          <a:p>
            <a:pPr marL="342900" marR="0" lvl="0" indent="193675" algn="l" rtl="0">
              <a:lnSpc>
                <a:spcPct val="90000"/>
              </a:lnSpc>
              <a:spcBef>
                <a:spcPts val="1000"/>
              </a:spcBef>
              <a:spcAft>
                <a:spcPts val="600"/>
              </a:spcAft>
              <a:buClr>
                <a:srgbClr val="000000"/>
              </a:buClr>
              <a:buSzPts val="2200"/>
              <a:buFont typeface="Wingdings" panose="05000000000000000000" pitchFamily="2" charset="2"/>
              <a:buChar char="§"/>
            </a:pPr>
            <a:endParaRPr lang="en-US" sz="2000" b="1" i="1" u="none" strike="noStrike" cap="none" dirty="0">
              <a:solidFill>
                <a:srgbClr val="000000"/>
              </a:solidFill>
              <a:latin typeface="Calibri"/>
              <a:ea typeface="Calibri"/>
              <a:cs typeface="Calibri"/>
              <a:sym typeface="Calibri"/>
            </a:endParaRPr>
          </a:p>
          <a:p>
            <a:pPr marL="0" indent="357188">
              <a:buClr>
                <a:srgbClr val="000000"/>
              </a:buClr>
              <a:buSzPts val="2200"/>
              <a:buNone/>
            </a:pPr>
            <a:endParaRPr lang="en-US" sz="1600" b="1" dirty="0">
              <a:solidFill>
                <a:schemeClr val="accent1"/>
              </a:solidFill>
              <a:latin typeface="+mn-lt"/>
            </a:endParaRPr>
          </a:p>
          <a:p>
            <a:pPr marL="0" indent="357188">
              <a:buClr>
                <a:srgbClr val="000000"/>
              </a:buClr>
              <a:buSzPts val="2200"/>
              <a:buNone/>
            </a:pPr>
            <a:endParaRPr lang="en-US" sz="1600" b="1" dirty="0">
              <a:solidFill>
                <a:schemeClr val="accent1"/>
              </a:solidFill>
              <a:latin typeface="+mn-lt"/>
            </a:endParaRPr>
          </a:p>
          <a:p>
            <a:pPr marL="0" indent="357188">
              <a:buClr>
                <a:srgbClr val="000000"/>
              </a:buClr>
              <a:buSzPts val="2200"/>
              <a:buNone/>
            </a:pPr>
            <a:endParaRPr lang="en-US" sz="1600" b="1" dirty="0">
              <a:solidFill>
                <a:schemeClr val="accent1"/>
              </a:solidFill>
              <a:latin typeface="+mn-lt"/>
            </a:endParaRPr>
          </a:p>
          <a:p>
            <a:pPr marL="0" indent="357188">
              <a:buClr>
                <a:srgbClr val="000000"/>
              </a:buClr>
              <a:buSzPts val="2200"/>
              <a:buNone/>
            </a:pPr>
            <a:endParaRPr lang="en-US" sz="1600" b="1" dirty="0">
              <a:solidFill>
                <a:schemeClr val="accent1"/>
              </a:solidFill>
              <a:latin typeface="+mn-lt"/>
            </a:endParaRPr>
          </a:p>
          <a:p>
            <a:pPr marL="0" indent="357188">
              <a:buClr>
                <a:srgbClr val="000000"/>
              </a:buClr>
              <a:buSzPts val="2200"/>
              <a:buNone/>
            </a:pPr>
            <a:endParaRPr lang="en-US" sz="1600" b="1" dirty="0">
              <a:solidFill>
                <a:schemeClr val="accent1"/>
              </a:solidFill>
              <a:latin typeface="+mn-lt"/>
            </a:endParaRPr>
          </a:p>
          <a:p>
            <a:pPr marL="0" indent="357188">
              <a:spcBef>
                <a:spcPts val="0"/>
              </a:spcBef>
              <a:buClr>
                <a:srgbClr val="000000"/>
              </a:buClr>
              <a:buSzPts val="2200"/>
              <a:buNone/>
            </a:pPr>
            <a:endParaRPr lang="en-US" sz="1200" b="1" dirty="0">
              <a:solidFill>
                <a:schemeClr val="accent1"/>
              </a:solidFill>
              <a:latin typeface="+mn-lt"/>
            </a:endParaRPr>
          </a:p>
          <a:p>
            <a:pPr marL="0" indent="357188">
              <a:spcBef>
                <a:spcPts val="0"/>
              </a:spcBef>
              <a:buClr>
                <a:srgbClr val="000000"/>
              </a:buClr>
              <a:buSzPts val="2200"/>
              <a:buNone/>
            </a:pPr>
            <a:endParaRPr lang="en-US" sz="1200" b="1" dirty="0">
              <a:solidFill>
                <a:schemeClr val="accent1"/>
              </a:solidFill>
              <a:latin typeface="+mn-lt"/>
            </a:endParaRPr>
          </a:p>
          <a:p>
            <a:pPr marL="0" indent="357188">
              <a:spcBef>
                <a:spcPts val="0"/>
              </a:spcBef>
              <a:buClr>
                <a:srgbClr val="000000"/>
              </a:buClr>
              <a:buSzPts val="2200"/>
              <a:buNone/>
            </a:pPr>
            <a:endParaRPr lang="en-US" sz="1200" b="1" dirty="0">
              <a:solidFill>
                <a:schemeClr val="accent1"/>
              </a:solidFill>
              <a:latin typeface="+mn-lt"/>
            </a:endParaRPr>
          </a:p>
          <a:p>
            <a:pPr marL="0" indent="357188">
              <a:spcBef>
                <a:spcPts val="0"/>
              </a:spcBef>
              <a:buClr>
                <a:srgbClr val="000000"/>
              </a:buClr>
              <a:buSzPts val="2200"/>
              <a:buNone/>
            </a:pPr>
            <a:endParaRPr lang="en-US" sz="1400" b="1" dirty="0">
              <a:solidFill>
                <a:schemeClr val="accent1"/>
              </a:solidFill>
              <a:latin typeface="+mn-lt"/>
            </a:endParaRPr>
          </a:p>
          <a:p>
            <a:pPr marL="0" indent="357188">
              <a:spcBef>
                <a:spcPts val="0"/>
              </a:spcBef>
              <a:buClr>
                <a:srgbClr val="000000"/>
              </a:buClr>
              <a:buSzPts val="2200"/>
              <a:buNone/>
            </a:pPr>
            <a:r>
              <a:rPr lang="en-US" sz="1400" b="1" dirty="0">
                <a:solidFill>
                  <a:schemeClr val="accent1"/>
                </a:solidFill>
                <a:latin typeface="+mn-lt"/>
              </a:rPr>
              <a:t>Specialized Executing Agencies (SEAs) &amp; Focal Points</a:t>
            </a:r>
          </a:p>
          <a:p>
            <a:pPr marL="0" marR="0" lvl="0" indent="0" algn="l" rtl="0">
              <a:lnSpc>
                <a:spcPct val="90000"/>
              </a:lnSpc>
              <a:spcBef>
                <a:spcPts val="0"/>
              </a:spcBef>
              <a:spcAft>
                <a:spcPts val="0"/>
              </a:spcAft>
              <a:buClr>
                <a:srgbClr val="000000"/>
              </a:buClr>
              <a:buSzPts val="2200"/>
              <a:buFont typeface="Arial"/>
              <a:buNone/>
            </a:pPr>
            <a:endParaRPr lang="en-US" sz="1000" b="1" i="1" dirty="0"/>
          </a:p>
          <a:p>
            <a:pPr marL="536575" marR="0" lvl="0" indent="-179388" algn="l" rtl="0">
              <a:lnSpc>
                <a:spcPct val="90000"/>
              </a:lnSpc>
              <a:spcBef>
                <a:spcPts val="0"/>
              </a:spcBef>
              <a:spcAft>
                <a:spcPts val="0"/>
              </a:spcAft>
              <a:buClr>
                <a:srgbClr val="000000"/>
              </a:buClr>
              <a:buSzPts val="2200"/>
              <a:buFont typeface="Wingdings" panose="05000000000000000000" pitchFamily="2" charset="2"/>
              <a:buChar char="§"/>
            </a:pPr>
            <a:r>
              <a:rPr lang="en-US" sz="1600" b="0" i="0" u="none" strike="noStrike" cap="none" dirty="0">
                <a:solidFill>
                  <a:srgbClr val="000000"/>
                </a:solidFill>
                <a:latin typeface="Calibri"/>
                <a:ea typeface="Calibri"/>
                <a:cs typeface="Calibri"/>
                <a:sym typeface="Calibri"/>
              </a:rPr>
              <a:t>Focal Point for mangroves: </a:t>
            </a:r>
            <a:r>
              <a:rPr lang="en-US" sz="1600" b="1" i="1" dirty="0">
                <a:latin typeface="Calibri"/>
                <a:ea typeface="Calibri"/>
                <a:cs typeface="Calibri"/>
                <a:sym typeface="Calibri"/>
              </a:rPr>
              <a:t>Mr. Meas Rithy</a:t>
            </a:r>
            <a:endParaRPr lang="en-US" sz="1600" b="1" i="1" dirty="0">
              <a:latin typeface="Calibri"/>
              <a:ea typeface="Calibri"/>
              <a:cs typeface="Calibri"/>
            </a:endParaRPr>
          </a:p>
          <a:p>
            <a:pPr marL="536575" indent="-179388">
              <a:lnSpc>
                <a:spcPct val="90000"/>
              </a:lnSpc>
              <a:spcBef>
                <a:spcPts val="0"/>
              </a:spcBef>
              <a:buSzPts val="2200"/>
              <a:buFont typeface="Wingdings" panose="05000000000000000000" pitchFamily="2" charset="2"/>
              <a:buChar char="§"/>
            </a:pPr>
            <a:r>
              <a:rPr lang="en-US" sz="1600" b="0" i="0" u="none" strike="noStrike" cap="none" dirty="0">
                <a:solidFill>
                  <a:srgbClr val="000000"/>
                </a:solidFill>
                <a:latin typeface="Calibri"/>
                <a:ea typeface="Calibri"/>
                <a:cs typeface="Calibri"/>
                <a:sym typeface="Calibri"/>
              </a:rPr>
              <a:t>Focal Point for coral reefs: </a:t>
            </a:r>
            <a:r>
              <a:rPr lang="en-US" sz="1600" b="1" i="1" dirty="0">
                <a:latin typeface="Calibri"/>
                <a:ea typeface="Calibri"/>
                <a:cs typeface="Calibri"/>
                <a:sym typeface="Calibri"/>
              </a:rPr>
              <a:t>Mr. Suy </a:t>
            </a:r>
            <a:r>
              <a:rPr lang="en-US" sz="1600" b="1" i="1" dirty="0" err="1">
                <a:latin typeface="Calibri"/>
                <a:ea typeface="Calibri"/>
                <a:cs typeface="Calibri"/>
                <a:sym typeface="Calibri"/>
              </a:rPr>
              <a:t>Serywath</a:t>
            </a:r>
            <a:endParaRPr lang="en-US" sz="1600" b="1" i="1" dirty="0">
              <a:latin typeface="Calibri"/>
              <a:ea typeface="Calibri"/>
              <a:cs typeface="Calibri"/>
            </a:endParaRPr>
          </a:p>
          <a:p>
            <a:pPr marL="536575" lvl="0" indent="-179388">
              <a:lnSpc>
                <a:spcPct val="90000"/>
              </a:lnSpc>
              <a:spcBef>
                <a:spcPts val="0"/>
              </a:spcBef>
              <a:buSzPts val="2200"/>
              <a:buFont typeface="Wingdings" panose="05000000000000000000" pitchFamily="2" charset="2"/>
              <a:buChar char="§"/>
            </a:pPr>
            <a:r>
              <a:rPr lang="en-US" sz="1600" b="0" i="0" u="none" strike="noStrike" cap="none" dirty="0">
                <a:solidFill>
                  <a:srgbClr val="000000"/>
                </a:solidFill>
                <a:latin typeface="Calibri"/>
                <a:ea typeface="Calibri"/>
                <a:cs typeface="Calibri"/>
                <a:sym typeface="Calibri"/>
              </a:rPr>
              <a:t>Focal Point for seagrass beds: </a:t>
            </a:r>
            <a:r>
              <a:rPr lang="en-US" sz="1600" b="1" i="1" u="none" strike="noStrike" cap="none" dirty="0">
                <a:solidFill>
                  <a:srgbClr val="000000"/>
                </a:solidFill>
                <a:latin typeface="Calibri"/>
                <a:ea typeface="Calibri"/>
                <a:cs typeface="Calibri"/>
                <a:sym typeface="Calibri"/>
              </a:rPr>
              <a:t>Mr. </a:t>
            </a:r>
            <a:r>
              <a:rPr lang="en-US" sz="1600" b="1" i="1" dirty="0">
                <a:latin typeface="Calibri"/>
                <a:ea typeface="Calibri"/>
                <a:cs typeface="Calibri"/>
              </a:rPr>
              <a:t>Leng Sy Vann</a:t>
            </a:r>
            <a:endParaRPr lang="en-US" sz="2000" dirty="0">
              <a:latin typeface="+mn-lt"/>
              <a:ea typeface="Arial"/>
              <a:cs typeface="Arial"/>
              <a:sym typeface="Arial"/>
            </a:endParaRPr>
          </a:p>
        </p:txBody>
      </p:sp>
      <p:sp>
        <p:nvSpPr>
          <p:cNvPr id="14" name="TextBox 13">
            <a:extLst>
              <a:ext uri="{FF2B5EF4-FFF2-40B4-BE49-F238E27FC236}">
                <a16:creationId xmlns:a16="http://schemas.microsoft.com/office/drawing/2014/main" id="{D2C307CD-12E9-01B7-C22D-8E15E9F097A4}"/>
              </a:ext>
            </a:extLst>
          </p:cNvPr>
          <p:cNvSpPr txBox="1"/>
          <p:nvPr/>
        </p:nvSpPr>
        <p:spPr>
          <a:xfrm>
            <a:off x="2334060" y="2197893"/>
            <a:ext cx="4525617" cy="2462213"/>
          </a:xfrm>
          <a:prstGeom prst="rect">
            <a:avLst/>
          </a:prstGeom>
          <a:noFill/>
        </p:spPr>
        <p:txBody>
          <a:bodyPr wrap="square">
            <a:spAutoFit/>
          </a:bodyPr>
          <a:lstStyle/>
          <a:p>
            <a:r>
              <a:rPr lang="en-US" b="1" dirty="0" err="1">
                <a:solidFill>
                  <a:schemeClr val="accent1"/>
                </a:solidFill>
                <a:latin typeface="Calibri" panose="020F0502020204030204" pitchFamily="34" charset="0"/>
                <a:ea typeface="Calibri" panose="020F0502020204030204" pitchFamily="34" charset="0"/>
                <a:cs typeface="Calibri" panose="020F0502020204030204" pitchFamily="34" charset="0"/>
              </a:rPr>
              <a:t>Inter_Ministries</a:t>
            </a:r>
            <a:r>
              <a:rPr lang="en-US" b="1" dirty="0">
                <a:solidFill>
                  <a:schemeClr val="accent1"/>
                </a:solidFill>
                <a:latin typeface="Calibri" panose="020F0502020204030204" pitchFamily="34" charset="0"/>
                <a:ea typeface="Calibri" panose="020F0502020204030204" pitchFamily="34" charset="0"/>
                <a:cs typeface="Calibri" panose="020F0502020204030204" pitchFamily="34" charset="0"/>
              </a:rPr>
              <a:t> Committee (IMC)</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Ministry of Environment</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Ministry of Agriculture, Forestry and Fishery</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Ministry of Land Management, Urban Planning and Construction</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Ministry of Tourism</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Ministry of Water Resources and Meteorology</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Provincial Administration under manage by Ministry of Interior</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Non-Governmental Organization (NGO)</a:t>
            </a:r>
          </a:p>
          <a:p>
            <a:pPr marL="465138" indent="-2857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Academic Institution (University)</a:t>
            </a:r>
          </a:p>
        </p:txBody>
      </p:sp>
      <p:sp>
        <p:nvSpPr>
          <p:cNvPr id="16" name="TextBox 15">
            <a:extLst>
              <a:ext uri="{FF2B5EF4-FFF2-40B4-BE49-F238E27FC236}">
                <a16:creationId xmlns:a16="http://schemas.microsoft.com/office/drawing/2014/main" id="{BC3CA538-A886-81D3-0494-C56E76FFC7BB}"/>
              </a:ext>
            </a:extLst>
          </p:cNvPr>
          <p:cNvSpPr txBox="1"/>
          <p:nvPr/>
        </p:nvSpPr>
        <p:spPr>
          <a:xfrm>
            <a:off x="6859677" y="2197893"/>
            <a:ext cx="4888028" cy="2462213"/>
          </a:xfrm>
          <a:prstGeom prst="rect">
            <a:avLst/>
          </a:prstGeom>
          <a:noFill/>
        </p:spPr>
        <p:txBody>
          <a:bodyPr wrap="square">
            <a:spAutoFit/>
          </a:bodyPr>
          <a:lstStyle/>
          <a:p>
            <a:r>
              <a:rPr lang="en-US" b="1" dirty="0">
                <a:solidFill>
                  <a:schemeClr val="accent1"/>
                </a:solidFill>
                <a:latin typeface="Calibri" panose="020F0502020204030204" pitchFamily="34" charset="0"/>
                <a:ea typeface="Calibri" panose="020F0502020204030204" pitchFamily="34" charset="0"/>
                <a:cs typeface="Calibri" panose="020F0502020204030204" pitchFamily="34" charset="0"/>
              </a:rPr>
              <a:t>National Technical Working Group </a:t>
            </a:r>
          </a:p>
          <a:p>
            <a:pPr marL="528638" indent="-1714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General Directorate of Natural Protected Areas, Ministry of Environment</a:t>
            </a:r>
          </a:p>
          <a:p>
            <a:pPr marL="528638" indent="-1714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Marine and Coastal Zone Conservation Department, (GDANCP), Ministry of Environment</a:t>
            </a:r>
          </a:p>
          <a:p>
            <a:pPr marL="528638" indent="-1714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Department of Freshwater Wetlands Conservation</a:t>
            </a:r>
          </a:p>
          <a:p>
            <a:pPr marL="528638" indent="-171450">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Department of Fishery Conservation, Fishery Administration, Ministry of Agriculture, Forestry and Fishery</a:t>
            </a:r>
          </a:p>
          <a:p>
            <a:pPr marL="536575" indent="-179388">
              <a:buFont typeface="Wingdings" panose="05000000000000000000" pitchFamily="2" charset="2"/>
              <a:buChar char="§"/>
            </a:pPr>
            <a:r>
              <a:rPr lang="en-US" dirty="0">
                <a:latin typeface="Calibri" panose="020F0502020204030204" pitchFamily="34" charset="0"/>
                <a:ea typeface="Calibri" panose="020F0502020204030204" pitchFamily="34" charset="0"/>
                <a:cs typeface="Calibri" panose="020F0502020204030204" pitchFamily="34" charset="0"/>
              </a:rPr>
              <a:t>Department of Land Management, Ministry of Land Management, Urban Planning and Construction</a:t>
            </a:r>
          </a:p>
        </p:txBody>
      </p:sp>
      <p:sp>
        <p:nvSpPr>
          <p:cNvPr id="18" name="TextBox 17">
            <a:extLst>
              <a:ext uri="{FF2B5EF4-FFF2-40B4-BE49-F238E27FC236}">
                <a16:creationId xmlns:a16="http://schemas.microsoft.com/office/drawing/2014/main" id="{B6E1754B-CD84-DF10-B390-A2419A912FE9}"/>
              </a:ext>
            </a:extLst>
          </p:cNvPr>
          <p:cNvSpPr txBox="1"/>
          <p:nvPr/>
        </p:nvSpPr>
        <p:spPr>
          <a:xfrm>
            <a:off x="6619461" y="5291846"/>
            <a:ext cx="6096000" cy="757130"/>
          </a:xfrm>
          <a:prstGeom prst="rect">
            <a:avLst/>
          </a:prstGeom>
          <a:noFill/>
        </p:spPr>
        <p:txBody>
          <a:bodyPr wrap="square">
            <a:spAutoFit/>
          </a:bodyPr>
          <a:lstStyle/>
          <a:p>
            <a:pPr marL="536575" lvl="0" indent="-179388">
              <a:lnSpc>
                <a:spcPct val="90000"/>
              </a:lnSpc>
              <a:spcBef>
                <a:spcPts val="0"/>
              </a:spcBef>
              <a:buSzPts val="2200"/>
              <a:buFont typeface="Wingdings" panose="05000000000000000000" pitchFamily="2" charset="2"/>
              <a:buChar char="§"/>
            </a:pPr>
            <a:r>
              <a:rPr lang="en-US" sz="1600" dirty="0">
                <a:latin typeface="Calibri"/>
                <a:ea typeface="Calibri"/>
                <a:cs typeface="Calibri"/>
              </a:rPr>
              <a:t>Focal Point for Wetland: </a:t>
            </a:r>
            <a:r>
              <a:rPr lang="en-US" sz="1600" b="1" i="1" dirty="0">
                <a:latin typeface="Calibri"/>
                <a:ea typeface="Calibri"/>
                <a:cs typeface="Calibri"/>
              </a:rPr>
              <a:t>Mr. Sum Dara</a:t>
            </a:r>
          </a:p>
          <a:p>
            <a:pPr marL="536575" marR="0" lvl="0" indent="-179388" algn="l" rtl="0">
              <a:lnSpc>
                <a:spcPct val="90000"/>
              </a:lnSpc>
              <a:spcBef>
                <a:spcPts val="0"/>
              </a:spcBef>
              <a:spcAft>
                <a:spcPts val="0"/>
              </a:spcAft>
              <a:buClr>
                <a:srgbClr val="000000"/>
              </a:buClr>
              <a:buSzPts val="2200"/>
              <a:buFont typeface="Wingdings" panose="05000000000000000000" pitchFamily="2" charset="2"/>
              <a:buChar char="§"/>
            </a:pPr>
            <a:r>
              <a:rPr lang="en-US" sz="1600" b="0" i="0" u="none" strike="noStrike" cap="none" dirty="0">
                <a:solidFill>
                  <a:srgbClr val="000000"/>
                </a:solidFill>
                <a:latin typeface="Calibri"/>
                <a:ea typeface="Calibri"/>
                <a:cs typeface="Calibri"/>
                <a:sym typeface="Calibri"/>
              </a:rPr>
              <a:t>Focal Points for </a:t>
            </a:r>
            <a:r>
              <a:rPr lang="en-US" sz="1600" b="0" i="0" u="none" strike="noStrike" cap="none" dirty="0" err="1">
                <a:solidFill>
                  <a:srgbClr val="000000"/>
                </a:solidFill>
                <a:latin typeface="Calibri"/>
                <a:ea typeface="Calibri"/>
                <a:cs typeface="Calibri"/>
                <a:sym typeface="Calibri"/>
              </a:rPr>
              <a:t>LbP</a:t>
            </a:r>
            <a:r>
              <a:rPr lang="en-US" sz="1600" b="0" i="0" u="none" strike="noStrike" cap="none" dirty="0">
                <a:solidFill>
                  <a:srgbClr val="000000"/>
                </a:solidFill>
                <a:latin typeface="Calibri"/>
                <a:ea typeface="Calibri"/>
                <a:cs typeface="Calibri"/>
                <a:sym typeface="Calibri"/>
              </a:rPr>
              <a:t>: </a:t>
            </a:r>
            <a:r>
              <a:rPr lang="en-US" sz="1600" b="1" i="1" dirty="0">
                <a:latin typeface="Calibri"/>
                <a:ea typeface="Calibri"/>
                <a:cs typeface="Calibri"/>
              </a:rPr>
              <a:t>Mr. Ke </a:t>
            </a:r>
            <a:r>
              <a:rPr lang="en-US" sz="1600" b="1" i="1" dirty="0" err="1">
                <a:latin typeface="Calibri"/>
                <a:ea typeface="Calibri"/>
                <a:cs typeface="Calibri"/>
              </a:rPr>
              <a:t>Vongwattana</a:t>
            </a:r>
            <a:endParaRPr lang="en-US" sz="1600" b="1" i="1" dirty="0">
              <a:latin typeface="Calibri"/>
              <a:ea typeface="Calibri"/>
              <a:cs typeface="Calibri"/>
            </a:endParaRPr>
          </a:p>
          <a:p>
            <a:pPr marL="536575" marR="0" lvl="0" indent="-179388" algn="l" rtl="0">
              <a:lnSpc>
                <a:spcPct val="90000"/>
              </a:lnSpc>
              <a:spcBef>
                <a:spcPts val="0"/>
              </a:spcBef>
              <a:spcAft>
                <a:spcPts val="0"/>
              </a:spcAft>
              <a:buClr>
                <a:srgbClr val="000000"/>
              </a:buClr>
              <a:buSzPts val="2200"/>
              <a:buFont typeface="Wingdings" panose="05000000000000000000" pitchFamily="2" charset="2"/>
              <a:buChar char="§"/>
            </a:pPr>
            <a:r>
              <a:rPr lang="en-US" sz="1600" b="0" i="0" u="none" strike="noStrike" cap="none" dirty="0">
                <a:solidFill>
                  <a:srgbClr val="000000"/>
                </a:solidFill>
                <a:latin typeface="Calibri"/>
                <a:ea typeface="Calibri"/>
                <a:cs typeface="Calibri"/>
                <a:sym typeface="Calibri"/>
              </a:rPr>
              <a:t>Focal expert on Economic Valuation: </a:t>
            </a:r>
            <a:r>
              <a:rPr lang="en-US" sz="1600" b="1" i="1" dirty="0">
                <a:latin typeface="Calibri"/>
                <a:ea typeface="Calibri"/>
                <a:cs typeface="Calibri"/>
                <a:sym typeface="Calibri"/>
              </a:rPr>
              <a:t>Mr. </a:t>
            </a:r>
            <a:r>
              <a:rPr lang="en-US" sz="1600" b="1" i="1" dirty="0" err="1">
                <a:latin typeface="Calibri"/>
                <a:ea typeface="Calibri"/>
                <a:cs typeface="Calibri"/>
                <a:sym typeface="Calibri"/>
              </a:rPr>
              <a:t>Porchhay</a:t>
            </a:r>
            <a:r>
              <a:rPr lang="en-US" sz="1600" b="1" i="1" dirty="0">
                <a:latin typeface="Calibri"/>
                <a:ea typeface="Calibri"/>
                <a:cs typeface="Calibri"/>
                <a:sym typeface="Calibri"/>
              </a:rPr>
              <a:t> </a:t>
            </a:r>
            <a:r>
              <a:rPr lang="en-US" sz="1600" b="1" i="1" dirty="0" err="1">
                <a:latin typeface="Calibri"/>
                <a:ea typeface="Calibri"/>
                <a:cs typeface="Calibri"/>
                <a:sym typeface="Calibri"/>
              </a:rPr>
              <a:t>Taing</a:t>
            </a:r>
            <a:endParaRPr lang="en-US" sz="1600" dirty="0"/>
          </a:p>
        </p:txBody>
      </p:sp>
    </p:spTree>
    <p:extLst>
      <p:ext uri="{BB962C8B-B14F-4D97-AF65-F5344CB8AC3E}">
        <p14:creationId xmlns:p14="http://schemas.microsoft.com/office/powerpoint/2010/main" val="28411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10A471A7-60F9-7CB6-09FB-314CEDBAD1C7}"/>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4" name="TextBox 3">
            <a:extLst>
              <a:ext uri="{FF2B5EF4-FFF2-40B4-BE49-F238E27FC236}">
                <a16:creationId xmlns:a16="http://schemas.microsoft.com/office/drawing/2014/main" id="{6436D08C-E864-B7B7-5AD3-137937FAA379}"/>
              </a:ext>
            </a:extLst>
          </p:cNvPr>
          <p:cNvSpPr txBox="1"/>
          <p:nvPr/>
        </p:nvSpPr>
        <p:spPr>
          <a:xfrm>
            <a:off x="2265436" y="106992"/>
            <a:ext cx="9688946" cy="830997"/>
          </a:xfrm>
          <a:prstGeom prst="rect">
            <a:avLst/>
          </a:prstGeom>
          <a:noFill/>
        </p:spPr>
        <p:txBody>
          <a:bodyPr wrap="square">
            <a:spAutoFit/>
          </a:bodyPr>
          <a:lstStyle/>
          <a:p>
            <a:pPr marL="95250" indent="0">
              <a:spcBef>
                <a:spcPts val="0"/>
              </a:spcBef>
              <a:buSzPts val="2100"/>
              <a:buNone/>
            </a:pPr>
            <a:r>
              <a:rPr lang="en-US" sz="2400" b="1" dirty="0">
                <a:solidFill>
                  <a:schemeClr val="accent1"/>
                </a:solidFill>
              </a:rPr>
              <a:t>Key national m</a:t>
            </a:r>
            <a:r>
              <a:rPr lang="en-US" sz="2400" b="1" dirty="0">
                <a:solidFill>
                  <a:schemeClr val="accent1"/>
                </a:solidFill>
                <a:latin typeface="Arial"/>
                <a:ea typeface="Arial"/>
                <a:cs typeface="Arial"/>
                <a:sym typeface="Arial"/>
              </a:rPr>
              <a:t>eetings (IMC/NSC, NTWGs) related to SCS SAP Project during January 2023 – April 2024</a:t>
            </a:r>
          </a:p>
        </p:txBody>
      </p:sp>
      <p:graphicFrame>
        <p:nvGraphicFramePr>
          <p:cNvPr id="7" name="Table 6">
            <a:extLst>
              <a:ext uri="{FF2B5EF4-FFF2-40B4-BE49-F238E27FC236}">
                <a16:creationId xmlns:a16="http://schemas.microsoft.com/office/drawing/2014/main" id="{DC7A5A66-DBBD-8E33-6C49-6D2B6D3AB409}"/>
              </a:ext>
            </a:extLst>
          </p:cNvPr>
          <p:cNvGraphicFramePr>
            <a:graphicFrameLocks noGrp="1"/>
          </p:cNvGraphicFramePr>
          <p:nvPr>
            <p:extLst>
              <p:ext uri="{D42A27DB-BD31-4B8C-83A1-F6EECF244321}">
                <p14:modId xmlns:p14="http://schemas.microsoft.com/office/powerpoint/2010/main" val="1910232699"/>
              </p:ext>
            </p:extLst>
          </p:nvPr>
        </p:nvGraphicFramePr>
        <p:xfrm>
          <a:off x="2207490" y="1122097"/>
          <a:ext cx="9804838" cy="5340879"/>
        </p:xfrm>
        <a:graphic>
          <a:graphicData uri="http://schemas.openxmlformats.org/drawingml/2006/table">
            <a:tbl>
              <a:tblPr/>
              <a:tblGrid>
                <a:gridCol w="3297321">
                  <a:extLst>
                    <a:ext uri="{9D8B030D-6E8A-4147-A177-3AD203B41FA5}">
                      <a16:colId xmlns:a16="http://schemas.microsoft.com/office/drawing/2014/main" val="3518329800"/>
                    </a:ext>
                  </a:extLst>
                </a:gridCol>
                <a:gridCol w="1319436">
                  <a:extLst>
                    <a:ext uri="{9D8B030D-6E8A-4147-A177-3AD203B41FA5}">
                      <a16:colId xmlns:a16="http://schemas.microsoft.com/office/drawing/2014/main" val="191052245"/>
                    </a:ext>
                  </a:extLst>
                </a:gridCol>
                <a:gridCol w="1125372">
                  <a:extLst>
                    <a:ext uri="{9D8B030D-6E8A-4147-A177-3AD203B41FA5}">
                      <a16:colId xmlns:a16="http://schemas.microsoft.com/office/drawing/2014/main" val="3669482218"/>
                    </a:ext>
                  </a:extLst>
                </a:gridCol>
                <a:gridCol w="4062709">
                  <a:extLst>
                    <a:ext uri="{9D8B030D-6E8A-4147-A177-3AD203B41FA5}">
                      <a16:colId xmlns:a16="http://schemas.microsoft.com/office/drawing/2014/main" val="2378963789"/>
                    </a:ext>
                  </a:extLst>
                </a:gridCol>
              </a:tblGrid>
              <a:tr h="851669">
                <a:tc>
                  <a:txBody>
                    <a:bodyPr/>
                    <a:lstStyle/>
                    <a:p>
                      <a:pPr algn="ctr">
                        <a:lnSpc>
                          <a:spcPct val="107000"/>
                        </a:lnSpc>
                        <a:spcAft>
                          <a:spcPts val="800"/>
                        </a:spcAft>
                      </a:pPr>
                      <a:r>
                        <a:rPr lang="en-US" sz="1600" dirty="0">
                          <a:effectLst/>
                          <a:latin typeface="+mn-lt"/>
                          <a:ea typeface="Calibri" panose="020F0502020204030204" pitchFamily="34" charset="0"/>
                          <a:cs typeface="Times New Roman" panose="02020603050405020304" pitchFamily="18" charset="0"/>
                        </a:rPr>
                        <a:t>Title of the meeting</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gn="ctr">
                        <a:lnSpc>
                          <a:spcPct val="107000"/>
                        </a:lnSpc>
                        <a:spcAft>
                          <a:spcPts val="800"/>
                        </a:spcAft>
                      </a:pPr>
                      <a:r>
                        <a:rPr lang="en-US" sz="1600" dirty="0">
                          <a:effectLst/>
                          <a:latin typeface="+mn-lt"/>
                          <a:ea typeface="Calibri" panose="020F0502020204030204" pitchFamily="34" charset="0"/>
                          <a:cs typeface="Times New Roman" panose="02020603050405020304" pitchFamily="18" charset="0"/>
                        </a:rPr>
                        <a:t>Location &amp; Date</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gn="ctr">
                        <a:lnSpc>
                          <a:spcPct val="107000"/>
                        </a:lnSpc>
                        <a:spcAft>
                          <a:spcPts val="800"/>
                        </a:spcAft>
                      </a:pPr>
                      <a:r>
                        <a:rPr lang="en-US" sz="1600" dirty="0">
                          <a:effectLst/>
                          <a:latin typeface="+mn-lt"/>
                          <a:ea typeface="Calibri" panose="020F0502020204030204" pitchFamily="34" charset="0"/>
                          <a:cs typeface="Times New Roman" panose="02020603050405020304" pitchFamily="18" charset="0"/>
                        </a:rPr>
                        <a:t>No. participants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tc>
                  <a:txBody>
                    <a:bodyPr/>
                    <a:lstStyle/>
                    <a:p>
                      <a:pPr algn="ctr">
                        <a:lnSpc>
                          <a:spcPct val="107000"/>
                        </a:lnSpc>
                        <a:spcAft>
                          <a:spcPts val="800"/>
                        </a:spcAft>
                      </a:pPr>
                      <a:r>
                        <a:rPr lang="en-US" sz="1600" dirty="0">
                          <a:effectLst/>
                          <a:latin typeface="+mn-lt"/>
                          <a:ea typeface="Calibri" panose="020F0502020204030204" pitchFamily="34" charset="0"/>
                          <a:cs typeface="Times New Roman" panose="02020603050405020304" pitchFamily="18" charset="0"/>
                        </a:rPr>
                        <a:t>Key outputs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D0CECE"/>
                    </a:solidFill>
                  </a:tcPr>
                </a:tc>
                <a:extLst>
                  <a:ext uri="{0D108BD9-81ED-4DB2-BD59-A6C34878D82A}">
                    <a16:rowId xmlns:a16="http://schemas.microsoft.com/office/drawing/2014/main" val="950118217"/>
                  </a:ext>
                </a:extLst>
              </a:tr>
              <a:tr h="1385385">
                <a:tc>
                  <a:txBody>
                    <a:bodyPr/>
                    <a:lstStyle/>
                    <a:p>
                      <a:pPr algn="just" fontAlgn="base">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Inception workshop to officially Launching the Project and Announcing the National Working Groups for the Project</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27 February 2023, at </a:t>
                      </a:r>
                      <a:r>
                        <a:rPr lang="en-US" sz="1200" dirty="0" err="1">
                          <a:effectLst/>
                          <a:latin typeface="+mn-lt"/>
                          <a:ea typeface="Calibri" panose="020F0502020204030204" pitchFamily="34" charset="0"/>
                          <a:cs typeface="Times New Roman" panose="02020603050405020304" pitchFamily="18" charset="0"/>
                        </a:rPr>
                        <a:t>Kampot</a:t>
                      </a:r>
                      <a:r>
                        <a:rPr lang="en-US" sz="1200" dirty="0">
                          <a:effectLst/>
                          <a:latin typeface="+mn-lt"/>
                          <a:ea typeface="Calibri" panose="020F0502020204030204" pitchFamily="34" charset="0"/>
                          <a:cs typeface="Times New Roman" panose="02020603050405020304" pitchFamily="18" charset="0"/>
                        </a:rPr>
                        <a:t> Provincial Hall</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60</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marL="177800" indent="-177800">
                        <a:lnSpc>
                          <a:spcPct val="100000"/>
                        </a:lnSpc>
                        <a:spcAft>
                          <a:spcPts val="0"/>
                        </a:spcAft>
                        <a:buFont typeface="Wingdings" panose="05000000000000000000" pitchFamily="2" charset="2"/>
                        <a:buChar char="§"/>
                      </a:pPr>
                      <a:r>
                        <a:rPr lang="en-US" sz="1200" dirty="0">
                          <a:effectLst/>
                          <a:latin typeface="+mn-lt"/>
                          <a:ea typeface="Calibri" panose="020F0502020204030204" pitchFamily="34" charset="0"/>
                          <a:cs typeface="Times New Roman" panose="02020603050405020304" pitchFamily="18" charset="0"/>
                        </a:rPr>
                        <a:t>Inform about the project (project’s objectives, </a:t>
                      </a:r>
                      <a:r>
                        <a:rPr lang="en-US" sz="1200" dirty="0" err="1">
                          <a:effectLst/>
                          <a:latin typeface="+mn-lt"/>
                          <a:ea typeface="Calibri" panose="020F0502020204030204" pitchFamily="34" charset="0"/>
                          <a:cs typeface="Times New Roman" panose="02020603050405020304" pitchFamily="18" charset="0"/>
                        </a:rPr>
                        <a:t>activitiy</a:t>
                      </a:r>
                      <a:r>
                        <a:rPr lang="en-US" sz="1200" dirty="0">
                          <a:effectLst/>
                          <a:latin typeface="+mn-lt"/>
                          <a:ea typeface="Calibri" panose="020F0502020204030204" pitchFamily="34" charset="0"/>
                          <a:cs typeface="Times New Roman" panose="02020603050405020304" pitchFamily="18" charset="0"/>
                        </a:rPr>
                        <a:t> and budget plans, etc.) and update its execution status;</a:t>
                      </a:r>
                    </a:p>
                    <a:p>
                      <a:pPr marL="177800" indent="-177800">
                        <a:lnSpc>
                          <a:spcPct val="100000"/>
                        </a:lnSpc>
                        <a:spcAft>
                          <a:spcPts val="0"/>
                        </a:spcAft>
                        <a:buFont typeface="Wingdings" panose="05000000000000000000" pitchFamily="2" charset="2"/>
                        <a:buChar char="§"/>
                      </a:pPr>
                      <a:r>
                        <a:rPr lang="en-US" sz="1200" dirty="0">
                          <a:effectLst/>
                          <a:latin typeface="+mn-lt"/>
                          <a:ea typeface="Calibri" panose="020F0502020204030204" pitchFamily="34" charset="0"/>
                          <a:cs typeface="Times New Roman" panose="02020603050405020304" pitchFamily="18" charset="0"/>
                        </a:rPr>
                        <a:t>To introduce the roles and responsibilities of national working group endorsed by the Ministry of Environment; and</a:t>
                      </a:r>
                    </a:p>
                    <a:p>
                      <a:pPr marL="177800" indent="-177800">
                        <a:lnSpc>
                          <a:spcPct val="100000"/>
                        </a:lnSpc>
                        <a:spcAft>
                          <a:spcPts val="0"/>
                        </a:spcAft>
                        <a:buFont typeface="Wingdings" panose="05000000000000000000" pitchFamily="2" charset="2"/>
                        <a:buChar char="§"/>
                      </a:pPr>
                      <a:r>
                        <a:rPr lang="en-US" sz="1200" dirty="0">
                          <a:effectLst/>
                          <a:latin typeface="+mn-lt"/>
                          <a:ea typeface="Calibri" panose="020F0502020204030204" pitchFamily="34" charset="0"/>
                          <a:cs typeface="Times New Roman" panose="02020603050405020304" pitchFamily="18" charset="0"/>
                        </a:rPr>
                        <a:t>Discuss and collect inputs from the key stakeholders for a smooth implementation of the project</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2377199869"/>
                  </a:ext>
                </a:extLst>
              </a:tr>
              <a:tr h="558553">
                <a:tc>
                  <a:txBody>
                    <a:bodyPr/>
                    <a:lstStyle/>
                    <a:p>
                      <a:pPr algn="l" fontAlgn="base">
                        <a:lnSpc>
                          <a:spcPct val="100000"/>
                        </a:lnSpc>
                        <a:spcAft>
                          <a:spcPts val="0"/>
                        </a:spcAft>
                      </a:pPr>
                      <a:r>
                        <a:rPr lang="en-US" sz="1200" dirty="0">
                          <a:effectLst/>
                          <a:latin typeface="+mn-lt"/>
                          <a:ea typeface="Calibri" panose="020F0502020204030204" pitchFamily="34" charset="0"/>
                          <a:cs typeface="Times New Roman" panose="02020603050405020304" pitchFamily="18" charset="0"/>
                        </a:rPr>
                        <a:t>Consultation meeting for the (SCS SAP Project)</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50" dirty="0">
                          <a:effectLst/>
                          <a:latin typeface="+mn-lt"/>
                          <a:ea typeface="Calibri" panose="020F0502020204030204" pitchFamily="34" charset="0"/>
                          <a:cs typeface="Times New Roman" panose="02020603050405020304" pitchFamily="18" charset="0"/>
                        </a:rPr>
                        <a:t>15 -16 Febr 2024, </a:t>
                      </a:r>
                      <a:r>
                        <a:rPr lang="en-US" sz="1200" dirty="0" err="1">
                          <a:effectLst/>
                          <a:latin typeface="+mn-lt"/>
                          <a:ea typeface="Calibri" panose="020F0502020204030204" pitchFamily="34" charset="0"/>
                          <a:cs typeface="Times New Roman" panose="02020603050405020304" pitchFamily="18" charset="0"/>
                        </a:rPr>
                        <a:t>Kampot</a:t>
                      </a:r>
                      <a:r>
                        <a:rPr lang="en-US" sz="1200" dirty="0">
                          <a:effectLst/>
                          <a:latin typeface="+mn-lt"/>
                          <a:ea typeface="Calibri" panose="020F0502020204030204" pitchFamily="34" charset="0"/>
                          <a:cs typeface="Times New Roman" panose="02020603050405020304" pitchFamily="18" charset="0"/>
                        </a:rPr>
                        <a:t> Province</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0000"/>
                        </a:lnSpc>
                        <a:spcAft>
                          <a:spcPts val="0"/>
                        </a:spcAft>
                      </a:pPr>
                      <a:r>
                        <a:rPr lang="en-US" sz="1200" dirty="0">
                          <a:effectLst/>
                          <a:latin typeface="+mn-lt"/>
                          <a:ea typeface="Calibri" panose="020F0502020204030204" pitchFamily="34" charset="0"/>
                          <a:cs typeface="Times New Roman" panose="02020603050405020304" pitchFamily="18" charset="0"/>
                        </a:rPr>
                        <a:t>50</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0000"/>
                        </a:lnSpc>
                        <a:spcAft>
                          <a:spcPts val="0"/>
                        </a:spcAft>
                      </a:pPr>
                      <a:r>
                        <a:rPr lang="en-US" sz="1200" dirty="0">
                          <a:effectLst/>
                          <a:latin typeface="+mn-lt"/>
                          <a:ea typeface="Calibri" panose="020F0502020204030204" pitchFamily="34" charset="0"/>
                          <a:cs typeface="Times New Roman" panose="02020603050405020304" pitchFamily="18" charset="0"/>
                        </a:rPr>
                        <a:t>Review and provide feedback to the Outcomes Consultants for data collection of marine habitats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900643186"/>
                  </a:ext>
                </a:extLst>
              </a:tr>
              <a:tr h="777075">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NTWG Meeting with all focal point coral reef and Seagrass habitat for SCS SAP project</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29 Jan 2024</a:t>
                      </a:r>
                    </a:p>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MoE and Online</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10</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marL="171450" indent="-171450">
                        <a:lnSpc>
                          <a:spcPct val="107000"/>
                        </a:lnSpc>
                        <a:spcAft>
                          <a:spcPts val="800"/>
                        </a:spcAft>
                        <a:buFontTx/>
                        <a:buChar char="-"/>
                      </a:pPr>
                      <a:r>
                        <a:rPr lang="en-US" sz="1200" dirty="0">
                          <a:effectLst/>
                          <a:latin typeface="+mn-lt"/>
                          <a:ea typeface="Calibri" panose="020F0502020204030204" pitchFamily="34" charset="0"/>
                          <a:cs typeface="Times New Roman" panose="02020603050405020304" pitchFamily="18" charset="0"/>
                        </a:rPr>
                        <a:t>Discussed on the activities of coral reef and Seagrass  </a:t>
                      </a:r>
                    </a:p>
                    <a:p>
                      <a:pPr marL="171450" indent="-171450">
                        <a:lnSpc>
                          <a:spcPct val="107000"/>
                        </a:lnSpc>
                        <a:spcAft>
                          <a:spcPts val="800"/>
                        </a:spcAft>
                        <a:buFontTx/>
                        <a:buChar char="-"/>
                      </a:pPr>
                      <a:r>
                        <a:rPr lang="en-US" sz="1200" dirty="0">
                          <a:effectLst/>
                          <a:latin typeface="+mn-lt"/>
                          <a:ea typeface="Calibri" panose="020F0502020204030204" pitchFamily="34" charset="0"/>
                          <a:cs typeface="Times New Roman" panose="02020603050405020304" pitchFamily="18" charset="0"/>
                        </a:rPr>
                        <a:t>And review and provide feedback to the draft report developed by specialist consultants on coral reef and Seagrass habitats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3732246115"/>
                  </a:ext>
                </a:extLst>
              </a:tr>
              <a:tr h="777075">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sz="1200" dirty="0">
                          <a:effectLst/>
                          <a:latin typeface="+mn-lt"/>
                          <a:ea typeface="Calibri" panose="020F0502020204030204" pitchFamily="34" charset="0"/>
                          <a:cs typeface="Times New Roman" panose="02020603050405020304" pitchFamily="18" charset="0"/>
                        </a:rPr>
                        <a:t>NTWG Meeting with all focal point mangrove and wetland habitat for SCS SAP project</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10 July 2024</a:t>
                      </a:r>
                    </a:p>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MoE and Online</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6</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Discussed on the activities of coral reef and Seagrass  </a:t>
                      </a:r>
                    </a:p>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And review and provide feedback to the draft report developed by specialist consultants on mangrove and wetland habitats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3847152042"/>
                  </a:ext>
                </a:extLst>
              </a:tr>
              <a:tr h="693955">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sz="1200" dirty="0">
                          <a:effectLst/>
                          <a:latin typeface="+mn-lt"/>
                          <a:ea typeface="Calibri" panose="020F0502020204030204" pitchFamily="34" charset="0"/>
                          <a:cs typeface="Times New Roman" panose="02020603050405020304" pitchFamily="18" charset="0"/>
                        </a:rPr>
                        <a:t>NTWG Meeting with all focal point coral reef and Seagrass habitat for SCS SAP project</a:t>
                      </a:r>
                    </a:p>
                  </a:txBody>
                  <a:tcPr marL="64770" marR="64770" marT="9525" marB="0" anchor="ctr">
                    <a:lnL w="12700" cap="flat" cmpd="sng" algn="ctr">
                      <a:solidFill>
                        <a:srgbClr val="000000"/>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30 Mar 2025</a:t>
                      </a:r>
                    </a:p>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MoE and Online</a:t>
                      </a:r>
                    </a:p>
                    <a:p>
                      <a:pPr>
                        <a:lnSpc>
                          <a:spcPct val="107000"/>
                        </a:lnSpc>
                        <a:spcAft>
                          <a:spcPts val="800"/>
                        </a:spcAft>
                      </a:pPr>
                      <a:endParaRPr lang="en-US" sz="1200" dirty="0">
                        <a:effectLst/>
                        <a:latin typeface="+mn-lt"/>
                        <a:ea typeface="Calibri" panose="020F0502020204030204" pitchFamily="34" charset="0"/>
                        <a:cs typeface="Times New Roman" panose="02020603050405020304" pitchFamily="18" charset="0"/>
                      </a:endParaRP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9</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tc>
                  <a:txBody>
                    <a:bodyPr/>
                    <a:lstStyle/>
                    <a:p>
                      <a:pPr>
                        <a:lnSpc>
                          <a:spcPct val="107000"/>
                        </a:lnSpc>
                        <a:spcAft>
                          <a:spcPts val="800"/>
                        </a:spcAft>
                      </a:pPr>
                      <a:r>
                        <a:rPr lang="en-US" sz="1200" dirty="0">
                          <a:effectLst/>
                          <a:latin typeface="+mn-lt"/>
                          <a:ea typeface="Calibri" panose="020F0502020204030204" pitchFamily="34" charset="0"/>
                          <a:cs typeface="Times New Roman" panose="02020603050405020304" pitchFamily="18" charset="0"/>
                        </a:rPr>
                        <a:t>And review and provide feedback to the draft report developed by specialist consultants on mangrove and wetland habitats</a:t>
                      </a:r>
                    </a:p>
                  </a:txBody>
                  <a:tcPr marL="64770" marR="64770" marT="9525" marB="0" anchor="ctr">
                    <a:lnL w="12700" cap="flat" cmpd="sng" algn="ctr">
                      <a:solidFill>
                        <a:srgbClr val="385623"/>
                      </a:solidFill>
                      <a:prstDash val="solid"/>
                      <a:round/>
                      <a:headEnd type="none" w="med" len="med"/>
                      <a:tailEnd type="none" w="med" len="med"/>
                    </a:lnL>
                    <a:lnR w="12700" cap="flat" cmpd="sng" algn="ctr">
                      <a:solidFill>
                        <a:srgbClr val="385623"/>
                      </a:solidFill>
                      <a:prstDash val="solid"/>
                      <a:round/>
                      <a:headEnd type="none" w="med" len="med"/>
                      <a:tailEnd type="none" w="med" len="med"/>
                    </a:lnR>
                    <a:lnT w="12700" cap="flat" cmpd="sng" algn="ctr">
                      <a:solidFill>
                        <a:srgbClr val="385623"/>
                      </a:solidFill>
                      <a:prstDash val="solid"/>
                      <a:round/>
                      <a:headEnd type="none" w="med" len="med"/>
                      <a:tailEnd type="none" w="med" len="med"/>
                    </a:lnT>
                    <a:lnB w="12700" cap="flat" cmpd="sng" algn="ctr">
                      <a:solidFill>
                        <a:srgbClr val="385623"/>
                      </a:solidFill>
                      <a:prstDash val="solid"/>
                      <a:round/>
                      <a:headEnd type="none" w="med" len="med"/>
                      <a:tailEnd type="none" w="med" len="med"/>
                    </a:lnB>
                    <a:solidFill>
                      <a:srgbClr val="F2F2F2"/>
                    </a:solidFill>
                  </a:tcPr>
                </a:tc>
                <a:extLst>
                  <a:ext uri="{0D108BD9-81ED-4DB2-BD59-A6C34878D82A}">
                    <a16:rowId xmlns:a16="http://schemas.microsoft.com/office/drawing/2014/main" val="1731957133"/>
                  </a:ext>
                </a:extLst>
              </a:tr>
            </a:tbl>
          </a:graphicData>
        </a:graphic>
      </p:graphicFrame>
    </p:spTree>
    <p:extLst>
      <p:ext uri="{BB962C8B-B14F-4D97-AF65-F5344CB8AC3E}">
        <p14:creationId xmlns:p14="http://schemas.microsoft.com/office/powerpoint/2010/main" val="51030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1EDACB82-6F77-CDFD-4FE9-E5AAC71C9D35}"/>
              </a:ext>
            </a:extLst>
          </p:cNvPr>
          <p:cNvSpPr txBox="1">
            <a:spLocks/>
          </p:cNvSpPr>
          <p:nvPr/>
        </p:nvSpPr>
        <p:spPr>
          <a:xfrm>
            <a:off x="2049137" y="105311"/>
            <a:ext cx="10058780" cy="675112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200" b="1" dirty="0">
                <a:solidFill>
                  <a:schemeClr val="accent1"/>
                </a:solidFill>
                <a:latin typeface="Arial"/>
                <a:ea typeface="Arial"/>
                <a:cs typeface="Arial"/>
                <a:sym typeface="Arial"/>
              </a:rPr>
              <a:t>Highlights of key achievements in Implementing the SAP on habitats </a:t>
            </a:r>
            <a:r>
              <a:rPr lang="en-US" sz="2200" b="1" dirty="0">
                <a:latin typeface="+mn-lt"/>
                <a:ea typeface="Arial"/>
                <a:cs typeface="Arial"/>
                <a:sym typeface="Arial"/>
              </a:rPr>
              <a:t>(mangroves, coral reefs, seagrass beds &amp; coastal wetlands) </a:t>
            </a:r>
            <a:r>
              <a:rPr lang="en-US" sz="2200" b="1" dirty="0">
                <a:solidFill>
                  <a:schemeClr val="accent1"/>
                </a:solidFill>
                <a:latin typeface="Arial"/>
                <a:ea typeface="Arial"/>
                <a:cs typeface="Arial"/>
                <a:sym typeface="Arial"/>
              </a:rPr>
              <a:t>during 2023 – April 2025</a:t>
            </a:r>
            <a:endParaRPr lang="en-US" sz="2400" b="1" dirty="0">
              <a:latin typeface="Arial"/>
              <a:ea typeface="Arial"/>
              <a:cs typeface="Arial"/>
              <a:sym typeface="Arial"/>
            </a:endParaRPr>
          </a:p>
          <a:p>
            <a:pPr marL="95250" indent="0">
              <a:spcBef>
                <a:spcPts val="0"/>
              </a:spcBef>
              <a:buSzPts val="2100"/>
              <a:buNone/>
            </a:pPr>
            <a:r>
              <a:rPr lang="en-US" sz="2000" dirty="0">
                <a:latin typeface="+mn-lt"/>
                <a:ea typeface="Arial"/>
                <a:cs typeface="Arial"/>
                <a:sym typeface="Arial"/>
              </a:rPr>
              <a:t>Newly established or upgraded Protected Areas</a:t>
            </a:r>
            <a:r>
              <a:rPr lang="en-US" sz="2000" dirty="0">
                <a:solidFill>
                  <a:schemeClr val="accent5"/>
                </a:solidFill>
                <a:latin typeface="+mn-lt"/>
                <a:ea typeface="Arial"/>
                <a:cs typeface="Arial"/>
                <a:sym typeface="Arial"/>
              </a:rPr>
              <a:t>: Expanded </a:t>
            </a:r>
            <a:r>
              <a:rPr lang="en-US" sz="2000" dirty="0" err="1">
                <a:solidFill>
                  <a:schemeClr val="accent5"/>
                </a:solidFill>
                <a:latin typeface="+mn-lt"/>
                <a:ea typeface="Arial"/>
                <a:cs typeface="Arial"/>
                <a:sym typeface="Arial"/>
              </a:rPr>
              <a:t>Peam</a:t>
            </a:r>
            <a:r>
              <a:rPr lang="en-US" sz="2000" dirty="0">
                <a:solidFill>
                  <a:schemeClr val="accent5"/>
                </a:solidFill>
                <a:latin typeface="+mn-lt"/>
                <a:ea typeface="Arial"/>
                <a:cs typeface="Arial"/>
                <a:sym typeface="Arial"/>
              </a:rPr>
              <a:t> </a:t>
            </a:r>
            <a:r>
              <a:rPr lang="en-US" sz="2000" dirty="0" err="1">
                <a:solidFill>
                  <a:schemeClr val="accent5"/>
                </a:solidFill>
                <a:latin typeface="+mn-lt"/>
                <a:ea typeface="Arial"/>
                <a:cs typeface="Arial"/>
                <a:sym typeface="Arial"/>
              </a:rPr>
              <a:t>Krasaob</a:t>
            </a:r>
            <a:r>
              <a:rPr lang="en-US" sz="2000" dirty="0">
                <a:solidFill>
                  <a:schemeClr val="accent5"/>
                </a:solidFill>
                <a:latin typeface="+mn-lt"/>
                <a:ea typeface="Arial"/>
                <a:cs typeface="Arial"/>
                <a:sym typeface="Arial"/>
              </a:rPr>
              <a:t> Mangrove Extension Area by 4,500 hectares</a:t>
            </a:r>
          </a:p>
          <a:p>
            <a:pPr marL="95250" indent="0">
              <a:spcBef>
                <a:spcPts val="0"/>
              </a:spcBef>
              <a:buSzPts val="2100"/>
              <a:buNone/>
            </a:pPr>
            <a:r>
              <a:rPr lang="en-US" sz="2000" dirty="0">
                <a:latin typeface="+mn-lt"/>
                <a:ea typeface="Arial"/>
                <a:cs typeface="Arial"/>
                <a:sym typeface="Arial"/>
              </a:rPr>
              <a:t>Approval and implementation of management plans: </a:t>
            </a:r>
            <a:r>
              <a:rPr lang="en-US" sz="2000" dirty="0">
                <a:solidFill>
                  <a:schemeClr val="accent5"/>
                </a:solidFill>
                <a:latin typeface="+mn-lt"/>
                <a:ea typeface="Arial"/>
                <a:cs typeface="Arial"/>
                <a:sym typeface="Arial"/>
              </a:rPr>
              <a:t>Approved and implemented for Koh </a:t>
            </a:r>
            <a:r>
              <a:rPr lang="en-US" sz="2000" dirty="0" err="1">
                <a:solidFill>
                  <a:schemeClr val="accent5"/>
                </a:solidFill>
                <a:latin typeface="+mn-lt"/>
                <a:ea typeface="Arial"/>
                <a:cs typeface="Arial"/>
                <a:sym typeface="Arial"/>
              </a:rPr>
              <a:t>Kapik</a:t>
            </a:r>
            <a:r>
              <a:rPr lang="en-US" sz="2000" dirty="0">
                <a:solidFill>
                  <a:schemeClr val="accent5"/>
                </a:solidFill>
                <a:latin typeface="+mn-lt"/>
                <a:ea typeface="Arial"/>
                <a:cs typeface="Arial"/>
                <a:sym typeface="Arial"/>
              </a:rPr>
              <a:t> Ramsar Site (12,000 ha)</a:t>
            </a:r>
            <a:endParaRPr lang="en-GB" sz="2000" kern="100" dirty="0">
              <a:solidFill>
                <a:schemeClr val="accent5"/>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r>
              <a:rPr lang="en-GB" sz="2000" kern="100" dirty="0">
                <a:solidFill>
                  <a:srgbClr val="000000"/>
                </a:solidFill>
                <a:effectLst/>
                <a:latin typeface="+mn-lt"/>
                <a:ea typeface="Calibri" panose="020F0502020204030204" pitchFamily="34" charset="0"/>
                <a:cs typeface="Arial" panose="020B0604020202020204" pitchFamily="34" charset="0"/>
              </a:rPr>
              <a:t>Reform of laws and regulations for the sustainable : </a:t>
            </a:r>
            <a:r>
              <a:rPr lang="en-US" sz="2000" dirty="0">
                <a:solidFill>
                  <a:schemeClr val="accent5"/>
                </a:solidFill>
                <a:latin typeface="+mn-lt"/>
                <a:ea typeface="Arial"/>
                <a:cs typeface="Arial"/>
                <a:sym typeface="Arial"/>
              </a:rPr>
              <a:t>Draft Sub-decree on Coastal Wetland Protection submitted for government review.</a:t>
            </a:r>
            <a:endParaRPr lang="en-US" sz="2000" kern="0" dirty="0">
              <a:solidFill>
                <a:schemeClr val="accent5"/>
              </a:solidFill>
              <a:effectLst/>
              <a:latin typeface="+mn-lt"/>
              <a:ea typeface="Times New Roman" panose="02020603050405020304" pitchFamily="18" charset="0"/>
            </a:endParaRPr>
          </a:p>
          <a:p>
            <a:pPr marL="95250" indent="0">
              <a:spcBef>
                <a:spcPts val="0"/>
              </a:spcBef>
              <a:buSzPts val="2100"/>
              <a:buNone/>
            </a:pPr>
            <a:r>
              <a:rPr lang="en-US" sz="2000" kern="0" dirty="0">
                <a:solidFill>
                  <a:srgbClr val="000000"/>
                </a:solidFill>
                <a:effectLst/>
                <a:latin typeface="+mn-lt"/>
                <a:ea typeface="Times New Roman" panose="02020603050405020304" pitchFamily="18" charset="0"/>
              </a:rPr>
              <a:t>Improvement of management approaches (integrated, community-based, multiple use): </a:t>
            </a:r>
            <a:r>
              <a:rPr lang="en-US" sz="2000" dirty="0">
                <a:solidFill>
                  <a:schemeClr val="accent5"/>
                </a:solidFill>
                <a:latin typeface="+mn-lt"/>
                <a:ea typeface="Arial"/>
                <a:cs typeface="Arial"/>
                <a:sym typeface="Arial"/>
              </a:rPr>
              <a:t>Piloted integrated co-management in </a:t>
            </a:r>
            <a:r>
              <a:rPr lang="en-US" sz="2000" dirty="0" err="1">
                <a:solidFill>
                  <a:schemeClr val="accent5"/>
                </a:solidFill>
                <a:latin typeface="+mn-lt"/>
                <a:ea typeface="Arial"/>
                <a:cs typeface="Arial"/>
                <a:sym typeface="Arial"/>
              </a:rPr>
              <a:t>Kampot</a:t>
            </a:r>
            <a:r>
              <a:rPr lang="en-US" sz="2000" dirty="0">
                <a:solidFill>
                  <a:schemeClr val="accent5"/>
                </a:solidFill>
                <a:latin typeface="+mn-lt"/>
                <a:ea typeface="Arial"/>
                <a:cs typeface="Arial"/>
                <a:sym typeface="Arial"/>
              </a:rPr>
              <a:t> seagrass beds.</a:t>
            </a:r>
          </a:p>
          <a:p>
            <a:pPr marL="95250" indent="0">
              <a:spcBef>
                <a:spcPts val="0"/>
              </a:spcBef>
              <a:buSzPts val="2100"/>
              <a:buNone/>
            </a:pPr>
            <a:r>
              <a:rPr lang="en-US" sz="2000" dirty="0">
                <a:solidFill>
                  <a:srgbClr val="000000"/>
                </a:solidFill>
                <a:latin typeface="+mn-lt"/>
                <a:ea typeface="Arial"/>
                <a:cs typeface="Arial"/>
                <a:sym typeface="Arial"/>
              </a:rPr>
              <a:t>Replanting and restoration: </a:t>
            </a:r>
            <a:r>
              <a:rPr lang="en-US" sz="2000" dirty="0">
                <a:solidFill>
                  <a:schemeClr val="accent5"/>
                </a:solidFill>
                <a:latin typeface="+mn-lt"/>
                <a:ea typeface="Arial"/>
                <a:cs typeface="Arial"/>
                <a:sym typeface="Arial"/>
              </a:rPr>
              <a:t>Planted over 300,000 mangrove seedlings in Koh Kong and Preah Sihanouk provinces.</a:t>
            </a:r>
            <a:endParaRPr lang="en-GB" sz="2000" dirty="0">
              <a:solidFill>
                <a:schemeClr val="accent5"/>
              </a:solidFill>
              <a:latin typeface="+mn-lt"/>
            </a:endParaRPr>
          </a:p>
          <a:p>
            <a:pPr marL="114300" indent="0">
              <a:lnSpc>
                <a:spcPct val="90000"/>
              </a:lnSpc>
              <a:buClr>
                <a:srgbClr val="0070C0"/>
              </a:buClr>
              <a:buSzPts val="4000"/>
              <a:buNone/>
            </a:pPr>
            <a:r>
              <a:rPr lang="en-US" sz="2200" b="1" dirty="0">
                <a:solidFill>
                  <a:schemeClr val="accent1"/>
                </a:solidFill>
                <a:latin typeface="+mn-lt"/>
                <a:ea typeface="Arial"/>
                <a:cs typeface="Arial"/>
                <a:sym typeface="Arial"/>
              </a:rPr>
              <a:t>Land-based Pollution related activities at national and provincial levels during 2023 – April 2025 </a:t>
            </a:r>
          </a:p>
          <a:p>
            <a:pPr marL="114300" indent="0">
              <a:lnSpc>
                <a:spcPct val="90000"/>
              </a:lnSpc>
              <a:buClr>
                <a:srgbClr val="0070C0"/>
              </a:buClr>
              <a:buSzPts val="4000"/>
              <a:buNone/>
            </a:pPr>
            <a:r>
              <a:rPr lang="en-US" altLang="zh-CN" sz="2000" dirty="0">
                <a:solidFill>
                  <a:schemeClr val="tx1"/>
                </a:solidFill>
                <a:latin typeface="Arial"/>
                <a:cs typeface="Arial"/>
              </a:rPr>
              <a:t>1. National Strategy on Marine Litter finalized and adopted by </a:t>
            </a:r>
            <a:r>
              <a:rPr lang="en-US" altLang="zh-CN" sz="2000" dirty="0" err="1">
                <a:solidFill>
                  <a:schemeClr val="tx1"/>
                </a:solidFill>
                <a:latin typeface="Arial"/>
                <a:cs typeface="Arial"/>
              </a:rPr>
              <a:t>MoE</a:t>
            </a:r>
            <a:r>
              <a:rPr lang="en-US" altLang="zh-CN" sz="2000" dirty="0">
                <a:solidFill>
                  <a:schemeClr val="tx1"/>
                </a:solidFill>
                <a:latin typeface="Arial"/>
                <a:cs typeface="Arial"/>
              </a:rPr>
              <a:t> in 2024.</a:t>
            </a:r>
          </a:p>
          <a:p>
            <a:pPr marL="114300" indent="0">
              <a:lnSpc>
                <a:spcPct val="90000"/>
              </a:lnSpc>
              <a:buClr>
                <a:srgbClr val="0070C0"/>
              </a:buClr>
              <a:buSzPts val="4000"/>
              <a:buNone/>
            </a:pPr>
            <a:r>
              <a:rPr lang="en-US" altLang="zh-CN" sz="2000" dirty="0">
                <a:solidFill>
                  <a:schemeClr val="tx1"/>
                </a:solidFill>
                <a:latin typeface="Arial"/>
                <a:cs typeface="Arial"/>
              </a:rPr>
              <a:t>2. SOPs for plastic waste segregation and stormwater runoff launched in </a:t>
            </a:r>
            <a:r>
              <a:rPr lang="en-US" altLang="zh-CN" sz="2000" dirty="0" err="1">
                <a:solidFill>
                  <a:schemeClr val="tx1"/>
                </a:solidFill>
                <a:latin typeface="Arial"/>
                <a:cs typeface="Arial"/>
              </a:rPr>
              <a:t>Kampot</a:t>
            </a:r>
            <a:r>
              <a:rPr lang="en-US" altLang="zh-CN" sz="2000" dirty="0">
                <a:solidFill>
                  <a:schemeClr val="tx1"/>
                </a:solidFill>
                <a:latin typeface="Arial"/>
                <a:cs typeface="Arial"/>
              </a:rPr>
              <a:t> and Sihanoukville.</a:t>
            </a:r>
          </a:p>
          <a:p>
            <a:pPr marL="114300" indent="0">
              <a:lnSpc>
                <a:spcPct val="90000"/>
              </a:lnSpc>
              <a:buClr>
                <a:srgbClr val="0070C0"/>
              </a:buClr>
              <a:buSzPts val="4000"/>
              <a:buNone/>
            </a:pPr>
            <a:r>
              <a:rPr lang="en-US" altLang="zh-CN" sz="2000" dirty="0">
                <a:solidFill>
                  <a:schemeClr val="tx1"/>
                </a:solidFill>
                <a:latin typeface="Arial"/>
                <a:cs typeface="Arial"/>
              </a:rPr>
              <a:t>3. Integration of pollution control into coastal zoning and local development plans initiated.</a:t>
            </a: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1959526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2">
            <a:extLst>
              <a:ext uri="{FF2B5EF4-FFF2-40B4-BE49-F238E27FC236}">
                <a16:creationId xmlns:a16="http://schemas.microsoft.com/office/drawing/2014/main" id="{089D0447-488A-FA27-972B-5E347B411802}"/>
              </a:ext>
            </a:extLst>
          </p:cNvPr>
          <p:cNvSpPr txBox="1">
            <a:spLocks/>
          </p:cNvSpPr>
          <p:nvPr/>
        </p:nvSpPr>
        <p:spPr>
          <a:xfrm>
            <a:off x="2049137" y="0"/>
            <a:ext cx="10058780" cy="6726621"/>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pPr>
            <a:r>
              <a:rPr lang="en-US" sz="2400" b="1" dirty="0">
                <a:solidFill>
                  <a:schemeClr val="accent1"/>
                </a:solidFill>
                <a:latin typeface="+mn-lt"/>
                <a:ea typeface="Arial"/>
                <a:cs typeface="Arial"/>
                <a:sym typeface="Arial"/>
              </a:rPr>
              <a:t>Economic valuation related activities at national and site levels during June 2021 – April 2025</a:t>
            </a:r>
          </a:p>
          <a:p>
            <a:pPr>
              <a:lnSpc>
                <a:spcPct val="90000"/>
              </a:lnSpc>
              <a:buClr>
                <a:srgbClr val="0070C0"/>
              </a:buClr>
              <a:buSzPts val="4000"/>
            </a:pPr>
            <a:endParaRPr lang="en-US" altLang="zh-CN" sz="1800" dirty="0">
              <a:latin typeface="Arial"/>
              <a:cs typeface="Arial"/>
            </a:endParaRPr>
          </a:p>
          <a:p>
            <a:pPr>
              <a:buClr>
                <a:srgbClr val="0070C0"/>
              </a:buClr>
              <a:buSzPts val="4000"/>
            </a:pPr>
            <a:r>
              <a:rPr lang="en-US" altLang="zh-CN" sz="2000" dirty="0"/>
              <a:t>1. Environmental Protection Strategic Plan 2024–2028</a:t>
            </a:r>
          </a:p>
          <a:p>
            <a:pPr>
              <a:buClr>
                <a:srgbClr val="0070C0"/>
              </a:buClr>
              <a:buSzPts val="4000"/>
            </a:pPr>
            <a:r>
              <a:rPr lang="en-US" altLang="zh-CN" sz="2000" dirty="0"/>
              <a:t>2. Ecosystem Valuation in </a:t>
            </a:r>
            <a:r>
              <a:rPr lang="en-US" altLang="zh-CN" sz="2000" dirty="0" err="1"/>
              <a:t>Kampot</a:t>
            </a:r>
            <a:r>
              <a:rPr lang="en-US" altLang="zh-CN" sz="2000" dirty="0"/>
              <a:t> (2023) supported </a:t>
            </a:r>
          </a:p>
          <a:p>
            <a:pPr>
              <a:buClr>
                <a:srgbClr val="0070C0"/>
              </a:buClr>
              <a:buSzPts val="4000"/>
            </a:pPr>
            <a:r>
              <a:rPr lang="en-US" altLang="zh-CN" sz="2000" dirty="0">
                <a:latin typeface="Arial"/>
                <a:cs typeface="Arial"/>
              </a:rPr>
              <a:t>3. Cost-Benefit Analysis on mangrove restoration completed in Koh Kong </a:t>
            </a:r>
          </a:p>
          <a:p>
            <a:pPr>
              <a:buClr>
                <a:srgbClr val="0070C0"/>
              </a:buClr>
              <a:buSzPts val="4000"/>
            </a:pPr>
            <a:r>
              <a:rPr lang="en-US" altLang="zh-CN" sz="2000" dirty="0"/>
              <a:t>4. Blue Economy Policy Brief drafted with NTWG Economic Subgroup.</a:t>
            </a:r>
          </a:p>
          <a:p>
            <a:pPr>
              <a:lnSpc>
                <a:spcPct val="90000"/>
              </a:lnSpc>
              <a:buClr>
                <a:srgbClr val="0070C0"/>
              </a:buClr>
              <a:buSzPts val="4000"/>
            </a:pPr>
            <a:endParaRPr lang="en-US" altLang="zh-CN" sz="2000" dirty="0">
              <a:latin typeface="Arial"/>
              <a:cs typeface="Arial"/>
            </a:endParaRPr>
          </a:p>
          <a:p>
            <a:pPr>
              <a:lnSpc>
                <a:spcPct val="90000"/>
              </a:lnSpc>
              <a:buClr>
                <a:srgbClr val="0070C0"/>
              </a:buClr>
              <a:buSzPts val="4000"/>
            </a:pPr>
            <a:r>
              <a:rPr lang="en-US" altLang="zh-CN" sz="2400" b="1" dirty="0"/>
              <a:t>Science and policies related blue carbon and blue economy</a:t>
            </a:r>
          </a:p>
          <a:p>
            <a:pPr>
              <a:lnSpc>
                <a:spcPct val="90000"/>
              </a:lnSpc>
              <a:buClr>
                <a:srgbClr val="0070C0"/>
              </a:buClr>
              <a:buSzPts val="4000"/>
            </a:pPr>
            <a:endParaRPr lang="en-US" altLang="zh-CN" sz="2000" dirty="0"/>
          </a:p>
          <a:p>
            <a:pPr>
              <a:buClr>
                <a:srgbClr val="0070C0"/>
              </a:buClr>
              <a:buSzPts val="4000"/>
            </a:pPr>
            <a:r>
              <a:rPr lang="en-US" altLang="zh-CN" sz="2000" dirty="0"/>
              <a:t>1. Blue Carbon Baseline Assessment conducted in Koh </a:t>
            </a:r>
            <a:r>
              <a:rPr lang="en-US" altLang="zh-CN" sz="2000" dirty="0" err="1"/>
              <a:t>Kapik</a:t>
            </a:r>
            <a:r>
              <a:rPr lang="en-US" altLang="zh-CN" sz="2000" dirty="0"/>
              <a:t> seagrass beds (2023)</a:t>
            </a:r>
          </a:p>
          <a:p>
            <a:pPr>
              <a:buClr>
                <a:srgbClr val="0070C0"/>
              </a:buClr>
              <a:buSzPts val="4000"/>
            </a:pPr>
            <a:r>
              <a:rPr lang="en-US" altLang="zh-CN" sz="2000" dirty="0">
                <a:latin typeface="Arial"/>
                <a:cs typeface="Arial"/>
              </a:rPr>
              <a:t>2. Carbon Credit Guidelines drafted for mangrove restoration</a:t>
            </a:r>
          </a:p>
          <a:p>
            <a:pPr>
              <a:buClr>
                <a:srgbClr val="0070C0"/>
              </a:buClr>
              <a:buSzPts val="4000"/>
            </a:pPr>
            <a:r>
              <a:rPr lang="en-US" altLang="zh-CN" sz="2000" dirty="0"/>
              <a:t>3. SDG Monitoring now includes marine ecosystem valuation indicators (2025)</a:t>
            </a:r>
          </a:p>
          <a:p>
            <a:pPr>
              <a:buClr>
                <a:srgbClr val="0070C0"/>
              </a:buClr>
              <a:buSzPts val="4000"/>
            </a:pPr>
            <a:r>
              <a:rPr lang="en-US" altLang="zh-CN" sz="2000" dirty="0"/>
              <a:t>4.</a:t>
            </a:r>
            <a:r>
              <a:rPr lang="en-US" sz="2000" dirty="0"/>
              <a:t> Cambodia Climate Change Strategic Plan 2014–2023 (CCCSP)</a:t>
            </a:r>
            <a:endParaRPr lang="en-US" altLang="zh-CN" sz="2000" dirty="0"/>
          </a:p>
          <a:p>
            <a:pPr>
              <a:buClr>
                <a:srgbClr val="0070C0"/>
              </a:buClr>
              <a:buSzPts val="4000"/>
            </a:pPr>
            <a:r>
              <a:rPr lang="en-US" altLang="zh-CN" sz="2000" dirty="0"/>
              <a:t>5. Circular Economy Strategy and Action Plan (2022).</a:t>
            </a:r>
          </a:p>
          <a:p>
            <a:pPr>
              <a:lnSpc>
                <a:spcPct val="90000"/>
              </a:lnSpc>
              <a:buClr>
                <a:srgbClr val="0070C0"/>
              </a:buClr>
              <a:buSzPts val="4000"/>
            </a:pPr>
            <a:endParaRPr lang="en-US" altLang="zh-CN" sz="2000" dirty="0"/>
          </a:p>
          <a:p>
            <a:pPr>
              <a:lnSpc>
                <a:spcPct val="90000"/>
              </a:lnSpc>
              <a:buClr>
                <a:srgbClr val="0070C0"/>
              </a:buClr>
              <a:buSzPts val="4000"/>
            </a:pPr>
            <a:endParaRPr lang="en-US" altLang="zh-CN" sz="2000" dirty="0">
              <a:latin typeface="Arial"/>
              <a:cs typeface="Arial"/>
            </a:endParaRPr>
          </a:p>
          <a:p>
            <a:pPr>
              <a:lnSpc>
                <a:spcPct val="90000"/>
              </a:lnSpc>
              <a:buClr>
                <a:srgbClr val="0070C0"/>
              </a:buClr>
              <a:buSzPts val="4000"/>
              <a:buFont typeface="Calibri"/>
              <a:buNone/>
            </a:pPr>
            <a:endParaRPr lang="en-US" sz="2000" dirty="0">
              <a:solidFill>
                <a:schemeClr val="tx1"/>
              </a:solidFill>
            </a:endParaRPr>
          </a:p>
          <a:p>
            <a:pPr>
              <a:lnSpc>
                <a:spcPct val="90000"/>
              </a:lnSpc>
              <a:buClr>
                <a:srgbClr val="0070C0"/>
              </a:buClr>
              <a:buSzPts val="4000"/>
              <a:buFont typeface="Calibri"/>
              <a:buNone/>
            </a:pPr>
            <a:endParaRPr lang="en-US" sz="2000" dirty="0">
              <a:solidFill>
                <a:schemeClr val="tx1"/>
              </a:solidFill>
            </a:endParaRPr>
          </a:p>
        </p:txBody>
      </p:sp>
      <p:pic>
        <p:nvPicPr>
          <p:cNvPr id="3" name="Google Shape;95;p2">
            <a:extLst>
              <a:ext uri="{FF2B5EF4-FFF2-40B4-BE49-F238E27FC236}">
                <a16:creationId xmlns:a16="http://schemas.microsoft.com/office/drawing/2014/main" id="{454C5435-8FFC-5538-D360-415B77CF59C3}"/>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284328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8E5605-98CC-D999-2169-FA02A0EA70C0}"/>
              </a:ext>
            </a:extLst>
          </p:cNvPr>
          <p:cNvSpPr txBox="1"/>
          <p:nvPr/>
        </p:nvSpPr>
        <p:spPr>
          <a:xfrm>
            <a:off x="2192600" y="120889"/>
            <a:ext cx="9688946" cy="6924973"/>
          </a:xfrm>
          <a:prstGeom prst="rect">
            <a:avLst/>
          </a:prstGeom>
          <a:noFill/>
        </p:spPr>
        <p:txBody>
          <a:bodyPr wrap="square">
            <a:spAutoFit/>
          </a:bodyPr>
          <a:lstStyle/>
          <a:p>
            <a:pPr marL="95250" indent="0">
              <a:spcBef>
                <a:spcPts val="0"/>
              </a:spcBef>
              <a:buSzPts val="2100"/>
              <a:buNone/>
            </a:pPr>
            <a:r>
              <a:rPr lang="en-US" sz="2000" b="1" dirty="0">
                <a:solidFill>
                  <a:schemeClr val="accent1"/>
                </a:solidFill>
                <a:latin typeface="Arial"/>
                <a:ea typeface="Arial"/>
                <a:cs typeface="Arial"/>
                <a:sym typeface="Arial"/>
              </a:rPr>
              <a:t>Highlights of key activities at the sites to support the implementation of the SAP during 2023– April 2025</a:t>
            </a:r>
          </a:p>
          <a:p>
            <a:pPr marL="95250" indent="0">
              <a:spcBef>
                <a:spcPts val="0"/>
              </a:spcBef>
              <a:buSzPts val="2100"/>
              <a:buNone/>
            </a:pPr>
            <a:endParaRPr lang="en-US" sz="1800" dirty="0"/>
          </a:p>
          <a:p>
            <a:pPr marL="4129088" indent="-4033838">
              <a:spcBef>
                <a:spcPts val="0"/>
              </a:spcBef>
              <a:buSzPts val="2100"/>
              <a:buNone/>
            </a:pPr>
            <a:r>
              <a:rPr lang="en-US" sz="1800" dirty="0">
                <a:latin typeface="Arial"/>
                <a:ea typeface="Arial"/>
                <a:cs typeface="Arial"/>
                <a:sym typeface="Arial"/>
              </a:rPr>
              <a:t>Local Consultations/meetings/trainings</a:t>
            </a:r>
            <a:r>
              <a:rPr lang="en-US" sz="1800" dirty="0">
                <a:solidFill>
                  <a:srgbClr val="FF0000"/>
                </a:solidFill>
                <a:latin typeface="Arial"/>
                <a:ea typeface="Arial"/>
                <a:cs typeface="Arial"/>
                <a:sym typeface="Arial"/>
              </a:rPr>
              <a:t>: </a:t>
            </a:r>
            <a:r>
              <a:rPr lang="en-US" sz="1800" dirty="0">
                <a:solidFill>
                  <a:schemeClr val="accent5"/>
                </a:solidFill>
                <a:latin typeface="Arial"/>
                <a:ea typeface="Arial"/>
                <a:cs typeface="Arial"/>
                <a:sym typeface="Arial"/>
              </a:rPr>
              <a:t>Trainings held in Koh Kong and </a:t>
            </a:r>
            <a:r>
              <a:rPr lang="en-US" sz="1800" dirty="0" err="1">
                <a:solidFill>
                  <a:schemeClr val="accent5"/>
                </a:solidFill>
                <a:latin typeface="Arial"/>
                <a:ea typeface="Arial"/>
                <a:cs typeface="Arial"/>
                <a:sym typeface="Arial"/>
              </a:rPr>
              <a:t>Kampot</a:t>
            </a:r>
            <a:r>
              <a:rPr lang="en-US" sz="1800" dirty="0">
                <a:solidFill>
                  <a:schemeClr val="accent5"/>
                </a:solidFill>
                <a:latin typeface="Arial"/>
                <a:ea typeface="Arial"/>
                <a:cs typeface="Arial"/>
                <a:sym typeface="Arial"/>
              </a:rPr>
              <a:t> with 125 total participants</a:t>
            </a:r>
            <a:endParaRPr lang="en-US" sz="1800" dirty="0">
              <a:solidFill>
                <a:schemeClr val="accent5"/>
              </a:solidFill>
            </a:endParaRPr>
          </a:p>
          <a:p>
            <a:pPr marL="2422525" indent="-2327275">
              <a:spcBef>
                <a:spcPts val="0"/>
              </a:spcBef>
              <a:buSzPts val="2100"/>
              <a:buNone/>
              <a:tabLst>
                <a:tab pos="2422525" algn="l"/>
              </a:tabLst>
            </a:pPr>
            <a:r>
              <a:rPr lang="en-US" sz="1800" dirty="0">
                <a:latin typeface="Arial"/>
                <a:ea typeface="Arial"/>
                <a:cs typeface="Arial"/>
                <a:sym typeface="Arial"/>
              </a:rPr>
              <a:t>Research/Assessment </a:t>
            </a:r>
            <a:r>
              <a:rPr lang="en-US" sz="1800" dirty="0">
                <a:solidFill>
                  <a:schemeClr val="accent5"/>
                </a:solidFill>
                <a:latin typeface="Arial"/>
                <a:ea typeface="Arial"/>
                <a:cs typeface="Arial"/>
                <a:sym typeface="Arial"/>
              </a:rPr>
              <a:t>Coastal vulnerability mapping and mangrove carbon stock reports published</a:t>
            </a:r>
            <a:endParaRPr lang="en-US" sz="1800" dirty="0">
              <a:solidFill>
                <a:schemeClr val="accent5"/>
              </a:solidFill>
            </a:endParaRPr>
          </a:p>
          <a:p>
            <a:pPr marL="2422525" indent="-2327275">
              <a:spcBef>
                <a:spcPts val="0"/>
              </a:spcBef>
              <a:buSzPts val="2100"/>
              <a:buNone/>
            </a:pPr>
            <a:r>
              <a:rPr lang="en-US" sz="1800" dirty="0">
                <a:latin typeface="Arial"/>
                <a:ea typeface="Arial"/>
                <a:cs typeface="Arial"/>
                <a:sym typeface="Arial"/>
              </a:rPr>
              <a:t>Enforcement/patrolling </a:t>
            </a:r>
            <a:r>
              <a:rPr lang="en-US" sz="1800" dirty="0">
                <a:solidFill>
                  <a:schemeClr val="accent5"/>
                </a:solidFill>
                <a:latin typeface="Arial"/>
                <a:ea typeface="Arial"/>
                <a:cs typeface="Arial"/>
                <a:sym typeface="Arial"/>
              </a:rPr>
              <a:t>Monthly patrols in </a:t>
            </a:r>
            <a:r>
              <a:rPr lang="en-US" sz="1800" dirty="0" err="1">
                <a:solidFill>
                  <a:schemeClr val="accent5"/>
                </a:solidFill>
                <a:latin typeface="Arial"/>
                <a:ea typeface="Arial"/>
                <a:cs typeface="Arial"/>
                <a:sym typeface="Arial"/>
              </a:rPr>
              <a:t>Peam</a:t>
            </a:r>
            <a:r>
              <a:rPr lang="en-US" sz="1800" dirty="0">
                <a:solidFill>
                  <a:schemeClr val="accent5"/>
                </a:solidFill>
                <a:latin typeface="Arial"/>
                <a:ea typeface="Arial"/>
                <a:cs typeface="Arial"/>
                <a:sym typeface="Arial"/>
              </a:rPr>
              <a:t> </a:t>
            </a:r>
            <a:r>
              <a:rPr lang="en-US" sz="1800" dirty="0" err="1">
                <a:solidFill>
                  <a:schemeClr val="accent5"/>
                </a:solidFill>
                <a:latin typeface="Arial"/>
                <a:ea typeface="Arial"/>
                <a:cs typeface="Arial"/>
                <a:sym typeface="Arial"/>
              </a:rPr>
              <a:t>Krasaob</a:t>
            </a:r>
            <a:r>
              <a:rPr lang="en-US" sz="1800" dirty="0">
                <a:solidFill>
                  <a:schemeClr val="accent5"/>
                </a:solidFill>
                <a:latin typeface="Arial"/>
                <a:ea typeface="Arial"/>
                <a:cs typeface="Arial"/>
                <a:sym typeface="Arial"/>
              </a:rPr>
              <a:t> PA improved compliance and mangrove protection</a:t>
            </a:r>
            <a:endParaRPr lang="en-US" sz="1800" dirty="0">
              <a:solidFill>
                <a:schemeClr val="accent5"/>
              </a:solidFill>
            </a:endParaRPr>
          </a:p>
          <a:p>
            <a:pPr marL="4756150" indent="-4660900">
              <a:spcBef>
                <a:spcPts val="0"/>
              </a:spcBef>
              <a:buSzPts val="2100"/>
              <a:buNone/>
            </a:pPr>
            <a:r>
              <a:rPr lang="en-US" sz="1800" dirty="0">
                <a:latin typeface="Arial"/>
                <a:ea typeface="Arial"/>
                <a:cs typeface="Arial"/>
                <a:sym typeface="Arial"/>
              </a:rPr>
              <a:t>Public awareness raising and communication </a:t>
            </a:r>
            <a:r>
              <a:rPr lang="en-US" sz="1800" dirty="0">
                <a:solidFill>
                  <a:schemeClr val="accent5"/>
                </a:solidFill>
                <a:latin typeface="Arial"/>
                <a:ea typeface="Arial"/>
                <a:cs typeface="Arial"/>
                <a:sym typeface="Arial"/>
              </a:rPr>
              <a:t>Outreach events held in coastal community reaching over 300 local people</a:t>
            </a:r>
            <a:endParaRPr lang="en-US" sz="1800" dirty="0">
              <a:solidFill>
                <a:schemeClr val="accent5"/>
              </a:solidFill>
            </a:endParaRPr>
          </a:p>
          <a:p>
            <a:pPr marL="95250" indent="0">
              <a:spcBef>
                <a:spcPts val="0"/>
              </a:spcBef>
              <a:buSzPts val="2100"/>
              <a:buNone/>
            </a:pPr>
            <a:r>
              <a:rPr lang="en-US" sz="1800" dirty="0">
                <a:latin typeface="Arial"/>
                <a:ea typeface="Arial"/>
                <a:cs typeface="Arial"/>
                <a:sym typeface="Arial"/>
              </a:rPr>
              <a:t>Livelihood alternatives </a:t>
            </a:r>
          </a:p>
          <a:p>
            <a:pPr marL="95250" indent="0">
              <a:spcBef>
                <a:spcPts val="0"/>
              </a:spcBef>
              <a:buSzPts val="2100"/>
              <a:buNone/>
            </a:pPr>
            <a:r>
              <a:rPr lang="en-US" sz="1800" b="1" dirty="0">
                <a:solidFill>
                  <a:schemeClr val="accent5"/>
                </a:solidFill>
                <a:latin typeface="Arial"/>
                <a:ea typeface="Arial"/>
                <a:cs typeface="Arial"/>
                <a:sym typeface="Arial"/>
              </a:rPr>
              <a:t>Site:</a:t>
            </a:r>
            <a:r>
              <a:rPr lang="en-US" sz="1800" dirty="0">
                <a:solidFill>
                  <a:schemeClr val="accent5"/>
                </a:solidFill>
                <a:latin typeface="Arial"/>
                <a:ea typeface="Arial"/>
                <a:cs typeface="Arial"/>
                <a:sym typeface="Arial"/>
              </a:rPr>
              <a:t> Preah Sihanouk, </a:t>
            </a:r>
            <a:r>
              <a:rPr lang="en-US" sz="1800" dirty="0" err="1">
                <a:solidFill>
                  <a:schemeClr val="accent5"/>
                </a:solidFill>
                <a:latin typeface="Arial"/>
                <a:ea typeface="Arial"/>
                <a:cs typeface="Arial"/>
                <a:sym typeface="Arial"/>
              </a:rPr>
              <a:t>Kampot</a:t>
            </a:r>
            <a:r>
              <a:rPr lang="en-US" sz="1800" dirty="0">
                <a:solidFill>
                  <a:schemeClr val="accent5"/>
                </a:solidFill>
                <a:latin typeface="Arial"/>
                <a:ea typeface="Arial"/>
                <a:cs typeface="Arial"/>
                <a:sym typeface="Arial"/>
              </a:rPr>
              <a:t>, Kep, and </a:t>
            </a:r>
            <a:r>
              <a:rPr lang="en-US" sz="1800" dirty="0">
                <a:solidFill>
                  <a:schemeClr val="accent5"/>
                </a:solidFill>
              </a:rPr>
              <a:t>Koh Kong</a:t>
            </a:r>
          </a:p>
          <a:p>
            <a:pPr marL="1522413" indent="-1427163">
              <a:spcBef>
                <a:spcPts val="0"/>
              </a:spcBef>
              <a:buSzPts val="2100"/>
              <a:buNone/>
            </a:pPr>
            <a:r>
              <a:rPr lang="en-US" sz="1800" b="1" dirty="0">
                <a:solidFill>
                  <a:schemeClr val="accent5"/>
                </a:solidFill>
              </a:rPr>
              <a:t>Alternatives: </a:t>
            </a:r>
            <a:r>
              <a:rPr lang="en-US" sz="1800" dirty="0">
                <a:solidFill>
                  <a:schemeClr val="accent5"/>
                </a:solidFill>
              </a:rPr>
              <a:t>Community-Based Natural Resource Management, Beekeeping, Eco-Tourism, Marine Tourism</a:t>
            </a:r>
          </a:p>
          <a:p>
            <a:pPr marL="95250" indent="0">
              <a:spcBef>
                <a:spcPts val="0"/>
              </a:spcBef>
              <a:buSzPts val="2100"/>
              <a:buNone/>
            </a:pPr>
            <a:r>
              <a:rPr lang="en-US" sz="1800" b="1" dirty="0">
                <a:solidFill>
                  <a:schemeClr val="accent5"/>
                </a:solidFill>
                <a:latin typeface="Arial"/>
                <a:ea typeface="Arial"/>
                <a:cs typeface="Arial"/>
                <a:sym typeface="Arial"/>
              </a:rPr>
              <a:t>Participants</a:t>
            </a:r>
            <a:r>
              <a:rPr lang="en-US" sz="1800" b="1" dirty="0">
                <a:solidFill>
                  <a:schemeClr val="accent5"/>
                </a:solidFill>
              </a:rPr>
              <a:t>:</a:t>
            </a:r>
            <a:r>
              <a:rPr lang="en-US" sz="1800" b="1" dirty="0">
                <a:solidFill>
                  <a:schemeClr val="accent5"/>
                </a:solidFill>
                <a:latin typeface="Arial"/>
                <a:ea typeface="Arial"/>
                <a:cs typeface="Arial"/>
                <a:sym typeface="Arial"/>
              </a:rPr>
              <a:t> </a:t>
            </a:r>
            <a:r>
              <a:rPr lang="en-US" sz="1800" dirty="0">
                <a:solidFill>
                  <a:schemeClr val="accent5"/>
                </a:solidFill>
                <a:latin typeface="Arial"/>
                <a:ea typeface="Arial"/>
                <a:cs typeface="Arial"/>
                <a:sym typeface="Arial"/>
              </a:rPr>
              <a:t>Local communities, local entrepreneurs, tourists</a:t>
            </a:r>
            <a:endParaRPr lang="en-US" sz="1800" dirty="0"/>
          </a:p>
          <a:p>
            <a:pPr marL="3678238" indent="-3582988">
              <a:spcBef>
                <a:spcPts val="0"/>
              </a:spcBef>
              <a:buSzPts val="2100"/>
              <a:buNone/>
            </a:pPr>
            <a:r>
              <a:rPr lang="en-US" sz="1800" dirty="0"/>
              <a:t>Ecological/environment Monitoring </a:t>
            </a:r>
            <a:r>
              <a:rPr lang="en-US" sz="1800" dirty="0">
                <a:solidFill>
                  <a:schemeClr val="accent5"/>
                </a:solidFill>
              </a:rPr>
              <a:t>Beekeeping and eco-tourism models introduced in Koh </a:t>
            </a:r>
            <a:r>
              <a:rPr lang="en-US" sz="1800" dirty="0" err="1">
                <a:solidFill>
                  <a:schemeClr val="accent5"/>
                </a:solidFill>
              </a:rPr>
              <a:t>Kapik</a:t>
            </a:r>
            <a:r>
              <a:rPr lang="en-US" sz="1800" dirty="0">
                <a:solidFill>
                  <a:schemeClr val="accent5"/>
                </a:solidFill>
              </a:rPr>
              <a:t> (22 households)</a:t>
            </a:r>
          </a:p>
          <a:p>
            <a:r>
              <a:rPr lang="en-US" sz="1800" b="1" dirty="0">
                <a:solidFill>
                  <a:schemeClr val="accent1"/>
                </a:solidFill>
              </a:rPr>
              <a:t>Summary of the progress in development of National TDA</a:t>
            </a:r>
          </a:p>
          <a:p>
            <a:pPr marL="285750" indent="-285750">
              <a:buFont typeface="Arial" panose="020B0604020202020204" pitchFamily="34" charset="0"/>
              <a:buChar char="•"/>
            </a:pPr>
            <a:r>
              <a:rPr lang="en-US" sz="1800" dirty="0">
                <a:solidFill>
                  <a:schemeClr val="tx1"/>
                </a:solidFill>
              </a:rPr>
              <a:t>National TDA outline completed with contributions from </a:t>
            </a:r>
            <a:r>
              <a:rPr lang="en-US" sz="1800" dirty="0" err="1">
                <a:solidFill>
                  <a:schemeClr val="tx1"/>
                </a:solidFill>
              </a:rPr>
              <a:t>MoE</a:t>
            </a:r>
            <a:r>
              <a:rPr lang="en-US" sz="1800" dirty="0">
                <a:solidFill>
                  <a:schemeClr val="tx1"/>
                </a:solidFill>
              </a:rPr>
              <a:t>, </a:t>
            </a:r>
            <a:r>
              <a:rPr lang="en-US" sz="1800" dirty="0" err="1">
                <a:solidFill>
                  <a:schemeClr val="tx1"/>
                </a:solidFill>
              </a:rPr>
              <a:t>FiA</a:t>
            </a:r>
            <a:r>
              <a:rPr lang="en-US" sz="1800" dirty="0">
                <a:solidFill>
                  <a:schemeClr val="tx1"/>
                </a:solidFill>
              </a:rPr>
              <a:t>, and academic institutions.</a:t>
            </a:r>
          </a:p>
          <a:p>
            <a:pPr marL="285750" indent="-285750">
              <a:buFont typeface="Arial" panose="020B0604020202020204" pitchFamily="34" charset="0"/>
              <a:buChar char="•"/>
            </a:pPr>
            <a:r>
              <a:rPr lang="en-US" sz="1800" dirty="0">
                <a:solidFill>
                  <a:schemeClr val="tx1"/>
                </a:solidFill>
              </a:rPr>
              <a:t>Data assembly started but hampered by inconsistent access and limited data standardization.</a:t>
            </a:r>
          </a:p>
          <a:p>
            <a:pPr marL="285750" indent="-285750">
              <a:buFont typeface="Arial" panose="020B0604020202020204" pitchFamily="34" charset="0"/>
              <a:buChar char="•"/>
            </a:pPr>
            <a:r>
              <a:rPr lang="en-US" sz="1800" dirty="0">
                <a:solidFill>
                  <a:schemeClr val="tx1"/>
                </a:solidFill>
              </a:rPr>
              <a:t>Next steps include a national indicator workshop and survey design to fill data gaps.</a:t>
            </a:r>
            <a:endParaRPr lang="en-US" sz="1800" dirty="0">
              <a:latin typeface="Arial"/>
              <a:ea typeface="Arial"/>
              <a:cs typeface="Arial"/>
              <a:sym typeface="Arial"/>
            </a:endParaRPr>
          </a:p>
        </p:txBody>
      </p:sp>
      <p:pic>
        <p:nvPicPr>
          <p:cNvPr id="3" name="Google Shape;95;p2">
            <a:extLst>
              <a:ext uri="{FF2B5EF4-FFF2-40B4-BE49-F238E27FC236}">
                <a16:creationId xmlns:a16="http://schemas.microsoft.com/office/drawing/2014/main" id="{4BA772C7-852B-60A7-87A3-BF1DE6810B3F}"/>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189846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Issues and Challenges</a:t>
            </a:r>
            <a:endParaRPr sz="2400" dirty="0">
              <a:solidFill>
                <a:srgbClr val="0070C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745434"/>
            <a:ext cx="9910604" cy="227754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39750" indent="-177800">
              <a:lnSpc>
                <a:spcPct val="100000"/>
              </a:lnSpc>
              <a:spcBef>
                <a:spcPts val="0"/>
              </a:spcBef>
              <a:buSzPts val="2100"/>
              <a:buFont typeface="Wingdings" panose="05000000000000000000" pitchFamily="2" charset="2"/>
              <a:buChar char="§"/>
            </a:pPr>
            <a:r>
              <a:rPr lang="en-US" sz="2400" dirty="0">
                <a:solidFill>
                  <a:schemeClr val="accent5"/>
                </a:solidFill>
                <a:latin typeface="Arial"/>
                <a:ea typeface="Arial"/>
                <a:cs typeface="Arial"/>
                <a:sym typeface="Arial"/>
              </a:rPr>
              <a:t>Lack of fund for mangrove restoration</a:t>
            </a:r>
          </a:p>
          <a:p>
            <a:pPr marL="539750" indent="-177800">
              <a:lnSpc>
                <a:spcPct val="100000"/>
              </a:lnSpc>
              <a:spcBef>
                <a:spcPts val="0"/>
              </a:spcBef>
              <a:buSzPts val="2100"/>
              <a:buFont typeface="Wingdings" panose="05000000000000000000" pitchFamily="2" charset="2"/>
              <a:buChar char="§"/>
            </a:pPr>
            <a:r>
              <a:rPr lang="en-US" sz="2400" dirty="0">
                <a:solidFill>
                  <a:schemeClr val="accent5"/>
                </a:solidFill>
                <a:latin typeface="Arial"/>
                <a:cs typeface="Arial"/>
              </a:rPr>
              <a:t>Limited data on TDA, land-based pollution and coral reef health</a:t>
            </a:r>
            <a:r>
              <a:rPr lang="en-US" dirty="0">
                <a:solidFill>
                  <a:schemeClr val="accent5"/>
                </a:solidFill>
                <a:latin typeface="Arial"/>
                <a:cs typeface="Arial"/>
              </a:rPr>
              <a:t>.</a:t>
            </a:r>
          </a:p>
          <a:p>
            <a:pPr marL="539750" indent="-177800">
              <a:lnSpc>
                <a:spcPct val="100000"/>
              </a:lnSpc>
              <a:spcBef>
                <a:spcPts val="0"/>
              </a:spcBef>
              <a:buSzPts val="2100"/>
              <a:buFont typeface="Wingdings" panose="05000000000000000000" pitchFamily="2" charset="2"/>
              <a:buChar char="§"/>
            </a:pPr>
            <a:r>
              <a:rPr lang="en-US" sz="2400" dirty="0">
                <a:solidFill>
                  <a:schemeClr val="accent5"/>
                </a:solidFill>
                <a:latin typeface="Arial"/>
                <a:cs typeface="Arial"/>
              </a:rPr>
              <a:t>Late provide feedback/comments for technical Implementation report from regional or PCU </a:t>
            </a:r>
          </a:p>
          <a:p>
            <a:pPr marL="539750" indent="-177800">
              <a:lnSpc>
                <a:spcPct val="100000"/>
              </a:lnSpc>
              <a:spcBef>
                <a:spcPts val="0"/>
              </a:spcBef>
              <a:buSzPts val="2100"/>
              <a:buFont typeface="Wingdings" panose="05000000000000000000" pitchFamily="2" charset="2"/>
              <a:buChar char="§"/>
            </a:pPr>
            <a:endParaRPr lang="en-US" dirty="0">
              <a:solidFill>
                <a:schemeClr val="accent5"/>
              </a:solidFill>
              <a:latin typeface="Arial"/>
              <a:cs typeface="Arial"/>
              <a:sym typeface="Arial"/>
            </a:endParaRPr>
          </a:p>
          <a:p>
            <a:pPr marL="552450" indent="-457200">
              <a:lnSpc>
                <a:spcPct val="100000"/>
              </a:lnSpc>
              <a:spcBef>
                <a:spcPts val="0"/>
              </a:spcBef>
              <a:buSzPts val="2100"/>
              <a:buFont typeface="Wingdings" panose="05000000000000000000" pitchFamily="2" charset="2"/>
              <a:buChar char="§"/>
            </a:pPr>
            <a:endParaRPr lang="en-US" dirty="0">
              <a:solidFill>
                <a:schemeClr val="accent5"/>
              </a:solidFill>
              <a:latin typeface="Arial"/>
              <a:ea typeface="Arial"/>
              <a:cs typeface="Arial"/>
              <a:sym typeface="Arial"/>
            </a:endParaRPr>
          </a:p>
          <a:p>
            <a:pPr marL="552450" indent="-457200">
              <a:lnSpc>
                <a:spcPct val="100000"/>
              </a:lnSpc>
              <a:spcBef>
                <a:spcPts val="0"/>
              </a:spcBef>
              <a:buSzPts val="2100"/>
              <a:buFont typeface="Wingdings" panose="05000000000000000000" pitchFamily="2" charset="2"/>
              <a:buChar char="§"/>
            </a:pPr>
            <a:endParaRPr lang="en-US" dirty="0">
              <a:latin typeface="Arial"/>
              <a:ea typeface="Arial"/>
              <a:cs typeface="Arial"/>
              <a:sym typeface="Arial"/>
            </a:endParaRPr>
          </a:p>
          <a:p>
            <a:pPr marL="552450" indent="-457200">
              <a:lnSpc>
                <a:spcPct val="100000"/>
              </a:lnSpc>
              <a:spcBef>
                <a:spcPts val="0"/>
              </a:spcBef>
              <a:buSzPts val="2100"/>
              <a:buFont typeface="Wingdings" panose="05000000000000000000" pitchFamily="2" charset="2"/>
              <a:buChar char="§"/>
            </a:pPr>
            <a:endParaRPr lang="en-US" dirty="0">
              <a:latin typeface="Arial"/>
              <a:ea typeface="Arial"/>
              <a:cs typeface="Arial"/>
              <a:sym typeface="Arial"/>
            </a:endParaRPr>
          </a:p>
        </p:txBody>
      </p:sp>
      <p:sp>
        <p:nvSpPr>
          <p:cNvPr id="7" name="Google Shape;103;p3"/>
          <p:cNvSpPr txBox="1">
            <a:spLocks/>
          </p:cNvSpPr>
          <p:nvPr/>
        </p:nvSpPr>
        <p:spPr>
          <a:xfrm>
            <a:off x="2108579" y="3612334"/>
            <a:ext cx="10083421" cy="265881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800" b="1" dirty="0">
                <a:solidFill>
                  <a:srgbClr val="0070C0"/>
                </a:solidFill>
                <a:latin typeface="+mj-lt"/>
              </a:rPr>
              <a:t>Lessons Learned</a:t>
            </a:r>
            <a:endParaRPr lang="en-US" sz="2800" dirty="0">
              <a:solidFill>
                <a:srgbClr val="0070C0"/>
              </a:solidFill>
              <a:latin typeface="+mj-lt"/>
            </a:endParaRPr>
          </a:p>
          <a:p>
            <a:pPr marL="438150">
              <a:spcBef>
                <a:spcPts val="0"/>
              </a:spcBef>
              <a:buSzPts val="2100"/>
              <a:buFont typeface="Wingdings" panose="05000000000000000000" pitchFamily="2" charset="2"/>
              <a:buChar char="§"/>
            </a:pPr>
            <a:endParaRPr lang="en-US" dirty="0">
              <a:solidFill>
                <a:schemeClr val="accent5"/>
              </a:solidFill>
              <a:latin typeface="Arial"/>
              <a:ea typeface="Arial"/>
              <a:cs typeface="Arial"/>
              <a:sym typeface="Arial"/>
            </a:endParaRPr>
          </a:p>
          <a:p>
            <a:pPr marL="438150" indent="-171450">
              <a:spcBef>
                <a:spcPts val="0"/>
              </a:spcBef>
              <a:buSzPts val="2100"/>
              <a:buFont typeface="Wingdings" panose="05000000000000000000" pitchFamily="2" charset="2"/>
              <a:buChar char="§"/>
            </a:pPr>
            <a:r>
              <a:rPr lang="en-US" dirty="0">
                <a:solidFill>
                  <a:schemeClr val="accent5"/>
                </a:solidFill>
                <a:latin typeface="Arial"/>
                <a:ea typeface="Arial"/>
                <a:cs typeface="Arial"/>
                <a:sym typeface="Arial"/>
              </a:rPr>
              <a:t>Early involvement of local authorities ensures better ownership and smoother implementation</a:t>
            </a:r>
          </a:p>
          <a:p>
            <a:pPr marL="438150" indent="-171450">
              <a:spcBef>
                <a:spcPts val="0"/>
              </a:spcBef>
              <a:buSzPts val="2100"/>
              <a:buFont typeface="Wingdings" panose="05000000000000000000" pitchFamily="2" charset="2"/>
              <a:buChar char="§"/>
            </a:pPr>
            <a:r>
              <a:rPr lang="en-US" dirty="0">
                <a:solidFill>
                  <a:schemeClr val="accent5"/>
                </a:solidFill>
                <a:latin typeface="Arial"/>
                <a:ea typeface="Arial"/>
                <a:cs typeface="Arial"/>
                <a:sym typeface="Arial"/>
              </a:rPr>
              <a:t>Combining conservation with livelihoods builds trust and participation.</a:t>
            </a:r>
          </a:p>
          <a:p>
            <a:pPr indent="-361950">
              <a:spcBef>
                <a:spcPts val="0"/>
              </a:spcBef>
              <a:buSzPts val="2100"/>
              <a:buFont typeface="Wingdings" panose="05000000000000000000" pitchFamily="2" charset="2"/>
              <a:buChar char="§"/>
            </a:pPr>
            <a:endParaRPr lang="en-US" dirty="0">
              <a:latin typeface="Arial"/>
              <a:ea typeface="Arial"/>
              <a:cs typeface="Arial"/>
              <a:sym typeface="Arial"/>
            </a:endParaRPr>
          </a:p>
        </p:txBody>
      </p:sp>
    </p:spTree>
    <p:extLst>
      <p:ext uri="{BB962C8B-B14F-4D97-AF65-F5344CB8AC3E}">
        <p14:creationId xmlns:p14="http://schemas.microsoft.com/office/powerpoint/2010/main" val="3920707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Recommendations</a:t>
            </a:r>
            <a:endParaRPr sz="2400" dirty="0">
              <a:solidFill>
                <a:srgbClr val="0070C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745434"/>
            <a:ext cx="9910604" cy="220248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52450" indent="-190500">
              <a:lnSpc>
                <a:spcPct val="100000"/>
              </a:lnSpc>
              <a:spcBef>
                <a:spcPts val="0"/>
              </a:spcBef>
              <a:buSzPts val="2100"/>
              <a:buFont typeface="Wingdings" panose="05000000000000000000" pitchFamily="2" charset="2"/>
              <a:buChar char="§"/>
            </a:pPr>
            <a:r>
              <a:rPr lang="en-US" dirty="0">
                <a:solidFill>
                  <a:schemeClr val="accent5"/>
                </a:solidFill>
                <a:latin typeface="Arial"/>
                <a:ea typeface="Arial"/>
                <a:cs typeface="Arial"/>
                <a:sym typeface="Arial"/>
              </a:rPr>
              <a:t>Secure additional funding for mangrove restoration</a:t>
            </a:r>
          </a:p>
          <a:p>
            <a:pPr marL="552450" indent="-190500">
              <a:lnSpc>
                <a:spcPct val="100000"/>
              </a:lnSpc>
              <a:spcBef>
                <a:spcPts val="0"/>
              </a:spcBef>
              <a:buSzPts val="2100"/>
              <a:buFont typeface="Wingdings" panose="05000000000000000000" pitchFamily="2" charset="2"/>
              <a:buChar char="§"/>
            </a:pPr>
            <a:r>
              <a:rPr lang="en-US" dirty="0">
                <a:solidFill>
                  <a:schemeClr val="accent5"/>
                </a:solidFill>
                <a:latin typeface="Arial"/>
                <a:ea typeface="Arial"/>
                <a:cs typeface="Arial"/>
                <a:sym typeface="Arial"/>
              </a:rPr>
              <a:t>Expand livelihood programs that align with habitat protection, such as sustainable aquaculture and eco-tourism.</a:t>
            </a:r>
          </a:p>
          <a:p>
            <a:pPr indent="-361950">
              <a:spcBef>
                <a:spcPts val="0"/>
              </a:spcBef>
              <a:buSzPts val="2100"/>
              <a:buFont typeface="Arial"/>
              <a:buChar char="❖"/>
            </a:pPr>
            <a:endParaRPr lang="en-US" dirty="0">
              <a:latin typeface="Arial"/>
              <a:ea typeface="Arial"/>
              <a:cs typeface="Arial"/>
              <a:sym typeface="Arial"/>
            </a:endParaRPr>
          </a:p>
        </p:txBody>
      </p:sp>
      <p:sp>
        <p:nvSpPr>
          <p:cNvPr id="5" name="Google Shape;94;p2"/>
          <p:cNvSpPr txBox="1">
            <a:spLocks/>
          </p:cNvSpPr>
          <p:nvPr/>
        </p:nvSpPr>
        <p:spPr>
          <a:xfrm>
            <a:off x="2208762" y="3194218"/>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Conclusions</a:t>
            </a:r>
            <a:endParaRPr lang="en-US" sz="2400" dirty="0">
              <a:solidFill>
                <a:srgbClr val="0070C0"/>
              </a:solidFill>
              <a:latin typeface="+mj-lt"/>
            </a:endParaRPr>
          </a:p>
        </p:txBody>
      </p:sp>
      <p:sp>
        <p:nvSpPr>
          <p:cNvPr id="7" name="Google Shape;103;p3"/>
          <p:cNvSpPr txBox="1">
            <a:spLocks/>
          </p:cNvSpPr>
          <p:nvPr/>
        </p:nvSpPr>
        <p:spPr>
          <a:xfrm>
            <a:off x="2049137" y="3791990"/>
            <a:ext cx="9910604" cy="2711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61950" indent="-266700" algn="just">
              <a:lnSpc>
                <a:spcPct val="100000"/>
              </a:lnSpc>
              <a:spcBef>
                <a:spcPts val="0"/>
              </a:spcBef>
              <a:buSzPts val="2100"/>
              <a:buNone/>
            </a:pPr>
            <a:r>
              <a:rPr lang="en-US" sz="2400" dirty="0">
                <a:solidFill>
                  <a:schemeClr val="accent5"/>
                </a:solidFill>
                <a:latin typeface="Arial"/>
                <a:ea typeface="Arial"/>
                <a:cs typeface="Arial"/>
                <a:sym typeface="Arial"/>
              </a:rPr>
              <a:t>Cambodia has demonstrated commitment to achieving SCS SAP goals through the establishment of protected areas, legal reforms, restoration projects, and strong stakeholder involvement. Backed by support from UN Environment, UNOPS, and national co-financing, the country has made progress in aligning with regional conservation targets.</a:t>
            </a:r>
          </a:p>
          <a:p>
            <a:pPr indent="-361950" algn="just">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3361832665"/>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4658</TotalTime>
  <Words>1201</Words>
  <Application>Microsoft Office PowerPoint</Application>
  <PresentationFormat>Widescreen</PresentationFormat>
  <Paragraphs>139</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Times New Roman</vt:lpstr>
      <vt:lpstr>Twentieth Century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Issues and Challenges</vt:lpstr>
      <vt:lpstr>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Molina Reynaldo</cp:lastModifiedBy>
  <cp:revision>132</cp:revision>
  <dcterms:created xsi:type="dcterms:W3CDTF">2021-06-17T13:22:27Z</dcterms:created>
  <dcterms:modified xsi:type="dcterms:W3CDTF">2025-05-06T14:25:43Z</dcterms:modified>
</cp:coreProperties>
</file>