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86" r:id="rId3"/>
    <p:sldId id="278" r:id="rId4"/>
    <p:sldId id="292" r:id="rId5"/>
    <p:sldId id="289" r:id="rId6"/>
    <p:sldId id="290" r:id="rId7"/>
    <p:sldId id="291" r:id="rId8"/>
    <p:sldId id="287" r:id="rId9"/>
    <p:sldId id="293" r:id="rId10"/>
    <p:sldId id="288" r:id="rId11"/>
    <p:sldId id="294" r:id="rId12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7" roundtripDataSignature="AMtx7mjiPbXauyGG8atlrAfG6BEXSwGxj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F3D0CA8-D48F-734C-A2BD-EF35C1CE22CC}" v="6" dt="2022-10-09T10:28:17.008"/>
  </p1510:revLst>
</p1510:revInfo>
</file>

<file path=ppt/tableStyles.xml><?xml version="1.0" encoding="utf-8"?>
<a:tblStyleLst xmlns:a="http://schemas.openxmlformats.org/drawingml/2006/main" def="{177FB7C0-870E-4CA2-AEDD-45C9577357D1}">
  <a:tblStyle styleId="{177FB7C0-870E-4CA2-AEDD-45C9577357D1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BF5"/>
          </a:solidFill>
        </a:fill>
      </a:tcStyle>
    </a:wholeTbl>
    <a:band1H>
      <a:tcTxStyle/>
      <a:tcStyle>
        <a:tcBdr/>
        <a:fill>
          <a:solidFill>
            <a:srgbClr val="CDD4EA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DD4EA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43"/>
    <p:restoredTop sz="91283" autoAdjust="0"/>
  </p:normalViewPr>
  <p:slideViewPr>
    <p:cSldViewPr snapToGrid="0">
      <p:cViewPr varScale="1">
        <p:scale>
          <a:sx n="77" d="100"/>
          <a:sy n="77" d="100"/>
        </p:scale>
        <p:origin x="758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7" Type="http://customschemas.google.com/relationships/presentationmetadata" Target="meta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6700174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743867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120725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NAPs = National Action Plans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SAP = Strategic Action </a:t>
            </a:r>
            <a:r>
              <a:rPr lang="en-US" dirty="0" err="1"/>
              <a:t>Programme</a:t>
            </a: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MoE</a:t>
            </a:r>
            <a:r>
              <a:rPr lang="en-US" dirty="0"/>
              <a:t> = Ministry of Environment</a:t>
            </a:r>
            <a:endParaRPr dirty="0"/>
          </a:p>
        </p:txBody>
      </p:sp>
      <p:sp>
        <p:nvSpPr>
          <p:cNvPr id="92" name="Google Shape;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501574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86778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54419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effectLst/>
                <a:latin typeface="Calibri" panose="020F0502020204030204" pitchFamily="34" charset="0"/>
                <a:ea typeface="Yu Mincho" panose="02020400000000000000" pitchFamily="18" charset="-128"/>
                <a:cs typeface="DaunPenh" pitchFamily="2" charset="0"/>
              </a:rPr>
              <a:t>National Inter-Ministry Committee (IMC), the National Technical Working Group (NTWG), the Specialized Executing Agencies (SEAs) and the National Committees.</a:t>
            </a:r>
            <a:r>
              <a:rPr lang="x-none" dirty="0">
                <a:effectLst/>
              </a:rPr>
              <a:t> </a:t>
            </a:r>
            <a:endParaRPr dirty="0"/>
          </a:p>
        </p:txBody>
      </p:sp>
      <p:sp>
        <p:nvSpPr>
          <p:cNvPr id="92" name="Google Shape;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158995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SEA = Social Ecological Assessment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MNP = Marine national Park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MFMA = Marine Fisheries Management Area</a:t>
            </a:r>
            <a:endParaRPr dirty="0"/>
          </a:p>
        </p:txBody>
      </p:sp>
      <p:sp>
        <p:nvSpPr>
          <p:cNvPr id="92" name="Google Shape;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981289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722777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8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8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7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8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8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0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0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21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2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2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22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22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22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5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25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6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26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 rotWithShape="1">
          <a:blip r:embed="rId3">
            <a:alphaModFix/>
          </a:blip>
          <a:srcRect t="10912" b="27598"/>
          <a:stretch/>
        </p:blipFill>
        <p:spPr>
          <a:xfrm>
            <a:off x="407624" y="505134"/>
            <a:ext cx="11314323" cy="5215161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"/>
          <p:cNvSpPr txBox="1"/>
          <p:nvPr/>
        </p:nvSpPr>
        <p:spPr>
          <a:xfrm>
            <a:off x="2034060" y="644542"/>
            <a:ext cx="9687887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Implementing the Strategic Action Programme for THE SOUTH CHINA SEA AND GULF OF THAILAND (SCS SAP) Project</a:t>
            </a:r>
            <a:endParaRPr/>
          </a:p>
        </p:txBody>
      </p:sp>
      <p:pic>
        <p:nvPicPr>
          <p:cNvPr id="86" name="Google Shape;86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43971" y="560572"/>
            <a:ext cx="1090089" cy="717355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"/>
          <p:cNvSpPr txBox="1"/>
          <p:nvPr/>
        </p:nvSpPr>
        <p:spPr>
          <a:xfrm>
            <a:off x="1318354" y="2008894"/>
            <a:ext cx="9492861" cy="2076090"/>
          </a:xfrm>
          <a:prstGeom prst="rect">
            <a:avLst/>
          </a:prstGeom>
          <a:solidFill>
            <a:srgbClr val="0F413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000" b="1" dirty="0">
              <a:solidFill>
                <a:srgbClr val="FFFFFF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First Meeting of the Regional Scientific and Technical Committee (RSTC) </a:t>
            </a: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of the SCS SAP Project 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17-19 October 2022, Bangkok, Thailand</a:t>
            </a:r>
          </a:p>
          <a:p>
            <a:pPr marL="0" marR="0" lvl="0" indent="0" algn="ctr" rtl="0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lang="en-US" sz="1000" dirty="0">
              <a:solidFill>
                <a:srgbClr val="FFFFFF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algn="ctr">
              <a:lnSpc>
                <a:spcPct val="107000"/>
              </a:lnSpc>
              <a:spcBef>
                <a:spcPts val="600"/>
              </a:spcBef>
            </a:pPr>
            <a:r>
              <a:rPr lang="en-US" sz="2400" b="1" dirty="0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SAP IMPLEMENTATION ACHIEVEMENTS 2008-2021 </a:t>
            </a:r>
          </a:p>
          <a:p>
            <a:pPr marL="0" marR="0" lvl="0" indent="0" algn="ctr" rtl="0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lang="en-US" sz="1000" dirty="0">
              <a:solidFill>
                <a:srgbClr val="FFFFFF"/>
              </a:solidFill>
              <a:latin typeface="Twentieth Century"/>
              <a:sym typeface="Twentieth Century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1200" dirty="0"/>
          </a:p>
        </p:txBody>
      </p:sp>
      <p:pic>
        <p:nvPicPr>
          <p:cNvPr id="88" name="Google Shape;88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186238" y="5846037"/>
            <a:ext cx="3819525" cy="630555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"/>
          <p:cNvSpPr txBox="1"/>
          <p:nvPr/>
        </p:nvSpPr>
        <p:spPr>
          <a:xfrm>
            <a:off x="2777695" y="4450334"/>
            <a:ext cx="6636609" cy="914140"/>
          </a:xfrm>
          <a:prstGeom prst="rect">
            <a:avLst/>
          </a:prstGeom>
          <a:solidFill>
            <a:srgbClr val="0F413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Cambodia</a:t>
            </a: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rgbClr val="FFFFFF"/>
                </a:solidFill>
                <a:latin typeface="Twentieth Century"/>
                <a:sym typeface="Twentieth Century"/>
              </a:rPr>
              <a:t>General Directorate of Natural Protected Areas</a:t>
            </a:r>
            <a:endParaRPr sz="700" dirty="0"/>
          </a:p>
          <a:p>
            <a:pPr marL="0" marR="0" lvl="0" indent="0" algn="ctr" rtl="0">
              <a:lnSpc>
                <a:spcPct val="107000"/>
              </a:lnSpc>
              <a:spcBef>
                <a:spcPts val="1800"/>
              </a:spcBef>
              <a:spcAft>
                <a:spcPts val="0"/>
              </a:spcAft>
              <a:buNone/>
            </a:pPr>
            <a:endParaRPr sz="1000" dirty="0">
              <a:solidFill>
                <a:srgbClr val="FFFFFF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"/>
          <p:cNvSpPr txBox="1">
            <a:spLocks noGrp="1"/>
          </p:cNvSpPr>
          <p:nvPr>
            <p:ph type="title"/>
          </p:nvPr>
        </p:nvSpPr>
        <p:spPr>
          <a:xfrm>
            <a:off x="2208762" y="162422"/>
            <a:ext cx="9211299" cy="583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4000"/>
              <a:buFont typeface="Calibri"/>
              <a:buNone/>
            </a:pPr>
            <a:r>
              <a:rPr lang="en-US" sz="3400" b="1" dirty="0">
                <a:solidFill>
                  <a:srgbClr val="0070C0"/>
                </a:solidFill>
              </a:rPr>
              <a:t>Recommendations</a:t>
            </a:r>
            <a:endParaRPr sz="3400" dirty="0">
              <a:solidFill>
                <a:srgbClr val="0070C0"/>
              </a:solidFill>
            </a:endParaRPr>
          </a:p>
        </p:txBody>
      </p:sp>
      <p:pic>
        <p:nvPicPr>
          <p:cNvPr id="95" name="Google Shape;95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568"/>
            <a:ext cx="204913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03;p3"/>
          <p:cNvSpPr txBox="1">
            <a:spLocks/>
          </p:cNvSpPr>
          <p:nvPr/>
        </p:nvSpPr>
        <p:spPr>
          <a:xfrm>
            <a:off x="2145597" y="824594"/>
            <a:ext cx="9814144" cy="2506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-361950">
              <a:spcBef>
                <a:spcPts val="600"/>
              </a:spcBef>
              <a:spcAft>
                <a:spcPts val="600"/>
              </a:spcAft>
              <a:buSzPts val="2100"/>
              <a:buFont typeface="Arial"/>
              <a:buChar char="❖"/>
            </a:pPr>
            <a:r>
              <a:rPr lang="en-US" sz="2400" dirty="0">
                <a:latin typeface="Arial"/>
                <a:cs typeface="Arial"/>
              </a:rPr>
              <a:t>Update regulations and law related to the four marine habitats to meet the current management needs</a:t>
            </a:r>
          </a:p>
          <a:p>
            <a:pPr indent="-361950">
              <a:spcBef>
                <a:spcPts val="600"/>
              </a:spcBef>
              <a:spcAft>
                <a:spcPts val="600"/>
              </a:spcAft>
              <a:buSzPts val="2100"/>
              <a:buFont typeface="Arial"/>
              <a:buChar char="❖"/>
            </a:pP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Encourage local engagement and promote ecotourism sites where possible</a:t>
            </a:r>
          </a:p>
          <a:p>
            <a:pPr indent="-361950">
              <a:spcBef>
                <a:spcPts val="600"/>
              </a:spcBef>
              <a:spcAft>
                <a:spcPts val="600"/>
              </a:spcAft>
              <a:buSzPts val="2100"/>
              <a:buFont typeface="Arial"/>
              <a:buChar char="❖"/>
            </a:pPr>
            <a:r>
              <a:rPr lang="en-US" sz="2400" dirty="0">
                <a:latin typeface="Arial"/>
                <a:cs typeface="Arial"/>
              </a:rPr>
              <a:t>Support to updating official data on the status of the habitats for effective management decisions </a:t>
            </a:r>
          </a:p>
        </p:txBody>
      </p:sp>
      <p:sp>
        <p:nvSpPr>
          <p:cNvPr id="5" name="Google Shape;94;p2"/>
          <p:cNvSpPr txBox="1">
            <a:spLocks/>
          </p:cNvSpPr>
          <p:nvPr/>
        </p:nvSpPr>
        <p:spPr>
          <a:xfrm>
            <a:off x="2208762" y="3636451"/>
            <a:ext cx="9148134" cy="583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0070C0"/>
              </a:buClr>
              <a:buSzPts val="4000"/>
            </a:pPr>
            <a:r>
              <a:rPr lang="en-US" sz="3400" b="1" dirty="0">
                <a:solidFill>
                  <a:srgbClr val="0070C0"/>
                </a:solidFill>
              </a:rPr>
              <a:t>Conclusions</a:t>
            </a:r>
            <a:endParaRPr lang="en-US" sz="3400" dirty="0">
              <a:solidFill>
                <a:srgbClr val="0070C0"/>
              </a:solidFill>
            </a:endParaRPr>
          </a:p>
        </p:txBody>
      </p:sp>
      <p:sp>
        <p:nvSpPr>
          <p:cNvPr id="2" name="Google Shape;103;p3">
            <a:extLst>
              <a:ext uri="{FF2B5EF4-FFF2-40B4-BE49-F238E27FC236}">
                <a16:creationId xmlns:a16="http://schemas.microsoft.com/office/drawing/2014/main" xmlns="" id="{CECE8ACC-E347-F6E4-74DA-5D2042E9BCAE}"/>
              </a:ext>
            </a:extLst>
          </p:cNvPr>
          <p:cNvSpPr txBox="1">
            <a:spLocks/>
          </p:cNvSpPr>
          <p:nvPr/>
        </p:nvSpPr>
        <p:spPr>
          <a:xfrm>
            <a:off x="2145597" y="4267200"/>
            <a:ext cx="9814144" cy="2242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-361950">
              <a:spcBef>
                <a:spcPts val="600"/>
              </a:spcBef>
              <a:spcAft>
                <a:spcPts val="600"/>
              </a:spcAft>
              <a:buSzPts val="2100"/>
              <a:buFont typeface="Arial"/>
              <a:buChar char="❖"/>
            </a:pPr>
            <a:r>
              <a:rPr lang="en-US" sz="2400" dirty="0">
                <a:latin typeface="Arial"/>
                <a:cs typeface="Arial"/>
              </a:rPr>
              <a:t>The Royal Government of Cambodia is highly committed and cooperates in the SAP implementation</a:t>
            </a:r>
          </a:p>
          <a:p>
            <a:pPr indent="-361950">
              <a:spcBef>
                <a:spcPts val="600"/>
              </a:spcBef>
              <a:spcAft>
                <a:spcPts val="600"/>
              </a:spcAft>
              <a:buSzPts val="2100"/>
              <a:buFont typeface="Arial"/>
              <a:buChar char="❖"/>
            </a:pPr>
            <a:r>
              <a:rPr lang="en-US" sz="2400" dirty="0">
                <a:latin typeface="Arial"/>
                <a:cs typeface="Arial"/>
              </a:rPr>
              <a:t>Several good progress made for the SAP targets from Cambodia</a:t>
            </a:r>
          </a:p>
          <a:p>
            <a:pPr indent="-361950">
              <a:spcBef>
                <a:spcPts val="600"/>
              </a:spcBef>
              <a:spcAft>
                <a:spcPts val="600"/>
              </a:spcAft>
              <a:buSzPts val="2100"/>
              <a:buFont typeface="Arial"/>
              <a:buChar char="❖"/>
            </a:pPr>
            <a:r>
              <a:rPr lang="en-US" sz="2400" dirty="0">
                <a:latin typeface="Arial"/>
                <a:cs typeface="Arial"/>
              </a:rPr>
              <a:t>Cambodia is in a good position ready for the SCS SAP implementation over the next 2 years </a:t>
            </a:r>
          </a:p>
        </p:txBody>
      </p:sp>
    </p:spTree>
    <p:extLst>
      <p:ext uri="{BB962C8B-B14F-4D97-AF65-F5344CB8AC3E}">
        <p14:creationId xmlns:p14="http://schemas.microsoft.com/office/powerpoint/2010/main" val="33618326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048434" cy="685859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8433" y="16848"/>
            <a:ext cx="10143567" cy="684174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90333" y="4817096"/>
            <a:ext cx="800335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>
                <a:solidFill>
                  <a:schemeClr val="bg1"/>
                </a:solidFill>
              </a:rPr>
              <a:t>Thank your Attention</a:t>
            </a:r>
          </a:p>
        </p:txBody>
      </p:sp>
    </p:spTree>
    <p:extLst>
      <p:ext uri="{BB962C8B-B14F-4D97-AF65-F5344CB8AC3E}">
        <p14:creationId xmlns:p14="http://schemas.microsoft.com/office/powerpoint/2010/main" val="20414212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"/>
          <p:cNvSpPr txBox="1">
            <a:spLocks noGrp="1"/>
          </p:cNvSpPr>
          <p:nvPr>
            <p:ph type="title"/>
          </p:nvPr>
        </p:nvSpPr>
        <p:spPr>
          <a:xfrm>
            <a:off x="2208762" y="162422"/>
            <a:ext cx="5971141" cy="583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4000"/>
              <a:buFont typeface="Calibri"/>
              <a:buNone/>
            </a:pPr>
            <a:r>
              <a:rPr lang="en-US" sz="3400" b="1" dirty="0">
                <a:solidFill>
                  <a:srgbClr val="0070C0"/>
                </a:solidFill>
              </a:rPr>
              <a:t>Presentation Outline</a:t>
            </a:r>
            <a:endParaRPr sz="3400" dirty="0">
              <a:solidFill>
                <a:srgbClr val="0070C0"/>
              </a:solidFill>
            </a:endParaRPr>
          </a:p>
        </p:txBody>
      </p:sp>
      <p:pic>
        <p:nvPicPr>
          <p:cNvPr id="95" name="Google Shape;95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568"/>
            <a:ext cx="204913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103;p3"/>
          <p:cNvSpPr txBox="1">
            <a:spLocks noGrp="1"/>
          </p:cNvSpPr>
          <p:nvPr>
            <p:ph type="body" idx="1"/>
          </p:nvPr>
        </p:nvSpPr>
        <p:spPr>
          <a:xfrm>
            <a:off x="2155500" y="848225"/>
            <a:ext cx="9910604" cy="5502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9525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lang="en-US" b="1" dirty="0">
                <a:latin typeface="Arial"/>
                <a:ea typeface="Arial"/>
                <a:cs typeface="Arial"/>
                <a:sym typeface="Arial"/>
              </a:rPr>
              <a:t>Introduction</a:t>
            </a:r>
          </a:p>
          <a:p>
            <a:pPr marL="9525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endParaRPr lang="en-US" sz="1600" b="1" dirty="0">
              <a:latin typeface="Arial"/>
              <a:ea typeface="Arial"/>
              <a:cs typeface="Arial"/>
              <a:sym typeface="Arial"/>
            </a:endParaRPr>
          </a:p>
          <a:p>
            <a:pPr marL="9525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lang="en-US" b="1" dirty="0">
                <a:latin typeface="Arial"/>
                <a:ea typeface="Arial"/>
                <a:cs typeface="Arial"/>
                <a:sym typeface="Arial"/>
              </a:rPr>
              <a:t>Evaluation of Achievements</a:t>
            </a:r>
          </a:p>
          <a:p>
            <a:pPr marL="9525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endParaRPr lang="en-US" sz="1000" b="1" dirty="0">
              <a:latin typeface="Arial"/>
              <a:ea typeface="Arial"/>
              <a:cs typeface="Arial"/>
              <a:sym typeface="Arial"/>
            </a:endParaRPr>
          </a:p>
          <a:p>
            <a:pPr marL="55245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100"/>
              <a:buFont typeface="Wingdings" panose="05000000000000000000" pitchFamily="2" charset="2"/>
              <a:buChar char="v"/>
            </a:pPr>
            <a:r>
              <a:rPr lang="en-US" sz="2400" b="1" dirty="0">
                <a:latin typeface="Arial"/>
                <a:ea typeface="Arial"/>
                <a:cs typeface="Arial"/>
                <a:sym typeface="Arial"/>
              </a:rPr>
              <a:t>Mangroves: SAP Targets and Summary of Achievements</a:t>
            </a:r>
          </a:p>
          <a:p>
            <a:pPr marL="55245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100"/>
              <a:buFont typeface="Wingdings" panose="05000000000000000000" pitchFamily="2" charset="2"/>
              <a:buChar char="v"/>
            </a:pPr>
            <a:r>
              <a:rPr lang="en-US" sz="2400" b="1" dirty="0">
                <a:latin typeface="Arial"/>
                <a:ea typeface="Arial"/>
                <a:cs typeface="Arial"/>
                <a:sym typeface="Arial"/>
              </a:rPr>
              <a:t>Coral Reefs: SAP Targets and Summary of Achievements</a:t>
            </a:r>
          </a:p>
          <a:p>
            <a:pPr marL="55245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100"/>
              <a:buFont typeface="Wingdings" panose="05000000000000000000" pitchFamily="2" charset="2"/>
              <a:buChar char="v"/>
            </a:pPr>
            <a:r>
              <a:rPr lang="en-US" sz="2400" b="1" dirty="0" err="1">
                <a:latin typeface="Arial"/>
                <a:ea typeface="Arial"/>
                <a:cs typeface="Arial"/>
                <a:sym typeface="Arial"/>
              </a:rPr>
              <a:t>Seagrass</a:t>
            </a:r>
            <a:r>
              <a:rPr lang="en-US" sz="2400" b="1" dirty="0">
                <a:latin typeface="Arial"/>
                <a:ea typeface="Arial"/>
                <a:cs typeface="Arial"/>
                <a:sym typeface="Arial"/>
              </a:rPr>
              <a:t>: SAP Targets and Summary of Achievements</a:t>
            </a:r>
          </a:p>
          <a:p>
            <a:pPr marL="55245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100"/>
              <a:buFont typeface="Wingdings" panose="05000000000000000000" pitchFamily="2" charset="2"/>
              <a:buChar char="v"/>
            </a:pPr>
            <a:r>
              <a:rPr lang="en-US" sz="2400" b="1" dirty="0">
                <a:latin typeface="Arial"/>
                <a:ea typeface="Arial"/>
                <a:cs typeface="Arial"/>
                <a:sym typeface="Arial"/>
              </a:rPr>
              <a:t>Wetlands: SAP Targets and Summary of Achievements</a:t>
            </a:r>
          </a:p>
          <a:p>
            <a:pPr marL="9525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endParaRPr lang="en-US" b="1" dirty="0">
              <a:latin typeface="Arial"/>
              <a:ea typeface="Arial"/>
              <a:cs typeface="Arial"/>
              <a:sym typeface="Arial"/>
            </a:endParaRPr>
          </a:p>
          <a:p>
            <a:pPr marL="9525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lang="en-US" b="1" dirty="0">
                <a:latin typeface="Arial"/>
                <a:ea typeface="Arial"/>
                <a:cs typeface="Arial"/>
                <a:sym typeface="Arial"/>
              </a:rPr>
              <a:t>Issues and Challenges</a:t>
            </a:r>
          </a:p>
          <a:p>
            <a:pPr marL="9525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endParaRPr lang="en-US" sz="1600" b="1" dirty="0">
              <a:latin typeface="Arial"/>
              <a:ea typeface="Arial"/>
              <a:cs typeface="Arial"/>
              <a:sym typeface="Arial"/>
            </a:endParaRPr>
          </a:p>
          <a:p>
            <a:pPr marL="9525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lang="en-US" b="1" dirty="0">
                <a:latin typeface="Arial"/>
                <a:ea typeface="Arial"/>
                <a:cs typeface="Arial"/>
                <a:sym typeface="Arial"/>
              </a:rPr>
              <a:t>Lessons Learned</a:t>
            </a:r>
          </a:p>
          <a:p>
            <a:pPr marL="9525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endParaRPr lang="en-US" sz="1600" b="1" dirty="0">
              <a:latin typeface="Arial"/>
              <a:ea typeface="Arial"/>
              <a:cs typeface="Arial"/>
              <a:sym typeface="Arial"/>
            </a:endParaRPr>
          </a:p>
          <a:p>
            <a:pPr marL="9525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lang="en-US" b="1" dirty="0">
                <a:latin typeface="Arial"/>
                <a:ea typeface="Arial"/>
                <a:cs typeface="Arial"/>
                <a:sym typeface="Arial"/>
              </a:rPr>
              <a:t>Recommendations</a:t>
            </a:r>
          </a:p>
          <a:p>
            <a:pPr marL="9525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endParaRPr lang="en-US" sz="1600" b="1" dirty="0">
              <a:latin typeface="Arial"/>
              <a:ea typeface="Arial"/>
              <a:cs typeface="Arial"/>
              <a:sym typeface="Arial"/>
            </a:endParaRPr>
          </a:p>
          <a:p>
            <a:pPr marL="9525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lang="en-US" b="1" dirty="0">
                <a:latin typeface="Arial"/>
                <a:ea typeface="Arial"/>
                <a:cs typeface="Arial"/>
                <a:sym typeface="Arial"/>
              </a:rPr>
              <a:t>Conclusions</a:t>
            </a:r>
          </a:p>
        </p:txBody>
      </p:sp>
    </p:spTree>
    <p:extLst>
      <p:ext uri="{BB962C8B-B14F-4D97-AF65-F5344CB8AC3E}">
        <p14:creationId xmlns:p14="http://schemas.microsoft.com/office/powerpoint/2010/main" val="41737210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"/>
          <p:cNvSpPr txBox="1">
            <a:spLocks noGrp="1"/>
          </p:cNvSpPr>
          <p:nvPr>
            <p:ph type="title"/>
          </p:nvPr>
        </p:nvSpPr>
        <p:spPr>
          <a:xfrm>
            <a:off x="2208762" y="162422"/>
            <a:ext cx="9211299" cy="583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4000"/>
              <a:buFont typeface="Calibri"/>
              <a:buNone/>
            </a:pPr>
            <a:r>
              <a:rPr lang="en-US" sz="3400" b="1" dirty="0">
                <a:solidFill>
                  <a:srgbClr val="0070C0"/>
                </a:solidFill>
              </a:rPr>
              <a:t>Introduction</a:t>
            </a:r>
            <a:endParaRPr sz="3400" dirty="0">
              <a:solidFill>
                <a:srgbClr val="0070C0"/>
              </a:solidFill>
            </a:endParaRPr>
          </a:p>
        </p:txBody>
      </p:sp>
      <p:pic>
        <p:nvPicPr>
          <p:cNvPr id="95" name="Google Shape;95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568"/>
            <a:ext cx="204913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03;p3"/>
          <p:cNvSpPr txBox="1">
            <a:spLocks/>
          </p:cNvSpPr>
          <p:nvPr/>
        </p:nvSpPr>
        <p:spPr>
          <a:xfrm>
            <a:off x="2133980" y="692614"/>
            <a:ext cx="9910604" cy="58091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-361950">
              <a:spcBef>
                <a:spcPts val="600"/>
              </a:spcBef>
              <a:spcAft>
                <a:spcPts val="600"/>
              </a:spcAft>
              <a:buSzPts val="2100"/>
              <a:buFont typeface="Arial"/>
              <a:buChar char="❖"/>
            </a:pPr>
            <a:r>
              <a:rPr lang="en-US" sz="2400" dirty="0">
                <a:latin typeface="Arial"/>
                <a:cs typeface="Arial"/>
              </a:rPr>
              <a:t>Cambodia developed the NAPs for habitat and land-based pollution management for the SCS Project and has conducted a series of activities in implementing the SAP and NAPs since 2008</a:t>
            </a:r>
            <a:endParaRPr lang="en-US" sz="2400" dirty="0">
              <a:latin typeface="Arial"/>
              <a:cs typeface="Arial"/>
              <a:sym typeface="Arial"/>
            </a:endParaRPr>
          </a:p>
          <a:p>
            <a:pPr indent="-361950">
              <a:spcBef>
                <a:spcPts val="600"/>
              </a:spcBef>
              <a:spcAft>
                <a:spcPts val="600"/>
              </a:spcAft>
              <a:buSzPts val="2100"/>
              <a:buFont typeface="Arial"/>
              <a:buChar char="❖"/>
            </a:pPr>
            <a:r>
              <a:rPr lang="en-US" sz="2400" dirty="0">
                <a:latin typeface="Arial"/>
                <a:cs typeface="Arial"/>
              </a:rPr>
              <a:t>MoU committing to implement the SAP was signed in </a:t>
            </a:r>
            <a:r>
              <a:rPr lang="en-US" sz="2400" b="1" dirty="0">
                <a:latin typeface="Arial"/>
                <a:cs typeface="Arial"/>
              </a:rPr>
              <a:t>August 2016 </a:t>
            </a:r>
            <a:r>
              <a:rPr lang="en-US" sz="2400" dirty="0">
                <a:latin typeface="Arial"/>
                <a:cs typeface="Arial"/>
              </a:rPr>
              <a:t>by Director General of the General Directorate of Administration for Nature Conservation and Protection (</a:t>
            </a:r>
            <a:r>
              <a:rPr lang="en-US" sz="2400" dirty="0">
                <a:solidFill>
                  <a:srgbClr val="FF0000"/>
                </a:solidFill>
                <a:latin typeface="Arial"/>
                <a:cs typeface="Arial"/>
              </a:rPr>
              <a:t>predecessor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b="1" dirty="0">
                <a:latin typeface="Arial"/>
                <a:cs typeface="Arial"/>
              </a:rPr>
              <a:t>General Directorate of Natural Protected Areas - GDNPA</a:t>
            </a:r>
            <a:r>
              <a:rPr lang="en-US" sz="2400" dirty="0">
                <a:latin typeface="Arial"/>
                <a:cs typeface="Arial"/>
              </a:rPr>
              <a:t>), </a:t>
            </a:r>
            <a:r>
              <a:rPr lang="en-US" sz="2400" dirty="0" err="1">
                <a:latin typeface="Arial"/>
                <a:cs typeface="Arial"/>
              </a:rPr>
              <a:t>MoE</a:t>
            </a:r>
            <a:endParaRPr lang="en-US" sz="2400" dirty="0">
              <a:latin typeface="Arial"/>
              <a:cs typeface="Arial"/>
              <a:sym typeface="Arial"/>
            </a:endParaRPr>
          </a:p>
          <a:p>
            <a:pPr indent="-361950">
              <a:spcBef>
                <a:spcPts val="600"/>
              </a:spcBef>
              <a:spcAft>
                <a:spcPts val="600"/>
              </a:spcAft>
              <a:buSzPts val="2100"/>
              <a:buFont typeface="Arial"/>
              <a:buChar char="❖"/>
            </a:pPr>
            <a:r>
              <a:rPr lang="en-US" sz="240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National Implementation Report (NIR) for SCS SAP developed, covering the four habitats, mangrove, coral reefs, seagrass and wetlands</a:t>
            </a:r>
          </a:p>
          <a:p>
            <a:pPr indent="-361950">
              <a:spcBef>
                <a:spcPts val="600"/>
              </a:spcBef>
              <a:spcAft>
                <a:spcPts val="600"/>
              </a:spcAft>
              <a:buSzPts val="2100"/>
              <a:buFont typeface="Arial"/>
              <a:buChar char="❖"/>
            </a:pPr>
            <a:r>
              <a:rPr lang="en-US" sz="2400" dirty="0">
                <a:solidFill>
                  <a:srgbClr val="FF0000"/>
                </a:solidFill>
                <a:latin typeface="Arial"/>
                <a:cs typeface="Arial"/>
              </a:rPr>
              <a:t>The SAP targets focus on </a:t>
            </a:r>
          </a:p>
          <a:p>
            <a:pPr lvl="1" indent="-361950">
              <a:spcBef>
                <a:spcPts val="600"/>
              </a:spcBef>
              <a:spcAft>
                <a:spcPts val="600"/>
              </a:spcAft>
              <a:buSzPts val="2100"/>
              <a:buFont typeface="Arial"/>
              <a:buChar char="❖"/>
            </a:pPr>
            <a:r>
              <a:rPr lang="en-US" sz="2000" dirty="0">
                <a:solidFill>
                  <a:srgbClr val="FF0000"/>
                </a:solidFill>
                <a:latin typeface="Arial"/>
                <a:cs typeface="Arial"/>
              </a:rPr>
              <a:t>Replanting some 2,500 ha of degraded mangrove land, </a:t>
            </a:r>
          </a:p>
          <a:p>
            <a:pPr lvl="1" indent="-361950">
              <a:spcBef>
                <a:spcPts val="600"/>
              </a:spcBef>
              <a:spcAft>
                <a:spcPts val="600"/>
              </a:spcAft>
              <a:buSzPts val="2100"/>
              <a:buFont typeface="Arial"/>
              <a:buChar char="❖"/>
            </a:pPr>
            <a:r>
              <a:rPr lang="en-US" sz="2000" dirty="0">
                <a:solidFill>
                  <a:srgbClr val="FF0000"/>
                </a:solidFill>
                <a:latin typeface="Arial"/>
                <a:cs typeface="Arial"/>
              </a:rPr>
              <a:t>Sustainable management of 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seven archipelagos of coral reef habitats, four sites of seagrass, and one site of wetlands</a:t>
            </a:r>
            <a:endParaRPr lang="en-US" sz="2000" dirty="0">
              <a:solidFill>
                <a:srgbClr val="FF0000"/>
              </a:solidFill>
              <a:latin typeface="Arial"/>
              <a:cs typeface="Arial"/>
              <a:sym typeface="Arial"/>
            </a:endParaRPr>
          </a:p>
          <a:p>
            <a:pPr indent="-361950">
              <a:spcBef>
                <a:spcPts val="600"/>
              </a:spcBef>
              <a:spcAft>
                <a:spcPts val="600"/>
              </a:spcAft>
              <a:buSzPts val="2100"/>
              <a:buFont typeface="Arial"/>
              <a:buChar char="❖"/>
            </a:pPr>
            <a:endParaRPr lang="en-US" sz="2400" dirty="0">
              <a:highlight>
                <a:srgbClr val="FFFF00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361950">
              <a:spcBef>
                <a:spcPts val="600"/>
              </a:spcBef>
              <a:spcAft>
                <a:spcPts val="600"/>
              </a:spcAft>
              <a:buSzPts val="2100"/>
              <a:buFont typeface="Arial"/>
              <a:buChar char="❖"/>
            </a:pPr>
            <a:endParaRPr lang="en-US" sz="2400" dirty="0"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41112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94;p2">
            <a:extLst>
              <a:ext uri="{FF2B5EF4-FFF2-40B4-BE49-F238E27FC236}">
                <a16:creationId xmlns:a16="http://schemas.microsoft.com/office/drawing/2014/main" xmlns="" id="{B2DDE28C-BED4-9BA9-E1B2-F487403E3290}"/>
              </a:ext>
            </a:extLst>
          </p:cNvPr>
          <p:cNvSpPr txBox="1">
            <a:spLocks/>
          </p:cNvSpPr>
          <p:nvPr/>
        </p:nvSpPr>
        <p:spPr>
          <a:xfrm>
            <a:off x="2208762" y="162422"/>
            <a:ext cx="7755045" cy="583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90000"/>
              </a:lnSpc>
              <a:buClr>
                <a:srgbClr val="0070C0"/>
              </a:buClr>
              <a:buSzPts val="4000"/>
              <a:buFont typeface="Calibri"/>
              <a:buNone/>
            </a:pPr>
            <a:r>
              <a:rPr lang="en-US" sz="2800" b="1" dirty="0">
                <a:solidFill>
                  <a:srgbClr val="0070C0"/>
                </a:solidFill>
              </a:rPr>
              <a:t>Evaluation of Achievements on Mangroves</a:t>
            </a:r>
            <a:endParaRPr lang="en-US" sz="2800" dirty="0">
              <a:solidFill>
                <a:srgbClr val="0070C0"/>
              </a:solidFill>
            </a:endParaRPr>
          </a:p>
        </p:txBody>
      </p:sp>
      <p:pic>
        <p:nvPicPr>
          <p:cNvPr id="11" name="Google Shape;95;p2">
            <a:extLst>
              <a:ext uri="{FF2B5EF4-FFF2-40B4-BE49-F238E27FC236}">
                <a16:creationId xmlns:a16="http://schemas.microsoft.com/office/drawing/2014/main" xmlns="" id="{7B00E30D-6338-4F95-32AC-41E32AF7626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568"/>
            <a:ext cx="204913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03;p3">
            <a:extLst>
              <a:ext uri="{FF2B5EF4-FFF2-40B4-BE49-F238E27FC236}">
                <a16:creationId xmlns:a16="http://schemas.microsoft.com/office/drawing/2014/main" xmlns="" id="{1EDACB82-6F77-CDFD-4FE9-E5AAC71C9D35}"/>
              </a:ext>
            </a:extLst>
          </p:cNvPr>
          <p:cNvSpPr txBox="1">
            <a:spLocks/>
          </p:cNvSpPr>
          <p:nvPr/>
        </p:nvSpPr>
        <p:spPr>
          <a:xfrm>
            <a:off x="2049137" y="5638800"/>
            <a:ext cx="9910604" cy="1457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endParaRPr lang="en-US" sz="2200" dirty="0">
              <a:latin typeface="Arial"/>
              <a:ea typeface="Arial"/>
              <a:cs typeface="Arial"/>
              <a:sym typeface="Arial"/>
            </a:endParaRP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At least 14 projects with estimated fund over USD 4.2 million sourced from different partners/donors for mangrove activities during 2008-2021</a:t>
            </a: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endParaRPr lang="en-US" sz="2200" dirty="0"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xmlns="" id="{1714EEBF-16CE-C4F5-F39F-64BE6FC01A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2429393"/>
              </p:ext>
            </p:extLst>
          </p:nvPr>
        </p:nvGraphicFramePr>
        <p:xfrm>
          <a:off x="2338094" y="907663"/>
          <a:ext cx="9435520" cy="4853211"/>
        </p:xfrm>
        <a:graphic>
          <a:graphicData uri="http://schemas.openxmlformats.org/drawingml/2006/table">
            <a:tbl>
              <a:tblPr bandRow="1">
                <a:tableStyleId>{177FB7C0-870E-4CA2-AEDD-45C9577357D1}</a:tableStyleId>
              </a:tblPr>
              <a:tblGrid>
                <a:gridCol w="3717457">
                  <a:extLst>
                    <a:ext uri="{9D8B030D-6E8A-4147-A177-3AD203B41FA5}">
                      <a16:colId xmlns:a16="http://schemas.microsoft.com/office/drawing/2014/main" xmlns="" val="1674137755"/>
                    </a:ext>
                  </a:extLst>
                </a:gridCol>
                <a:gridCol w="1143204">
                  <a:extLst>
                    <a:ext uri="{9D8B030D-6E8A-4147-A177-3AD203B41FA5}">
                      <a16:colId xmlns:a16="http://schemas.microsoft.com/office/drawing/2014/main" xmlns="" val="264743074"/>
                    </a:ext>
                  </a:extLst>
                </a:gridCol>
                <a:gridCol w="1430029">
                  <a:extLst>
                    <a:ext uri="{9D8B030D-6E8A-4147-A177-3AD203B41FA5}">
                      <a16:colId xmlns:a16="http://schemas.microsoft.com/office/drawing/2014/main" xmlns="" val="2458877941"/>
                    </a:ext>
                  </a:extLst>
                </a:gridCol>
                <a:gridCol w="1572415">
                  <a:extLst>
                    <a:ext uri="{9D8B030D-6E8A-4147-A177-3AD203B41FA5}">
                      <a16:colId xmlns:a16="http://schemas.microsoft.com/office/drawing/2014/main" xmlns="" val="488462458"/>
                    </a:ext>
                  </a:extLst>
                </a:gridCol>
                <a:gridCol w="1572415">
                  <a:extLst>
                    <a:ext uri="{9D8B030D-6E8A-4147-A177-3AD203B41FA5}">
                      <a16:colId xmlns:a16="http://schemas.microsoft.com/office/drawing/2014/main" xmlns="" val="697734959"/>
                    </a:ext>
                  </a:extLst>
                </a:gridCol>
              </a:tblGrid>
              <a:tr h="297500">
                <a:tc rowSpan="2">
                  <a:txBody>
                    <a:bodyPr/>
                    <a:lstStyle/>
                    <a:p>
                      <a:pPr algn="just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</a:rPr>
                        <a:t>Regional output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58149" marR="58149" marT="0" marB="0" anchor="ctr"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</a:rPr>
                        <a:t>SAP 2008 targets (ha)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54610" marR="54610" marT="0" marB="0" anchor="ctr">
                    <a:solidFill>
                      <a:schemeClr val="accent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just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</a:rPr>
                        <a:t>Achievements (ha) during 2008-2021 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54610" marR="54610" marT="0" marB="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203755"/>
                  </a:ext>
                </a:extLst>
              </a:tr>
              <a:tr h="60535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</a:rPr>
                        <a:t>Prey Nob District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54610" marR="5461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 err="1">
                          <a:solidFill>
                            <a:schemeClr val="bg1"/>
                          </a:solidFill>
                          <a:effectLst/>
                        </a:rPr>
                        <a:t>Butom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600" dirty="0" err="1">
                          <a:solidFill>
                            <a:schemeClr val="bg1"/>
                          </a:solidFill>
                          <a:effectLst/>
                        </a:rPr>
                        <a:t>Sakor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</a:rPr>
                        <a:t> National Park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54610" marR="5461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 err="1">
                          <a:solidFill>
                            <a:schemeClr val="bg1"/>
                          </a:solidFill>
                          <a:effectLst/>
                        </a:rPr>
                        <a:t>Peam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600" dirty="0" err="1">
                          <a:solidFill>
                            <a:schemeClr val="bg1"/>
                          </a:solidFill>
                          <a:effectLst/>
                        </a:rPr>
                        <a:t>Krasop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</a:rPr>
                        <a:t> Wildlife </a:t>
                      </a:r>
                      <a:r>
                        <a:rPr lang="en-US" sz="1600" dirty="0" err="1">
                          <a:solidFill>
                            <a:schemeClr val="bg1"/>
                          </a:solidFill>
                          <a:effectLst/>
                        </a:rPr>
                        <a:t>Sanctury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54610" marR="54610" marT="0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86769916"/>
                  </a:ext>
                </a:extLst>
              </a:tr>
              <a:tr h="605352"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</a:rPr>
                        <a:t>1.1.1 Declaration of 57,400 ha of mangrove as National Parks and Protected Areas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58149" marR="58149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-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54610" marR="5461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9,351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54610" marR="5461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9,127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54610" marR="5461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15,500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54610" marR="54610" marT="0" marB="0" anchor="ctr"/>
                </a:tc>
                <a:extLst>
                  <a:ext uri="{0D108BD9-81ED-4DB2-BD59-A6C34878D82A}">
                    <a16:rowId xmlns:a16="http://schemas.microsoft.com/office/drawing/2014/main" xmlns="" val="3380378817"/>
                  </a:ext>
                </a:extLst>
              </a:tr>
              <a:tr h="913204"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</a:rPr>
                        <a:t>1.1.2 Designation and plans for the management of 166,600 ha of mangrove as non-conversion, sustainable use areas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58149" marR="58149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-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54610" marR="5461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N/A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54610" marR="5461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9,127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54610" marR="5461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15,500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54610" marR="54610" marT="0" marB="0" anchor="ctr"/>
                </a:tc>
                <a:extLst>
                  <a:ext uri="{0D108BD9-81ED-4DB2-BD59-A6C34878D82A}">
                    <a16:rowId xmlns:a16="http://schemas.microsoft.com/office/drawing/2014/main" xmlns="" val="1176736172"/>
                  </a:ext>
                </a:extLst>
              </a:tr>
              <a:tr h="759278"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</a:rPr>
                        <a:t>1.1.3 Reform of laws and regulations for the sustainable use of 602,800 ha of mangrove forest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58149" marR="58149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49,900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54610" marR="5461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54610" marR="5461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54610" marR="5461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54610" marR="54610" marT="0" marB="0" anchor="ctr"/>
                </a:tc>
                <a:extLst>
                  <a:ext uri="{0D108BD9-81ED-4DB2-BD59-A6C34878D82A}">
                    <a16:rowId xmlns:a16="http://schemas.microsoft.com/office/drawing/2014/main" xmlns="" val="3387420102"/>
                  </a:ext>
                </a:extLst>
              </a:tr>
              <a:tr h="451426"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</a:rPr>
                        <a:t>1.1.4 Replanting of 21,000 ha of deforested mangrove land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58149" marR="58149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2,500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54610" marR="5461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N/A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54610" marR="5461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N/A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54610" marR="5461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N/A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54610" marR="54610" marT="0" marB="0" anchor="ctr"/>
                </a:tc>
                <a:extLst>
                  <a:ext uri="{0D108BD9-81ED-4DB2-BD59-A6C34878D82A}">
                    <a16:rowId xmlns:a16="http://schemas.microsoft.com/office/drawing/2014/main" xmlns="" val="218122319"/>
                  </a:ext>
                </a:extLst>
              </a:tr>
              <a:tr h="605352"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</a:rPr>
                        <a:t>1.1.5 Biodiversity increased for 11,200 ha of mangrove forest via enrichment planting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58149" marR="58149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-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54610" marR="5461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N/A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54610" marR="5461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N/A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54610" marR="5461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15,500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54610" marR="54610" marT="0" marB="0" anchor="ctr"/>
                </a:tc>
                <a:extLst>
                  <a:ext uri="{0D108BD9-81ED-4DB2-BD59-A6C34878D82A}">
                    <a16:rowId xmlns:a16="http://schemas.microsoft.com/office/drawing/2014/main" xmlns="" val="1114199508"/>
                  </a:ext>
                </a:extLst>
              </a:tr>
              <a:tr h="451426"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</a:rPr>
                        <a:t>1.1.6 Monitoring of management effectiveness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58149" marR="58149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-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54610" marR="5461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N/A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54610" marR="5461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N/A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54610" marR="5461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N/A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54610" marR="54610" marT="0" marB="0" anchor="ctr"/>
                </a:tc>
                <a:extLst>
                  <a:ext uri="{0D108BD9-81ED-4DB2-BD59-A6C34878D82A}">
                    <a16:rowId xmlns:a16="http://schemas.microsoft.com/office/drawing/2014/main" xmlns="" val="8738414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52163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94;p2">
            <a:extLst>
              <a:ext uri="{FF2B5EF4-FFF2-40B4-BE49-F238E27FC236}">
                <a16:creationId xmlns:a16="http://schemas.microsoft.com/office/drawing/2014/main" xmlns="" id="{B2DDE28C-BED4-9BA9-E1B2-F487403E3290}"/>
              </a:ext>
            </a:extLst>
          </p:cNvPr>
          <p:cNvSpPr txBox="1">
            <a:spLocks/>
          </p:cNvSpPr>
          <p:nvPr/>
        </p:nvSpPr>
        <p:spPr>
          <a:xfrm>
            <a:off x="2208762" y="162422"/>
            <a:ext cx="7755045" cy="583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90000"/>
              </a:lnSpc>
              <a:buClr>
                <a:srgbClr val="0070C0"/>
              </a:buClr>
              <a:buSzPts val="4000"/>
              <a:buFont typeface="Calibri"/>
              <a:buNone/>
            </a:pPr>
            <a:r>
              <a:rPr lang="en-US" sz="2800" b="1" dirty="0">
                <a:solidFill>
                  <a:srgbClr val="0070C0"/>
                </a:solidFill>
              </a:rPr>
              <a:t>Evaluation of Achievements on Coral Reefs</a:t>
            </a:r>
            <a:endParaRPr lang="en-US" sz="2800" dirty="0">
              <a:solidFill>
                <a:srgbClr val="0070C0"/>
              </a:solidFill>
            </a:endParaRPr>
          </a:p>
        </p:txBody>
      </p:sp>
      <p:pic>
        <p:nvPicPr>
          <p:cNvPr id="11" name="Google Shape;95;p2">
            <a:extLst>
              <a:ext uri="{FF2B5EF4-FFF2-40B4-BE49-F238E27FC236}">
                <a16:creationId xmlns:a16="http://schemas.microsoft.com/office/drawing/2014/main" xmlns="" id="{7B00E30D-6338-4F95-32AC-41E32AF7626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568"/>
            <a:ext cx="204913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03;p3">
            <a:extLst>
              <a:ext uri="{FF2B5EF4-FFF2-40B4-BE49-F238E27FC236}">
                <a16:creationId xmlns:a16="http://schemas.microsoft.com/office/drawing/2014/main" xmlns="" id="{1EDACB82-6F77-CDFD-4FE9-E5AAC71C9D35}"/>
              </a:ext>
            </a:extLst>
          </p:cNvPr>
          <p:cNvSpPr txBox="1">
            <a:spLocks/>
          </p:cNvSpPr>
          <p:nvPr/>
        </p:nvSpPr>
        <p:spPr>
          <a:xfrm>
            <a:off x="2049137" y="6112566"/>
            <a:ext cx="9910604" cy="863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Several projects/initiatives implemented for coral reefs including the Fisheries Refugia since 2008, with a total estimated fund of some USD 3.41 million</a:t>
            </a: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endParaRPr lang="en-US" sz="2000" dirty="0">
              <a:highlight>
                <a:srgbClr val="FFFF00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xmlns="" id="{0FE2AC46-519E-CC29-C0E3-157B7C9A85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1929502"/>
              </p:ext>
            </p:extLst>
          </p:nvPr>
        </p:nvGraphicFramePr>
        <p:xfrm>
          <a:off x="2319167" y="862268"/>
          <a:ext cx="9560082" cy="5172136"/>
        </p:xfrm>
        <a:graphic>
          <a:graphicData uri="http://schemas.openxmlformats.org/drawingml/2006/table">
            <a:tbl>
              <a:tblPr firstRow="1" firstCol="1" bandRow="1">
                <a:tableStyleId>{177FB7C0-870E-4CA2-AEDD-45C9577357D1}</a:tableStyleId>
              </a:tblPr>
              <a:tblGrid>
                <a:gridCol w="1513362">
                  <a:extLst>
                    <a:ext uri="{9D8B030D-6E8A-4147-A177-3AD203B41FA5}">
                      <a16:colId xmlns:a16="http://schemas.microsoft.com/office/drawing/2014/main" xmlns="" val="3323998829"/>
                    </a:ext>
                  </a:extLst>
                </a:gridCol>
                <a:gridCol w="1084170">
                  <a:extLst>
                    <a:ext uri="{9D8B030D-6E8A-4147-A177-3AD203B41FA5}">
                      <a16:colId xmlns:a16="http://schemas.microsoft.com/office/drawing/2014/main" xmlns="" val="1448648836"/>
                    </a:ext>
                  </a:extLst>
                </a:gridCol>
                <a:gridCol w="1007698">
                  <a:extLst>
                    <a:ext uri="{9D8B030D-6E8A-4147-A177-3AD203B41FA5}">
                      <a16:colId xmlns:a16="http://schemas.microsoft.com/office/drawing/2014/main" xmlns="" val="2227873041"/>
                    </a:ext>
                  </a:extLst>
                </a:gridCol>
                <a:gridCol w="1227504">
                  <a:extLst>
                    <a:ext uri="{9D8B030D-6E8A-4147-A177-3AD203B41FA5}">
                      <a16:colId xmlns:a16="http://schemas.microsoft.com/office/drawing/2014/main" xmlns="" val="2336703487"/>
                    </a:ext>
                  </a:extLst>
                </a:gridCol>
                <a:gridCol w="1001676">
                  <a:extLst>
                    <a:ext uri="{9D8B030D-6E8A-4147-A177-3AD203B41FA5}">
                      <a16:colId xmlns:a16="http://schemas.microsoft.com/office/drawing/2014/main" xmlns="" val="1622230022"/>
                    </a:ext>
                  </a:extLst>
                </a:gridCol>
                <a:gridCol w="1317752">
                  <a:extLst>
                    <a:ext uri="{9D8B030D-6E8A-4147-A177-3AD203B41FA5}">
                      <a16:colId xmlns:a16="http://schemas.microsoft.com/office/drawing/2014/main" xmlns="" val="248103067"/>
                    </a:ext>
                  </a:extLst>
                </a:gridCol>
                <a:gridCol w="1287780">
                  <a:extLst>
                    <a:ext uri="{9D8B030D-6E8A-4147-A177-3AD203B41FA5}">
                      <a16:colId xmlns:a16="http://schemas.microsoft.com/office/drawing/2014/main" xmlns="" val="1948046818"/>
                    </a:ext>
                  </a:extLst>
                </a:gridCol>
                <a:gridCol w="1120140">
                  <a:extLst>
                    <a:ext uri="{9D8B030D-6E8A-4147-A177-3AD203B41FA5}">
                      <a16:colId xmlns:a16="http://schemas.microsoft.com/office/drawing/2014/main" xmlns="" val="3314652993"/>
                    </a:ext>
                  </a:extLst>
                </a:gridCol>
              </a:tblGrid>
              <a:tr h="80480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Site Names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Reef area (ha) managed in 2008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effectLst/>
                        </a:rPr>
                        <a:t>SAP target area (ha)*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Total area (ha) ** managed until 2021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Capacity (high, medium, low)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Management approach (ha)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Management tools (ha)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Monitoring (ha)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255634864"/>
                  </a:ext>
                </a:extLst>
              </a:tr>
              <a:tr h="6011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Koh Kong archipelago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  <a:highlight>
                            <a:srgbClr val="00FFFF"/>
                          </a:highlight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Low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73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N/A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N/A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255486654"/>
                  </a:ext>
                </a:extLst>
              </a:tr>
              <a:tr h="6011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Koh </a:t>
                      </a:r>
                      <a:r>
                        <a:rPr lang="en-US" sz="1600" dirty="0" err="1">
                          <a:effectLst/>
                        </a:rPr>
                        <a:t>Sdach</a:t>
                      </a:r>
                      <a:r>
                        <a:rPr lang="en-US" sz="1600" dirty="0">
                          <a:effectLst/>
                        </a:rPr>
                        <a:t> archipelago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423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Medium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 423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423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260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71240633"/>
                  </a:ext>
                </a:extLst>
              </a:tr>
              <a:tr h="6011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Koh Rong archipelago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426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High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426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426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255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133387877"/>
                  </a:ext>
                </a:extLst>
              </a:tr>
              <a:tr h="6011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Koh Takiev archipelago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293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Low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293 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N/A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N/A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553047363"/>
                  </a:ext>
                </a:extLst>
              </a:tr>
              <a:tr h="6011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Koh Tang archipelago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Medium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439 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N/A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N/A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933487644"/>
                  </a:ext>
                </a:extLst>
              </a:tr>
              <a:tr h="2163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Prek Ampil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953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Low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953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953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467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801719748"/>
                  </a:ext>
                </a:extLst>
              </a:tr>
              <a:tr h="6011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Koh Pouh archipelago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52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High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52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52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52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855973294"/>
                  </a:ext>
                </a:extLst>
              </a:tr>
              <a:tr h="2163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Total 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293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2,258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1,854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2,659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-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1.034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7297898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99264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94;p2">
            <a:extLst>
              <a:ext uri="{FF2B5EF4-FFF2-40B4-BE49-F238E27FC236}">
                <a16:creationId xmlns:a16="http://schemas.microsoft.com/office/drawing/2014/main" xmlns="" id="{5406722A-ECBC-7A71-88EC-E06440D7694D}"/>
              </a:ext>
            </a:extLst>
          </p:cNvPr>
          <p:cNvSpPr txBox="1">
            <a:spLocks/>
          </p:cNvSpPr>
          <p:nvPr/>
        </p:nvSpPr>
        <p:spPr>
          <a:xfrm>
            <a:off x="2208762" y="162422"/>
            <a:ext cx="7755045" cy="583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90000"/>
              </a:lnSpc>
              <a:buClr>
                <a:srgbClr val="0070C0"/>
              </a:buClr>
              <a:buSzPts val="4000"/>
              <a:buFont typeface="Calibri"/>
              <a:buNone/>
            </a:pPr>
            <a:r>
              <a:rPr lang="en-US" sz="2800" b="1" dirty="0">
                <a:solidFill>
                  <a:srgbClr val="0070C0"/>
                </a:solidFill>
              </a:rPr>
              <a:t>Evaluation of Achievements on Seagrass</a:t>
            </a:r>
            <a:endParaRPr lang="en-US" sz="2800" dirty="0">
              <a:solidFill>
                <a:srgbClr val="0070C0"/>
              </a:solidFill>
            </a:endParaRPr>
          </a:p>
        </p:txBody>
      </p:sp>
      <p:pic>
        <p:nvPicPr>
          <p:cNvPr id="5" name="Google Shape;95;p2">
            <a:extLst>
              <a:ext uri="{FF2B5EF4-FFF2-40B4-BE49-F238E27FC236}">
                <a16:creationId xmlns:a16="http://schemas.microsoft.com/office/drawing/2014/main" xmlns="" id="{97E1F419-34E3-8FF8-B6A8-605D135FB21A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568"/>
            <a:ext cx="2049137" cy="68580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xmlns="" id="{2947410B-89EB-2F0E-1E59-959789DA9E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3591643"/>
              </p:ext>
            </p:extLst>
          </p:nvPr>
        </p:nvGraphicFramePr>
        <p:xfrm>
          <a:off x="2306319" y="849737"/>
          <a:ext cx="9572003" cy="5012490"/>
        </p:xfrm>
        <a:graphic>
          <a:graphicData uri="http://schemas.openxmlformats.org/drawingml/2006/table">
            <a:tbl>
              <a:tblPr firstRow="1" firstCol="1" bandRow="1">
                <a:tableStyleId>{177FB7C0-870E-4CA2-AEDD-45C9577357D1}</a:tableStyleId>
              </a:tblPr>
              <a:tblGrid>
                <a:gridCol w="3561821">
                  <a:extLst>
                    <a:ext uri="{9D8B030D-6E8A-4147-A177-3AD203B41FA5}">
                      <a16:colId xmlns:a16="http://schemas.microsoft.com/office/drawing/2014/main" xmlns="" val="3745373915"/>
                    </a:ext>
                  </a:extLst>
                </a:gridCol>
                <a:gridCol w="1358284">
                  <a:extLst>
                    <a:ext uri="{9D8B030D-6E8A-4147-A177-3AD203B41FA5}">
                      <a16:colId xmlns:a16="http://schemas.microsoft.com/office/drawing/2014/main" xmlns="" val="2024829863"/>
                    </a:ext>
                  </a:extLst>
                </a:gridCol>
                <a:gridCol w="1126873">
                  <a:extLst>
                    <a:ext uri="{9D8B030D-6E8A-4147-A177-3AD203B41FA5}">
                      <a16:colId xmlns:a16="http://schemas.microsoft.com/office/drawing/2014/main" xmlns="" val="3862340863"/>
                    </a:ext>
                  </a:extLst>
                </a:gridCol>
                <a:gridCol w="1199076">
                  <a:extLst>
                    <a:ext uri="{9D8B030D-6E8A-4147-A177-3AD203B41FA5}">
                      <a16:colId xmlns:a16="http://schemas.microsoft.com/office/drawing/2014/main" xmlns="" val="2344799459"/>
                    </a:ext>
                  </a:extLst>
                </a:gridCol>
                <a:gridCol w="1132620">
                  <a:extLst>
                    <a:ext uri="{9D8B030D-6E8A-4147-A177-3AD203B41FA5}">
                      <a16:colId xmlns:a16="http://schemas.microsoft.com/office/drawing/2014/main" xmlns="" val="3113636795"/>
                    </a:ext>
                  </a:extLst>
                </a:gridCol>
                <a:gridCol w="1193329">
                  <a:extLst>
                    <a:ext uri="{9D8B030D-6E8A-4147-A177-3AD203B41FA5}">
                      <a16:colId xmlns:a16="http://schemas.microsoft.com/office/drawing/2014/main" xmlns="" val="558518905"/>
                    </a:ext>
                  </a:extLst>
                </a:gridCol>
              </a:tblGrid>
              <a:tr h="843249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Regional Output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Kep Beach &amp; Koh Tonsay archipelago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Kampot Beach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Chroy Pros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Koh Rong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Total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749186788"/>
                  </a:ext>
                </a:extLst>
              </a:tr>
              <a:tr h="925218"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1.3.1 Twenty seagrass areas totaling 26,036 ha under sustainable management with supporting laws and regulations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3,095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1,500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2198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effectLst/>
                        </a:rPr>
                        <a:t>6,793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94133900"/>
                  </a:ext>
                </a:extLst>
              </a:tr>
              <a:tr h="1393588"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1.3.2 Amended management plans for 7 existing MPAs with significant seagrass areas, to include specific seagrass-related management actions</a:t>
                      </a:r>
                      <a:r>
                        <a:rPr lang="en-GB" sz="1600" dirty="0">
                          <a:effectLst/>
                        </a:rPr>
                        <a:t> and policy, legal and institutional reforms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</a:rPr>
                        <a:t>N/A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N/A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N/A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080732589"/>
                  </a:ext>
                </a:extLst>
              </a:tr>
              <a:tr h="1159403"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1.3.3 Designation of 7 new Marine Protected Areas focusing on seagrass areas identified in the prioritized listings of the SCS Project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3,095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</a:endParaRPr>
                    </a:p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effectLst/>
                        </a:rPr>
                        <a:t>92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</a:rPr>
                        <a:t>3,187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598937604"/>
                  </a:ext>
                </a:extLst>
              </a:tr>
              <a:tr h="691032"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1.3.4 Established mechanism for monitoring seagrass habitat management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3,095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1,500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effectLst/>
                        </a:rPr>
                        <a:t>N/A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solidFill>
                            <a:srgbClr val="FF0000"/>
                          </a:solidFill>
                          <a:effectLst/>
                        </a:rPr>
                        <a:t>4,595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274231512"/>
                  </a:ext>
                </a:extLst>
              </a:tr>
            </a:tbl>
          </a:graphicData>
        </a:graphic>
      </p:graphicFrame>
      <p:sp>
        <p:nvSpPr>
          <p:cNvPr id="2" name="Google Shape;103;p3">
            <a:extLst>
              <a:ext uri="{FF2B5EF4-FFF2-40B4-BE49-F238E27FC236}">
                <a16:creationId xmlns:a16="http://schemas.microsoft.com/office/drawing/2014/main" xmlns="" id="{11A1C71D-1032-1A99-2ADE-C9B6C013839E}"/>
              </a:ext>
            </a:extLst>
          </p:cNvPr>
          <p:cNvSpPr txBox="1">
            <a:spLocks/>
          </p:cNvSpPr>
          <p:nvPr/>
        </p:nvSpPr>
        <p:spPr>
          <a:xfrm>
            <a:off x="2049137" y="6090794"/>
            <a:ext cx="9910604" cy="863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Several projects/initiatives implemented for seagrass activities including the Fisheries Refugia, with a total estimated fund of some 3.41 million since 2008</a:t>
            </a: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endParaRPr lang="en-US" sz="2000" dirty="0">
              <a:highlight>
                <a:srgbClr val="FFFF00"/>
              </a:highlight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853169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94;p2">
            <a:extLst>
              <a:ext uri="{FF2B5EF4-FFF2-40B4-BE49-F238E27FC236}">
                <a16:creationId xmlns:a16="http://schemas.microsoft.com/office/drawing/2014/main" xmlns="" id="{0AFDA0A7-05FF-FB22-78D7-603B1926019B}"/>
              </a:ext>
            </a:extLst>
          </p:cNvPr>
          <p:cNvSpPr txBox="1">
            <a:spLocks/>
          </p:cNvSpPr>
          <p:nvPr/>
        </p:nvSpPr>
        <p:spPr>
          <a:xfrm>
            <a:off x="2208762" y="162422"/>
            <a:ext cx="8721997" cy="583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90000"/>
              </a:lnSpc>
              <a:buClr>
                <a:srgbClr val="0070C0"/>
              </a:buClr>
              <a:buSzPts val="4000"/>
              <a:buFont typeface="Calibri"/>
              <a:buNone/>
            </a:pPr>
            <a:r>
              <a:rPr lang="en-US" sz="2800" b="1" dirty="0">
                <a:solidFill>
                  <a:srgbClr val="0070C0"/>
                </a:solidFill>
              </a:rPr>
              <a:t>Evaluation of Achievements on Coastal Wetlands</a:t>
            </a:r>
            <a:endParaRPr lang="en-US" sz="2800" dirty="0">
              <a:solidFill>
                <a:srgbClr val="0070C0"/>
              </a:solidFill>
            </a:endParaRPr>
          </a:p>
        </p:txBody>
      </p:sp>
      <p:pic>
        <p:nvPicPr>
          <p:cNvPr id="5" name="Google Shape;95;p2">
            <a:extLst>
              <a:ext uri="{FF2B5EF4-FFF2-40B4-BE49-F238E27FC236}">
                <a16:creationId xmlns:a16="http://schemas.microsoft.com/office/drawing/2014/main" xmlns="" id="{13B2E195-53F1-81FB-9ADE-690CDB2F021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568"/>
            <a:ext cx="204913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103;p3">
            <a:extLst>
              <a:ext uri="{FF2B5EF4-FFF2-40B4-BE49-F238E27FC236}">
                <a16:creationId xmlns:a16="http://schemas.microsoft.com/office/drawing/2014/main" xmlns="" id="{8045741D-CFD6-0DCD-2E7B-1146C067979A}"/>
              </a:ext>
            </a:extLst>
          </p:cNvPr>
          <p:cNvSpPr txBox="1">
            <a:spLocks/>
          </p:cNvSpPr>
          <p:nvPr/>
        </p:nvSpPr>
        <p:spPr>
          <a:xfrm>
            <a:off x="2125337" y="5325836"/>
            <a:ext cx="9910604" cy="11822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Several projects and initiatives with the estimated funding of USD 5.3 million from different sources for wetland activities implemented during 2008-2021</a:t>
            </a:r>
            <a:endParaRPr lang="en-US" sz="2400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xmlns="" id="{1EBDD262-A5B4-5A5B-3206-654E589391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0793418"/>
              </p:ext>
            </p:extLst>
          </p:nvPr>
        </p:nvGraphicFramePr>
        <p:xfrm>
          <a:off x="2354930" y="832578"/>
          <a:ext cx="8575829" cy="4140628"/>
        </p:xfrm>
        <a:graphic>
          <a:graphicData uri="http://schemas.openxmlformats.org/drawingml/2006/table">
            <a:tbl>
              <a:tblPr firstRow="1" firstCol="1" bandRow="1">
                <a:tableStyleId>{177FB7C0-870E-4CA2-AEDD-45C9577357D1}</a:tableStyleId>
              </a:tblPr>
              <a:tblGrid>
                <a:gridCol w="5468644">
                  <a:extLst>
                    <a:ext uri="{9D8B030D-6E8A-4147-A177-3AD203B41FA5}">
                      <a16:colId xmlns:a16="http://schemas.microsoft.com/office/drawing/2014/main" xmlns="" val="3745373915"/>
                    </a:ext>
                  </a:extLst>
                </a:gridCol>
                <a:gridCol w="1535837">
                  <a:extLst>
                    <a:ext uri="{9D8B030D-6E8A-4147-A177-3AD203B41FA5}">
                      <a16:colId xmlns:a16="http://schemas.microsoft.com/office/drawing/2014/main" xmlns="" val="3113636795"/>
                    </a:ext>
                  </a:extLst>
                </a:gridCol>
                <a:gridCol w="1571348">
                  <a:extLst>
                    <a:ext uri="{9D8B030D-6E8A-4147-A177-3AD203B41FA5}">
                      <a16:colId xmlns:a16="http://schemas.microsoft.com/office/drawing/2014/main" xmlns="" val="558518905"/>
                    </a:ext>
                  </a:extLst>
                </a:gridCol>
              </a:tblGrid>
              <a:tr h="843249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</a:rPr>
                        <a:t>Regional Output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</a:rPr>
                        <a:t>Koh Rong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</a:rPr>
                        <a:t>Total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749186788"/>
                  </a:ext>
                </a:extLst>
              </a:tr>
              <a:tr h="9252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1.4.1 Integrated management plans developed and under implementation for at least </a:t>
                      </a: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 lagoons (21,818 ha), 10 estuaries (639,418 ha), 5 tidal flats (96,903 ha), 1 peat swamp (45,700 ha) and 1 non-peat swamp (9,808 ha)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12,000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12,000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94133900"/>
                  </a:ext>
                </a:extLst>
              </a:tr>
              <a:tr h="10630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1.4.2 Declaration of wetland areas with protection status (i.e. non-hunting area, nature reserves, protected areas, Ramsar Sites)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12,000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12,000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080732589"/>
                  </a:ext>
                </a:extLst>
              </a:tr>
              <a:tr h="7668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1.4.3 Adoption of a regional monitoring scheme and its national implementation 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12,000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N/A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5989376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39671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"/>
          <p:cNvSpPr txBox="1">
            <a:spLocks noGrp="1"/>
          </p:cNvSpPr>
          <p:nvPr>
            <p:ph type="title"/>
          </p:nvPr>
        </p:nvSpPr>
        <p:spPr>
          <a:xfrm>
            <a:off x="2208762" y="162422"/>
            <a:ext cx="9211299" cy="583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4000"/>
              <a:buFont typeface="Calibri"/>
              <a:buNone/>
            </a:pPr>
            <a:r>
              <a:rPr lang="en-US" sz="3400" b="1" dirty="0">
                <a:solidFill>
                  <a:srgbClr val="0070C0"/>
                </a:solidFill>
              </a:rPr>
              <a:t>Key progress of the SCS SAP project</a:t>
            </a:r>
            <a:endParaRPr sz="3400" dirty="0">
              <a:solidFill>
                <a:srgbClr val="0070C0"/>
              </a:solidFill>
            </a:endParaRPr>
          </a:p>
        </p:txBody>
      </p:sp>
      <p:pic>
        <p:nvPicPr>
          <p:cNvPr id="95" name="Google Shape;95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568"/>
            <a:ext cx="204913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103;p3"/>
          <p:cNvSpPr txBox="1">
            <a:spLocks/>
          </p:cNvSpPr>
          <p:nvPr/>
        </p:nvSpPr>
        <p:spPr>
          <a:xfrm>
            <a:off x="2152834" y="886608"/>
            <a:ext cx="9827177" cy="41099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-361950">
              <a:lnSpc>
                <a:spcPct val="150000"/>
              </a:lnSpc>
              <a:spcBef>
                <a:spcPts val="0"/>
              </a:spcBef>
              <a:buSzPts val="2100"/>
              <a:buFont typeface="Arial"/>
              <a:buChar char="❖"/>
            </a:pP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Developed National Implementation Report (NIR) of the four habitats: mangrove, coral reefs, seagrass and wetlands</a:t>
            </a:r>
          </a:p>
          <a:p>
            <a:pPr indent="-361950">
              <a:lnSpc>
                <a:spcPct val="150000"/>
              </a:lnSpc>
              <a:spcBef>
                <a:spcPts val="0"/>
              </a:spcBef>
              <a:buSzPts val="2100"/>
              <a:buFont typeface="Arial"/>
              <a:buChar char="❖"/>
            </a:pP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Updated members of SAP coordination (IMC, NTWG, SEAs, NC)</a:t>
            </a:r>
          </a:p>
          <a:p>
            <a:pPr indent="-361950">
              <a:lnSpc>
                <a:spcPct val="150000"/>
              </a:lnSpc>
              <a:spcBef>
                <a:spcPts val="0"/>
              </a:spcBef>
              <a:buSzPts val="2100"/>
              <a:buFont typeface="Arial"/>
              <a:buChar char="❖"/>
            </a:pP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Signed Project Cooperation Agreement (PCA) between UNOPS and MOE on SCS SAP </a:t>
            </a:r>
            <a:r>
              <a:rPr lang="en-US" sz="2400" dirty="0">
                <a:latin typeface="Arial"/>
                <a:cs typeface="Arial"/>
                <a:sym typeface="Arial"/>
              </a:rPr>
              <a:t>implementation dated 12-Sep-2022 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Developed Detailed Annual Workplan Plan and Budget</a:t>
            </a:r>
          </a:p>
          <a:p>
            <a:pPr indent="-361950">
              <a:lnSpc>
                <a:spcPct val="150000"/>
              </a:lnSpc>
              <a:spcBef>
                <a:spcPts val="0"/>
              </a:spcBef>
              <a:buSzPts val="2100"/>
              <a:buFont typeface="Arial"/>
              <a:buChar char="❖"/>
            </a:pP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Forming project management team and recruitment of consultants</a:t>
            </a:r>
          </a:p>
        </p:txBody>
      </p:sp>
    </p:spTree>
    <p:extLst>
      <p:ext uri="{BB962C8B-B14F-4D97-AF65-F5344CB8AC3E}">
        <p14:creationId xmlns:p14="http://schemas.microsoft.com/office/powerpoint/2010/main" val="39207077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"/>
          <p:cNvSpPr txBox="1">
            <a:spLocks noGrp="1"/>
          </p:cNvSpPr>
          <p:nvPr>
            <p:ph type="title"/>
          </p:nvPr>
        </p:nvSpPr>
        <p:spPr>
          <a:xfrm>
            <a:off x="2208762" y="162422"/>
            <a:ext cx="9211299" cy="583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4000"/>
              <a:buFont typeface="Calibri"/>
              <a:buNone/>
            </a:pPr>
            <a:r>
              <a:rPr lang="en-US" sz="3400" b="1" dirty="0">
                <a:solidFill>
                  <a:srgbClr val="0070C0"/>
                </a:solidFill>
              </a:rPr>
              <a:t>Issues and Challenges</a:t>
            </a:r>
            <a:endParaRPr sz="3400" dirty="0">
              <a:solidFill>
                <a:srgbClr val="0070C0"/>
              </a:solidFill>
            </a:endParaRPr>
          </a:p>
        </p:txBody>
      </p:sp>
      <p:pic>
        <p:nvPicPr>
          <p:cNvPr id="95" name="Google Shape;95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568"/>
            <a:ext cx="204913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03;p3"/>
          <p:cNvSpPr txBox="1">
            <a:spLocks/>
          </p:cNvSpPr>
          <p:nvPr/>
        </p:nvSpPr>
        <p:spPr>
          <a:xfrm>
            <a:off x="2049137" y="745433"/>
            <a:ext cx="9910604" cy="3508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536575" indent="-309563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v"/>
            </a:pPr>
            <a:r>
              <a:rPr lang="en-US" sz="2200" dirty="0">
                <a:latin typeface="Arial"/>
                <a:cs typeface="Arial"/>
              </a:rPr>
              <a:t>Insufficient law, regulations and guidelines related to marine habitats to meet the current management needs</a:t>
            </a:r>
          </a:p>
          <a:p>
            <a:pPr marL="536575" indent="-309563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v"/>
            </a:pPr>
            <a:r>
              <a:rPr lang="en-US" sz="2200" dirty="0">
                <a:latin typeface="Arial"/>
                <a:cs typeface="Arial"/>
              </a:rPr>
              <a:t>Law enforcement remains limited </a:t>
            </a:r>
          </a:p>
          <a:p>
            <a:pPr marL="536575" indent="-309563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v"/>
            </a:pPr>
            <a:r>
              <a:rPr lang="en-US" sz="2200" dirty="0">
                <a:latin typeface="Arial"/>
                <a:cs typeface="Arial"/>
              </a:rPr>
              <a:t>Lack of effective guidelines for sustainable coastal management</a:t>
            </a:r>
          </a:p>
          <a:p>
            <a:pPr marL="536575" indent="-309563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v"/>
            </a:pPr>
            <a:r>
              <a:rPr lang="en-US" sz="2200" dirty="0">
                <a:latin typeface="Arial"/>
                <a:cs typeface="Arial"/>
              </a:rPr>
              <a:t>Land encroachment in the coastal areas</a:t>
            </a:r>
          </a:p>
          <a:p>
            <a:pPr marL="536575" indent="-309563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v"/>
            </a:pPr>
            <a:r>
              <a:rPr lang="en-US" sz="2200" dirty="0">
                <a:latin typeface="Arial"/>
                <a:cs typeface="Arial"/>
              </a:rPr>
              <a:t>Coastal and marine pollution</a:t>
            </a:r>
          </a:p>
          <a:p>
            <a:pPr marL="536575" indent="-309563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v"/>
            </a:pPr>
            <a:r>
              <a:rPr lang="en-US" sz="2200" dirty="0">
                <a:latin typeface="Arial"/>
                <a:cs typeface="Arial"/>
              </a:rPr>
              <a:t>Climate change impacts</a:t>
            </a: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endParaRPr lang="en-US" sz="2200" dirty="0">
              <a:latin typeface="Arial"/>
              <a:ea typeface="Arial"/>
              <a:cs typeface="Arial"/>
              <a:sym typeface="Arial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2200" dirty="0">
              <a:latin typeface="Arial"/>
              <a:ea typeface="Arial"/>
              <a:cs typeface="Arial"/>
              <a:sym typeface="Arial"/>
            </a:endParaRP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endParaRPr lang="en-US" sz="2200" dirty="0">
              <a:latin typeface="Arial"/>
              <a:ea typeface="Arial"/>
              <a:cs typeface="Arial"/>
              <a:sym typeface="Arial"/>
            </a:endParaRP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endParaRPr lang="en-US" sz="22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94;p2"/>
          <p:cNvSpPr txBox="1">
            <a:spLocks/>
          </p:cNvSpPr>
          <p:nvPr/>
        </p:nvSpPr>
        <p:spPr>
          <a:xfrm>
            <a:off x="2208761" y="4253592"/>
            <a:ext cx="9211299" cy="583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0070C0"/>
              </a:buClr>
              <a:buSzPts val="4000"/>
            </a:pPr>
            <a:r>
              <a:rPr lang="en-US" sz="3400" b="1" dirty="0">
                <a:solidFill>
                  <a:srgbClr val="0070C0"/>
                </a:solidFill>
              </a:rPr>
              <a:t>Lessons Learned</a:t>
            </a:r>
            <a:endParaRPr lang="en-US" sz="3400" dirty="0">
              <a:solidFill>
                <a:srgbClr val="0070C0"/>
              </a:solidFill>
            </a:endParaRPr>
          </a:p>
        </p:txBody>
      </p:sp>
      <p:sp>
        <p:nvSpPr>
          <p:cNvPr id="7" name="Google Shape;103;p3"/>
          <p:cNvSpPr txBox="1">
            <a:spLocks/>
          </p:cNvSpPr>
          <p:nvPr/>
        </p:nvSpPr>
        <p:spPr>
          <a:xfrm>
            <a:off x="2208761" y="4807294"/>
            <a:ext cx="9910604" cy="18471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-3619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ts val="2100"/>
              <a:buFont typeface="Arial"/>
              <a:buChar char="❖"/>
            </a:pP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Establishment of new protected areas (i.e. MNP, MFMA)</a:t>
            </a:r>
          </a:p>
          <a:p>
            <a:pPr indent="-3619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ts val="2100"/>
              <a:buFont typeface="Arial"/>
              <a:buChar char="❖"/>
            </a:pP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Integrated coastal management/ Co-management</a:t>
            </a:r>
          </a:p>
          <a:p>
            <a:pPr indent="-3619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ts val="2100"/>
              <a:buFont typeface="Arial"/>
              <a:buChar char="❖"/>
            </a:pP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Community engagement in the protected area management </a:t>
            </a:r>
          </a:p>
          <a:p>
            <a:pPr indent="-3619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ts val="2100"/>
              <a:buFont typeface="Arial"/>
              <a:buChar char="❖"/>
            </a:pP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Mangrove forest eco-tourism</a:t>
            </a:r>
          </a:p>
        </p:txBody>
      </p:sp>
    </p:spTree>
    <p:extLst>
      <p:ext uri="{BB962C8B-B14F-4D97-AF65-F5344CB8AC3E}">
        <p14:creationId xmlns:p14="http://schemas.microsoft.com/office/powerpoint/2010/main" val="32837955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2276</TotalTime>
  <Words>1014</Words>
  <Application>Microsoft Office PowerPoint</Application>
  <PresentationFormat>Widescreen</PresentationFormat>
  <Paragraphs>228</Paragraphs>
  <Slides>11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</vt:lpstr>
      <vt:lpstr>Calibri</vt:lpstr>
      <vt:lpstr>DaunPenh</vt:lpstr>
      <vt:lpstr>Times New Roman</vt:lpstr>
      <vt:lpstr>Twentieth Century</vt:lpstr>
      <vt:lpstr>Wingdings</vt:lpstr>
      <vt:lpstr>Yu Mincho</vt:lpstr>
      <vt:lpstr>Office Theme</vt:lpstr>
      <vt:lpstr>PowerPoint Presentation</vt:lpstr>
      <vt:lpstr>Presentation Outline</vt:lpstr>
      <vt:lpstr>Introduction</vt:lpstr>
      <vt:lpstr>PowerPoint Presentation</vt:lpstr>
      <vt:lpstr>PowerPoint Presentation</vt:lpstr>
      <vt:lpstr>PowerPoint Presentation</vt:lpstr>
      <vt:lpstr>PowerPoint Presentation</vt:lpstr>
      <vt:lpstr>Key progress of the SCS SAP project</vt:lpstr>
      <vt:lpstr>Issues and Challenges</vt:lpstr>
      <vt:lpstr>Recommendations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Virginie Hart</dc:creator>
  <cp:lastModifiedBy>Molina Reynaldo</cp:lastModifiedBy>
  <cp:revision>36</cp:revision>
  <dcterms:created xsi:type="dcterms:W3CDTF">2021-06-17T13:22:27Z</dcterms:created>
  <dcterms:modified xsi:type="dcterms:W3CDTF">2022-10-15T09:02:10Z</dcterms:modified>
</cp:coreProperties>
</file>