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86" r:id="rId3"/>
    <p:sldId id="300" r:id="rId4"/>
    <p:sldId id="301" r:id="rId5"/>
    <p:sldId id="278" r:id="rId6"/>
    <p:sldId id="30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91" autoAdjust="0"/>
    <p:restoredTop sz="91439"/>
  </p:normalViewPr>
  <p:slideViewPr>
    <p:cSldViewPr snapToGrid="0">
      <p:cViewPr varScale="1">
        <p:scale>
          <a:sx n="64" d="100"/>
          <a:sy n="64" d="100"/>
        </p:scale>
        <p:origin x="5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8591A-A1FB-4971-8470-4737C699C332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2F1F-19A4-4A5F-B506-E65B0E9E6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>
          <a:extLst>
            <a:ext uri="{FF2B5EF4-FFF2-40B4-BE49-F238E27FC236}">
              <a16:creationId xmlns:a16="http://schemas.microsoft.com/office/drawing/2014/main" id="{60AEECE6-AC50-73E5-D0EB-8B49CBC18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>
            <a:extLst>
              <a:ext uri="{FF2B5EF4-FFF2-40B4-BE49-F238E27FC236}">
                <a16:creationId xmlns:a16="http://schemas.microsoft.com/office/drawing/2014/main" id="{6F8B56FB-7233-1DA5-0E66-AB3969D2A7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>
            <a:extLst>
              <a:ext uri="{FF2B5EF4-FFF2-40B4-BE49-F238E27FC236}">
                <a16:creationId xmlns:a16="http://schemas.microsoft.com/office/drawing/2014/main" id="{1096FD6E-9508-0FB7-7DEE-3B158E8D07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153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FB0CC-A10C-7333-BEDB-49BC3E511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6C115F-68C3-0667-06A3-521A5B602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4507D-5078-49A3-2B0B-BD3DCE736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997D-24D7-C408-9102-04A3FAC1E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EFFB6-6CDC-3258-A6F3-8B8791BD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7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B39A-AF14-3155-FBE4-0DA45E9F4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A271C-6A8C-B177-2123-10CA0B22E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17502-0B39-4FA1-7441-D295DD0E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ABCCD-CDE6-5FEC-583E-D673B8FA3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A8579-531D-E7A4-C7A9-AE01B136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1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F841B6-7392-DFF3-1EE5-085B94F4B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823E2-D908-8CDF-AE8C-9DEB03434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15686-A60D-8A5D-2913-2FA52EF6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C8561-0040-C4B2-E924-6339089D3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6CE05-F650-1337-382B-1B26D403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859A-005E-0217-130F-9B43748FE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8B4F2-35FA-41C2-300A-6D73763BC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240DE-189F-850A-EDFE-03BBA2C1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DC691-A17B-2E3C-3750-21BB5136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F6F09-52B2-AF52-AC89-1DB2BC842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5822C-C7FF-372B-E7C8-8508F372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1813D-C80D-FB23-1EBE-9B42CE12F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2D54-E2D1-0D82-DFF0-243AE72F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C1159-8812-FF2B-B4E7-30411E26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66214-6395-8E9F-B809-76572DCC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4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93F0E-111E-04D1-F94C-D416F1B3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912E9-98F6-FD74-22BD-5BF011F78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74F7D-682C-AFB3-E13B-5B8B608E8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F806F-70F3-8E79-964F-9C0EDFC1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FE8A9-36ED-3A26-636D-210AFDD4D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97475-88FA-4DB1-45FF-A2E37EBAF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2DAC3-BFCA-143F-19BA-64DCAACE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A5512-BF20-4BCE-E7A9-C85952D2D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3D446B-A18A-FA24-7E2A-5E409CFD6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490350-EB4A-E61E-6121-536C79A26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98A60-7D2D-37F0-FD70-50926330A9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DD22B3-E766-D3A2-114C-C8D9DD3BB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1A4B3-6C7E-B3FC-265C-82C10B67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3537EA-3923-7BBB-F2E3-47D59CCF2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9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CBC88-DB64-487A-E6B7-1F6A9FBE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44C7A-0C93-3261-A018-05C518CD8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8BDC4-2580-381C-96E8-424E0D182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D5CF1-892F-8D00-CB5B-373C9C0C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4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72D3CC-4026-5F2E-E142-6B2465C8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7EB1F8-835C-B28C-D42A-2892E48C7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5329A-3A95-7856-3733-946DAB28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2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A298-CFBA-E77D-FEBF-CC6FF732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1A77A-A795-D1C7-BF75-505F1D39C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63194-8789-FB5E-D0BA-2C872A886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5FF63-C6CD-78A7-5A8F-44FB9FDA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3315CE-705F-29E9-762D-76C95A10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1D47D-03DA-D4B1-77A0-929BC69C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7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15972-E81A-8EEB-913C-5C07680B4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5B267-583F-0F95-C6E9-05B76C0C86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5E059F-8336-B298-D12D-9F204AE5B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622C1-32E9-1CE7-9CC3-75441424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2CD8A-B780-83D0-DEB1-F4B3327E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B4837-FD4C-AECB-A281-7F4AEFC23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91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3BADC7-E0DB-9E4E-6B18-6112B1F04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C3815-CDB6-589F-706D-7486F6E89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0EAF9-67C8-E812-17DB-AF2CEC413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5FAC3-2248-4055-6502-2C939670D8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29E2D-0A25-F7E6-4C66-A5BC905D9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7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407623" y="1994964"/>
            <a:ext cx="11314323" cy="3210791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07000"/>
              </a:lnSpc>
            </a:pPr>
            <a:r>
              <a:rPr lang="en-US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Roundtable of Local Representatives</a:t>
            </a:r>
          </a:p>
          <a:p>
            <a:pPr lvl="0" algn="ctr">
              <a:lnSpc>
                <a:spcPct val="107000"/>
              </a:lnSpc>
            </a:pPr>
            <a:r>
              <a:rPr lang="en-US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17 September, 2025, Jakarta, Indonesia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algn="ctr">
              <a:lnSpc>
                <a:spcPct val="107000"/>
              </a:lnSpc>
            </a:pPr>
            <a:r>
              <a:rPr lang="en-US" sz="22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MAINSTREAMING NATURAL CAPITAL INTO SUSTAINABLE DEVELOPMENT POLICIES: </a:t>
            </a:r>
          </a:p>
          <a:p>
            <a:pPr algn="ctr">
              <a:lnSpc>
                <a:spcPct val="107000"/>
              </a:lnSpc>
            </a:pPr>
            <a:r>
              <a:rPr lang="en-US" sz="22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SPATIAL ECOSYSTEM SERVICES VALUATION APPROACH APPLIED FOR COASTAL MANGROVES </a:t>
            </a:r>
          </a:p>
          <a:p>
            <a:pPr algn="ctr">
              <a:lnSpc>
                <a:spcPct val="107000"/>
              </a:lnSpc>
            </a:pPr>
            <a:r>
              <a:rPr lang="en-US" sz="22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IN THE MEKONG </a:t>
            </a:r>
            <a:r>
              <a:rPr lang="en-US" sz="2200" b="1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DELTA OF </a:t>
            </a:r>
            <a:r>
              <a:rPr lang="en-US" sz="22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VIETNAM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Tran Thi Thu Ha – Vietnamese Academy for Forest Science</a:t>
            </a:r>
            <a:endParaRPr lang="en-US" sz="18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algn="ctr">
              <a:lnSpc>
                <a:spcPct val="107000"/>
              </a:lnSpc>
            </a:pPr>
            <a:endParaRPr lang="en-US"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200" dirty="0"/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11175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1414CB-F60E-9C91-60F4-F4BBDBD863B7}"/>
              </a:ext>
            </a:extLst>
          </p:cNvPr>
          <p:cNvSpPr txBox="1"/>
          <p:nvPr/>
        </p:nvSpPr>
        <p:spPr>
          <a:xfrm>
            <a:off x="1605280" y="1106814"/>
            <a:ext cx="609423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Mekong Delta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Located in the southernmost part of Vietnam, comprising of 14 provinces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Total area: 40,000 km2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Population: 18 million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Main economic activities: agriculture (often referred as the rice bowl of Vietnam)</a:t>
            </a:r>
            <a:endParaRPr lang="en-US" sz="23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US" sz="23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Mangroves in Mekong Delta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Total area: &gt; 90,000 ha (60% of mangrove area in Vietnam)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Distributed along delta’s 6 coastal provinces (predominantly in Ca Mau province)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Facing decreasing trend of due to aquaculture expansion and coastal erosion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820A5D-A689-483B-298F-6745609E2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0218" y="967015"/>
            <a:ext cx="4483100" cy="2755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C33576-75EE-80E1-A09C-CF41910C2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500" y="3823221"/>
            <a:ext cx="3698536" cy="2755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190C0D-3E3A-BAFA-D969-8445364E25B6}"/>
              </a:ext>
            </a:extLst>
          </p:cNvPr>
          <p:cNvSpPr txBox="1"/>
          <p:nvPr/>
        </p:nvSpPr>
        <p:spPr>
          <a:xfrm>
            <a:off x="1605280" y="289679"/>
            <a:ext cx="859889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>
              <a:lnSpc>
                <a:spcPct val="90000"/>
              </a:lnSpc>
              <a:buClr>
                <a:schemeClr val="dk1"/>
              </a:buClr>
              <a:buSzPts val="2100"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+mj-ea"/>
                <a:cs typeface="Arial"/>
              </a:rPr>
              <a:t>MEKONG DELTA AND ITS MANGROVE ECOSYSTEMS</a:t>
            </a: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1E25B-BAD2-AA34-29D9-02B79FF37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51BA23DD-FD88-168E-EB91-5230E411CB8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568"/>
            <a:ext cx="11582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18FCF55-E08D-B24F-3EE3-82515B58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00078"/>
            <a:ext cx="10245677" cy="1031158"/>
          </a:xfrm>
        </p:spPr>
        <p:txBody>
          <a:bodyPr/>
          <a:lstStyle/>
          <a:p>
            <a:pPr marL="95250">
              <a:spcBef>
                <a:spcPts val="0"/>
              </a:spcBef>
              <a:buClr>
                <a:schemeClr val="dk1"/>
              </a:buClr>
              <a:buSzPts val="2100"/>
            </a:pPr>
            <a:r>
              <a:rPr lang="en-US" sz="2400" b="1" dirty="0">
                <a:solidFill>
                  <a:schemeClr val="accent1"/>
                </a:solidFill>
                <a:latin typeface="Arial"/>
                <a:cs typeface="Arial"/>
                <a:sym typeface="Calibri"/>
              </a:rPr>
              <a:t>WHY WAS SPATIAL ECOSYSTEM SERVICE VALUATION APPROACH ADOPTED?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B36E858-8145-61C2-861F-1DB44F165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1736035"/>
            <a:ext cx="6407426" cy="4399722"/>
          </a:xfrm>
        </p:spPr>
        <p:txBody>
          <a:bodyPr>
            <a:normAutofit fontScale="92500" lnSpcReduction="10000"/>
          </a:bodyPr>
          <a:lstStyle/>
          <a:p>
            <a:pPr marL="381000" indent="-285750">
              <a:spcBef>
                <a:spcPts val="600"/>
              </a:spcBef>
              <a:spcAft>
                <a:spcPts val="600"/>
              </a:spcAft>
              <a:buSzPts val="2100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Ecosystem services 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are benefits that ecosystem provided to people</a:t>
            </a:r>
          </a:p>
          <a:p>
            <a:pPr marL="381000" indent="-285750">
              <a:spcBef>
                <a:spcPts val="600"/>
              </a:spcBef>
              <a:spcAft>
                <a:spcPts val="600"/>
              </a:spcAft>
              <a:buSzPts val="2100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Ecosystem services values 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(the contribution of ecosystem services to human well-being) is often unrecognized</a:t>
            </a:r>
          </a:p>
          <a:p>
            <a:pPr marL="381000" indent="-285750">
              <a:spcBef>
                <a:spcPts val="600"/>
              </a:spcBef>
              <a:spcAft>
                <a:spcPts val="600"/>
              </a:spcAft>
              <a:buSzPts val="2100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Spatial ecosystem services valuation approach 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was developed and successfully piloted by the ADB in the Central Highlands of Vietnam in 2017</a:t>
            </a:r>
          </a:p>
          <a:p>
            <a:pPr marL="381000" indent="-285750">
              <a:spcBef>
                <a:spcPts val="600"/>
              </a:spcBef>
              <a:spcAft>
                <a:spcPts val="600"/>
              </a:spcAft>
              <a:buSzPts val="2100"/>
            </a:pP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The approach provides a tool to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better understand the distribution, dynamics and values of ecosystem services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, assisting local management authorities in maximizing benefit values of ecosystem</a:t>
            </a:r>
          </a:p>
          <a:p>
            <a:pPr marL="381000" indent="-285750">
              <a:spcBef>
                <a:spcPts val="600"/>
              </a:spcBef>
              <a:spcAft>
                <a:spcPts val="600"/>
              </a:spcAft>
              <a:buSzPts val="2100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endParaRPr lang="en-US" sz="2400" b="1" dirty="0">
              <a:solidFill>
                <a:schemeClr val="accent1"/>
              </a:solidFill>
              <a:latin typeface="Arial"/>
              <a:cs typeface="Arial"/>
              <a:sym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FA2F35-AF72-67B6-6084-1432D0CCC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26" y="2358084"/>
            <a:ext cx="3990651" cy="261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65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>
          <a:extLst>
            <a:ext uri="{FF2B5EF4-FFF2-40B4-BE49-F238E27FC236}">
              <a16:creationId xmlns:a16="http://schemas.microsoft.com/office/drawing/2014/main" id="{CB434AB8-F9F8-C666-DE73-5758E4682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>
            <a:extLst>
              <a:ext uri="{FF2B5EF4-FFF2-40B4-BE49-F238E27FC236}">
                <a16:creationId xmlns:a16="http://schemas.microsoft.com/office/drawing/2014/main" id="{5D5B17F0-70D9-08AA-5AF2-A65F8E711F1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9448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23C67D9-9C6F-DCE2-4240-9DD800438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930" y="365125"/>
            <a:ext cx="10253870" cy="1026353"/>
          </a:xfrm>
        </p:spPr>
        <p:txBody>
          <a:bodyPr/>
          <a:lstStyle/>
          <a:p>
            <a:pPr marL="95250">
              <a:spcBef>
                <a:spcPts val="0"/>
              </a:spcBef>
              <a:buClr>
                <a:schemeClr val="dk1"/>
              </a:buClr>
              <a:buSzPts val="2100"/>
            </a:pPr>
            <a:r>
              <a:rPr lang="en-US" sz="2400" b="1" dirty="0">
                <a:solidFill>
                  <a:schemeClr val="accent1"/>
                </a:solidFill>
                <a:latin typeface="Arial"/>
                <a:cs typeface="Arial"/>
              </a:rPr>
              <a:t>METHODOLOGY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3B01527-C54F-8BCA-BF6C-9B0240809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4413" y="1601949"/>
            <a:ext cx="10485494" cy="46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30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9448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8060FAE-6652-A95E-9596-DA1291F14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930" y="365125"/>
            <a:ext cx="10253870" cy="1026353"/>
          </a:xfrm>
        </p:spPr>
        <p:txBody>
          <a:bodyPr/>
          <a:lstStyle/>
          <a:p>
            <a:pPr marL="95250">
              <a:spcBef>
                <a:spcPts val="0"/>
              </a:spcBef>
              <a:buClr>
                <a:schemeClr val="dk1"/>
              </a:buClr>
              <a:buSzPts val="2100"/>
            </a:pPr>
            <a:r>
              <a:rPr lang="en-US" sz="2400" b="1" dirty="0">
                <a:solidFill>
                  <a:schemeClr val="accent1"/>
                </a:solidFill>
                <a:latin typeface="Arial"/>
                <a:cs typeface="Arial"/>
              </a:rPr>
              <a:t>KEY OUTPUTS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23EF1C7-C2D3-6D53-F0B0-A52C799DBBF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569" y="2317563"/>
            <a:ext cx="4919662" cy="3593580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7E50120-F2E5-224B-9993-F361B0A5631B}"/>
              </a:ext>
            </a:extLst>
          </p:cNvPr>
          <p:cNvSpPr/>
          <p:nvPr/>
        </p:nvSpPr>
        <p:spPr>
          <a:xfrm>
            <a:off x="1749287" y="5764696"/>
            <a:ext cx="4068417" cy="477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Share and annual values of mangroves ecosystem services (in 2017)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845E5184-FE18-24DF-A8EE-B1961AEB16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709529"/>
            <a:ext cx="5449958" cy="4070341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668A7D7-AF71-38E3-59D8-7FE934434D86}"/>
              </a:ext>
            </a:extLst>
          </p:cNvPr>
          <p:cNvSpPr/>
          <p:nvPr/>
        </p:nvSpPr>
        <p:spPr>
          <a:xfrm>
            <a:off x="6728791" y="5942321"/>
            <a:ext cx="4068417" cy="4770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Spatial distribution of mangrove ecosystem services values (in 2017)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0CCEB3-D3DE-E51F-016E-692534C5D69D}"/>
              </a:ext>
            </a:extLst>
          </p:cNvPr>
          <p:cNvSpPr/>
          <p:nvPr/>
        </p:nvSpPr>
        <p:spPr>
          <a:xfrm>
            <a:off x="990600" y="1611149"/>
            <a:ext cx="5181600" cy="62518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economic values of mangroves in Mekong Delta is US$126 million (or US$862 per ha) per year (in 2017)</a:t>
            </a:r>
          </a:p>
        </p:txBody>
      </p:sp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E0BE8-9C2C-50AE-3A33-32BDA8CA4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582313A5-505F-6B6F-FEFA-A370C775449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568"/>
            <a:ext cx="11582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0DE94EA-77DA-8CA5-B79B-8D9DE806E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400078"/>
            <a:ext cx="10398077" cy="1031158"/>
          </a:xfrm>
        </p:spPr>
        <p:txBody>
          <a:bodyPr>
            <a:normAutofit/>
          </a:bodyPr>
          <a:lstStyle/>
          <a:p>
            <a:pPr marL="95250">
              <a:spcBef>
                <a:spcPts val="0"/>
              </a:spcBef>
              <a:buClr>
                <a:schemeClr val="dk1"/>
              </a:buClr>
              <a:buSzPts val="2100"/>
            </a:pPr>
            <a:r>
              <a:rPr lang="en-US" sz="2400" b="1" dirty="0">
                <a:solidFill>
                  <a:schemeClr val="accent1"/>
                </a:solidFill>
                <a:latin typeface="Arial"/>
                <a:cs typeface="Arial"/>
                <a:sym typeface="Calibri"/>
              </a:rPr>
              <a:t>OPPORTUNITIES OF USING SPATIAL ECOSYSTEM SERVICES APPROACH FOR SUSTAINABLE DEVELOPMENT IN MEKONG DELTA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58EBDD-A1A2-7897-685F-752C9FEC4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490" y="1714137"/>
            <a:ext cx="9798170" cy="420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498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306</Words>
  <Application>Microsoft Office PowerPoint</Application>
  <PresentationFormat>Widescreen</PresentationFormat>
  <Paragraphs>32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Twentieth Century</vt:lpstr>
      <vt:lpstr>Office Theme</vt:lpstr>
      <vt:lpstr>PowerPoint Presentation</vt:lpstr>
      <vt:lpstr>PowerPoint Presentation</vt:lpstr>
      <vt:lpstr>WHY WAS SPATIAL ECOSYSTEM SERVICE VALUATION APPROACH ADOPTED?</vt:lpstr>
      <vt:lpstr>METHODOLOGY</vt:lpstr>
      <vt:lpstr>KEY OUTPUTS</vt:lpstr>
      <vt:lpstr>OPPORTUNITIES OF USING SPATIAL ECOSYSTEM SERVICES APPROACH FOR SUSTAINABLE DEVELOPMENT IN MEKONG DELTA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 Tuan Vo</dc:creator>
  <cp:lastModifiedBy>Molina Reynaldo</cp:lastModifiedBy>
  <cp:revision>13</cp:revision>
  <dcterms:created xsi:type="dcterms:W3CDTF">2025-08-16T00:46:32Z</dcterms:created>
  <dcterms:modified xsi:type="dcterms:W3CDTF">2025-09-12T03:11:43Z</dcterms:modified>
</cp:coreProperties>
</file>