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86" r:id="rId3"/>
    <p:sldId id="278" r:id="rId4"/>
    <p:sldId id="289" r:id="rId5"/>
    <p:sldId id="299" r:id="rId6"/>
    <p:sldId id="30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8591A-A1FB-4971-8470-4737C699C332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12F1F-19A4-4A5F-B506-E65B0E9E6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85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15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FB0CC-A10C-7333-BEDB-49BC3E511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6C115F-68C3-0667-06A3-521A5B602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4507D-5078-49A3-2B0B-BD3DCE736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1997D-24D7-C408-9102-04A3FAC1E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EFFB6-6CDC-3258-A6F3-8B8791BD6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7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BB39A-AF14-3155-FBE4-0DA45E9F4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A271C-6A8C-B177-2123-10CA0B22E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917502-0B39-4FA1-7441-D295DD0EA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ABCCD-CDE6-5FEC-583E-D673B8FA3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A8579-531D-E7A4-C7A9-AE01B136B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1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F841B6-7392-DFF3-1EE5-085B94F4B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D823E2-D908-8CDF-AE8C-9DEB034342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15686-A60D-8A5D-2913-2FA52EF6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C8561-0040-C4B2-E924-6339089D3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6CE05-F650-1337-382B-1B26D403A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E859A-005E-0217-130F-9B43748FE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8B4F2-35FA-41C2-300A-6D73763BC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240DE-189F-850A-EDFE-03BBA2C13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DC691-A17B-2E3C-3750-21BB5136F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F6F09-52B2-AF52-AC89-1DB2BC842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5822C-C7FF-372B-E7C8-8508F3728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1813D-C80D-FB23-1EBE-9B42CE12F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82D54-E2D1-0D82-DFF0-243AE72F0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C1159-8812-FF2B-B4E7-30411E26D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66214-6395-8E9F-B809-76572DCC6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4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93F0E-111E-04D1-F94C-D416F1B3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912E9-98F6-FD74-22BD-5BF011F78E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974F7D-682C-AFB3-E13B-5B8B608E8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BF806F-70F3-8E79-964F-9C0EDFC11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FE8A9-36ED-3A26-636D-210AFDD4D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97475-88FA-4DB1-45FF-A2E37EBAF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2DAC3-BFCA-143F-19BA-64DCAACE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A5512-BF20-4BCE-E7A9-C85952D2D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3D446B-A18A-FA24-7E2A-5E409CFD68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490350-EB4A-E61E-6121-536C79A268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98A60-7D2D-37F0-FD70-50926330A9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DD22B3-E766-D3A2-114C-C8D9DD3BB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B1A4B3-6C7E-B3FC-265C-82C10B676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3537EA-3923-7BBB-F2E3-47D59CCF2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9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CBC88-DB64-487A-E6B7-1F6A9FBEC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44C7A-0C93-3261-A018-05C518CD8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B8BDC4-2580-381C-96E8-424E0D182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D5CF1-892F-8D00-CB5B-373C9C0C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49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72D3CC-4026-5F2E-E142-6B2465C84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7EB1F8-835C-B28C-D42A-2892E48C7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75329A-3A95-7856-3733-946DAB28E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2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A298-CFBA-E77D-FEBF-CC6FF732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1A77A-A795-D1C7-BF75-505F1D39C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A63194-8789-FB5E-D0BA-2C872A886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F5FF63-C6CD-78A7-5A8F-44FB9FDA3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3315CE-705F-29E9-762D-76C95A10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1D47D-03DA-D4B1-77A0-929BC69C1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7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15972-E81A-8EEB-913C-5C07680B4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5B267-583F-0F95-C6E9-05B76C0C86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5E059F-8336-B298-D12D-9F204AE5B0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622C1-32E9-1CE7-9CC3-75441424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2CD8A-B780-83D0-DEB1-F4B3327E6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B4837-FD4C-AECB-A281-7F4AEFC23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91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3BADC7-E0DB-9E4E-6B18-6112B1F04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C3815-CDB6-589F-706D-7486F6E89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90EAF9-67C8-E812-17DB-AF2CEC4131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5FAC3-2248-4055-6502-2C939670D8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29E2D-0A25-F7E6-4C66-A5BC905D9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7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Khu du lịch sinh thái Cồn Chim Đầm Thị Nại | Điểm Du Lịch Sinh Thái Độc Đáo  Không Thể Bỏ Lỡ - Kifa Trav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232" y="109594"/>
            <a:ext cx="6145767" cy="368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ồn Chim Quy Nhơn - Review kinh nghiệm du lịch Cồn Chim chi tiết nhấ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226" y="3732244"/>
            <a:ext cx="6117773" cy="312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Khu du lịch sinh thái Cồn Chim Quy Nhơ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2244"/>
            <a:ext cx="6046237" cy="312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ồn Chim Quy Nhơn - Review kinh nghiệm du lịch Cồn Chim chi tiết nhấ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964"/>
            <a:ext cx="6046237" cy="363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</a:t>
            </a:r>
            <a:r>
              <a:rPr lang="en-US" sz="2200" b="0" i="0" u="none" strike="noStrike" cap="none" dirty="0" err="1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Programme</a:t>
            </a:r>
            <a:r>
              <a:rPr lang="en-US" sz="2200" b="0" i="0" u="none" strike="noStrike" cap="none" dirty="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for THE SOUTH CHINA SEA AND GULF OF THAILAND (SCS SAP) Project</a:t>
            </a:r>
            <a:endParaRPr dirty="0"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895594" y="2200542"/>
            <a:ext cx="8357264" cy="2282896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Second Roundtable of Local Representatives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17 September, 2025, Jakarta, Indonesia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>
              <a:lnSpc>
                <a:spcPct val="107000"/>
              </a:lnSpc>
            </a:pPr>
            <a:r>
              <a:rPr lang="en-US" sz="24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</a:rPr>
              <a:t>Chart on Practices and Lessons Learnt at the </a:t>
            </a:r>
            <a:r>
              <a:rPr lang="en-US" sz="2400" b="1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</a:rPr>
              <a:t>Thi</a:t>
            </a:r>
            <a:r>
              <a:rPr lang="en-US" sz="24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</a:rPr>
              <a:t>Nai</a:t>
            </a:r>
            <a:r>
              <a:rPr lang="en-US" sz="24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</a:rPr>
              <a:t> Lagoon Nature Reserve, Vietnam</a:t>
            </a:r>
            <a:endParaRPr sz="24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8192277" y="4654650"/>
            <a:ext cx="3918981" cy="868116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err="1">
                <a:solidFill>
                  <a:srgbClr val="FFFFFF"/>
                </a:solidFill>
                <a:ea typeface="Twentieth Century"/>
                <a:cs typeface="Twentieth Century"/>
                <a:sym typeface="Twentieth Century"/>
              </a:rPr>
              <a:t>Gia</a:t>
            </a:r>
            <a:r>
              <a:rPr lang="en-US" sz="2400" b="1" dirty="0">
                <a:solidFill>
                  <a:srgbClr val="FFFFFF"/>
                </a:solidFill>
                <a:ea typeface="Twentieth Century"/>
                <a:cs typeface="Twentieth Century"/>
                <a:sym typeface="Twentieth Century"/>
              </a:rPr>
              <a:t> Lai province, Vietnam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sym typeface="Twentieth Century"/>
              </a:rPr>
              <a:t>Presenter : Dr. TRAN VAN VINH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8"/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01414CB-F60E-9C91-60F4-F4BBDBD863B7}"/>
              </a:ext>
            </a:extLst>
          </p:cNvPr>
          <p:cNvSpPr txBox="1"/>
          <p:nvPr/>
        </p:nvSpPr>
        <p:spPr>
          <a:xfrm>
            <a:off x="261672" y="133682"/>
            <a:ext cx="2761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99"/>
                </a:solidFill>
              </a:rPr>
              <a:t>I. Site introduction</a:t>
            </a:r>
            <a:endParaRPr lang="en-US" dirty="0"/>
          </a:p>
        </p:txBody>
      </p:sp>
      <p:pic>
        <p:nvPicPr>
          <p:cNvPr id="6" name="Image 46" descr="D:\back up ổ cứng\Khu BTTN Dam Thi Nai\Sản phẩm 2023\Sản phẩm nộp tỉnh\Bản đồ đa dạng sinh học.jpg"/>
          <p:cNvPicPr/>
          <p:nvPr/>
        </p:nvPicPr>
        <p:blipFill rotWithShape="1">
          <a:blip r:embed="rId3" cstate="print"/>
          <a:srcRect t="2178"/>
          <a:stretch/>
        </p:blipFill>
        <p:spPr>
          <a:xfrm>
            <a:off x="7819060" y="718457"/>
            <a:ext cx="4320073" cy="60275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1414CB-F60E-9C91-60F4-F4BBDBD863B7}"/>
              </a:ext>
            </a:extLst>
          </p:cNvPr>
          <p:cNvSpPr txBox="1"/>
          <p:nvPr/>
        </p:nvSpPr>
        <p:spPr>
          <a:xfrm>
            <a:off x="7492481" y="133682"/>
            <a:ext cx="4245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Current Status Map of Biodiversity in </a:t>
            </a:r>
            <a:r>
              <a:rPr lang="en-US" sz="1600" b="1" dirty="0" err="1">
                <a:solidFill>
                  <a:srgbClr val="FF0000"/>
                </a:solidFill>
              </a:rPr>
              <a:t>Thi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err="1">
                <a:solidFill>
                  <a:srgbClr val="FF0000"/>
                </a:solidFill>
              </a:rPr>
              <a:t>Nai</a:t>
            </a:r>
            <a:r>
              <a:rPr lang="en-US" sz="1600" b="1" dirty="0">
                <a:solidFill>
                  <a:srgbClr val="FF0000"/>
                </a:solidFill>
              </a:rPr>
              <a:t> Lagoon Nature Reserve, Vietnam</a:t>
            </a:r>
            <a:endParaRPr lang="en-US" sz="1200" b="1" dirty="0">
              <a:solidFill>
                <a:srgbClr val="FF0000"/>
              </a:solidFill>
            </a:endParaRPr>
          </a:p>
        </p:txBody>
      </p:sp>
      <p:pic>
        <p:nvPicPr>
          <p:cNvPr id="9" name="Image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1669" y="4369856"/>
            <a:ext cx="3769155" cy="11818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1414CB-F60E-9C91-60F4-F4BBDBD863B7}"/>
              </a:ext>
            </a:extLst>
          </p:cNvPr>
          <p:cNvSpPr txBox="1"/>
          <p:nvPr/>
        </p:nvSpPr>
        <p:spPr>
          <a:xfrm>
            <a:off x="261671" y="595347"/>
            <a:ext cx="70721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US" i="1" dirty="0"/>
              <a:t>Location</a:t>
            </a:r>
            <a:r>
              <a:rPr lang="en-US" dirty="0"/>
              <a:t>: Coastal wetland in </a:t>
            </a:r>
            <a:r>
              <a:rPr lang="en-US" dirty="0" err="1"/>
              <a:t>Gia</a:t>
            </a:r>
            <a:r>
              <a:rPr lang="en-US" dirty="0"/>
              <a:t> Lai Province, Central Viet Nam.</a:t>
            </a:r>
          </a:p>
          <a:p>
            <a:pPr lvl="0" algn="just"/>
            <a:r>
              <a:rPr lang="en-US" i="1" dirty="0"/>
              <a:t>Habitats</a:t>
            </a:r>
            <a:r>
              <a:rPr lang="en-US" dirty="0"/>
              <a:t>: Mangroves (864.5 ha), seagrass beds (~500 ha), tidal flats, estuarine wetlands.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1414CB-F60E-9C91-60F4-F4BBDBD863B7}"/>
              </a:ext>
            </a:extLst>
          </p:cNvPr>
          <p:cNvSpPr txBox="1"/>
          <p:nvPr/>
        </p:nvSpPr>
        <p:spPr>
          <a:xfrm>
            <a:off x="261670" y="1507534"/>
            <a:ext cx="70721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US" b="1" dirty="0"/>
              <a:t>Total area</a:t>
            </a:r>
            <a:r>
              <a:rPr lang="en-US" dirty="0"/>
              <a:t>: 5,000 ha</a:t>
            </a:r>
          </a:p>
          <a:p>
            <a:pPr lvl="0" algn="just"/>
            <a:r>
              <a:rPr lang="en-US" b="1" dirty="0"/>
              <a:t>Population</a:t>
            </a:r>
            <a:r>
              <a:rPr lang="en-US" dirty="0"/>
              <a:t>: &gt;20,000 households living around the lagoon</a:t>
            </a:r>
          </a:p>
          <a:p>
            <a:pPr lvl="0" algn="just"/>
            <a:r>
              <a:rPr lang="en-US" b="1" dirty="0"/>
              <a:t>Indigenous/Specific features</a:t>
            </a:r>
            <a:r>
              <a:rPr lang="en-US" dirty="0"/>
              <a:t>: Traditional fishing villages, salt-making, aquaculture under mangrove canopy</a:t>
            </a:r>
          </a:p>
          <a:p>
            <a:pPr lvl="0" algn="just"/>
            <a:r>
              <a:rPr lang="en-US" b="1" dirty="0"/>
              <a:t>Critical habitats</a:t>
            </a:r>
            <a:r>
              <a:rPr lang="en-US" dirty="0"/>
              <a:t>: Mangroves: 864.5 ha, Seagrass beds: 500 ha, Tidal flats &amp; mudflats: ~2,000 ha</a:t>
            </a:r>
          </a:p>
          <a:p>
            <a:pPr lvl="0" algn="just"/>
            <a:r>
              <a:rPr lang="en-US" b="1" dirty="0"/>
              <a:t>Main economic activities</a:t>
            </a:r>
            <a:r>
              <a:rPr lang="en-US" dirty="0"/>
              <a:t>: Capture fisheries, aquaculture, salt-making, small-scale ecotourism.</a:t>
            </a:r>
          </a:p>
          <a:p>
            <a:pPr lvl="0" algn="just"/>
            <a:r>
              <a:rPr lang="en-US" b="1" dirty="0"/>
              <a:t>Threats</a:t>
            </a:r>
            <a:r>
              <a:rPr lang="en-US" dirty="0"/>
              <a:t>: Habitat loss, aquaculture pollution, overfishing, climate change impacts (sea-level rise, storms).</a:t>
            </a:r>
          </a:p>
        </p:txBody>
      </p:sp>
      <p:pic>
        <p:nvPicPr>
          <p:cNvPr id="12" name="Image 2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1669" y="5606967"/>
            <a:ext cx="3769155" cy="1139066"/>
          </a:xfrm>
          <a:prstGeom prst="rect">
            <a:avLst/>
          </a:prstGeom>
        </p:spPr>
      </p:pic>
      <p:pic>
        <p:nvPicPr>
          <p:cNvPr id="13" name="Image 2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14799" y="4369856"/>
            <a:ext cx="3293706" cy="1181858"/>
          </a:xfrm>
          <a:prstGeom prst="rect">
            <a:avLst/>
          </a:prstGeom>
        </p:spPr>
      </p:pic>
      <p:pic>
        <p:nvPicPr>
          <p:cNvPr id="14" name="Image 3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14799" y="5606967"/>
            <a:ext cx="1595536" cy="1139066"/>
          </a:xfrm>
          <a:prstGeom prst="rect">
            <a:avLst/>
          </a:prstGeom>
        </p:spPr>
      </p:pic>
      <p:pic>
        <p:nvPicPr>
          <p:cNvPr id="15" name="Image 4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10336" y="5606968"/>
            <a:ext cx="1698170" cy="113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1806" y="284416"/>
            <a:ext cx="6267870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Calibri"/>
              </a:rPr>
              <a:t>II. Highlights</a:t>
            </a: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/>
                <a:ea typeface="Arial"/>
                <a:cs typeface="Arial"/>
              </a:rPr>
              <a:t>of Key Activities (2008–2023</a:t>
            </a: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91807" y="801481"/>
            <a:ext cx="64288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1. Baseline Survey and Status Assessment</a:t>
            </a:r>
            <a:endParaRPr lang="en-US" dirty="0"/>
          </a:p>
          <a:p>
            <a:pPr algn="just"/>
            <a:r>
              <a:rPr lang="en-US" dirty="0"/>
              <a:t>Comprehensive baseline survey of ecosystems conducted during 2022–2023.</a:t>
            </a:r>
          </a:p>
          <a:p>
            <a:pPr algn="just"/>
            <a:r>
              <a:rPr lang="en-US" dirty="0"/>
              <a:t>Remaining mangrove forest area is approximately 864,5 ha.</a:t>
            </a:r>
          </a:p>
          <a:p>
            <a:pPr algn="just"/>
            <a:r>
              <a:rPr lang="en-US" dirty="0"/>
              <a:t>Seagrass meadows have diminished to roughly 500 ha.</a:t>
            </a:r>
          </a:p>
          <a:p>
            <a:pPr algn="just"/>
            <a:r>
              <a:rPr lang="en-US" b="1" dirty="0"/>
              <a:t>2. Development of a Community-Based Management Model</a:t>
            </a:r>
            <a:endParaRPr lang="en-US" dirty="0"/>
          </a:p>
          <a:p>
            <a:pPr algn="just"/>
            <a:r>
              <a:rPr lang="en-US" dirty="0"/>
              <a:t>Establishment of local community forest protection groups.</a:t>
            </a:r>
          </a:p>
          <a:p>
            <a:pPr algn="just"/>
            <a:r>
              <a:rPr lang="en-US" dirty="0"/>
              <a:t>Pilot initiatives on ecological aquaculture (shrimp–crab farming under mangrove canopy).</a:t>
            </a:r>
          </a:p>
          <a:p>
            <a:pPr algn="just"/>
            <a:r>
              <a:rPr lang="en-US" dirty="0"/>
              <a:t>Support for traditional small-scale fisheries and promotion of OCOP-certified local products.</a:t>
            </a:r>
          </a:p>
          <a:p>
            <a:pPr algn="just"/>
            <a:r>
              <a:rPr lang="en-US" b="1" dirty="0"/>
              <a:t>3. Habitat Restoration and Conservation</a:t>
            </a:r>
            <a:endParaRPr lang="en-US" dirty="0"/>
          </a:p>
          <a:p>
            <a:pPr algn="just"/>
            <a:r>
              <a:rPr lang="en-US" dirty="0"/>
              <a:t>Afforestation and assisted natural regeneration of 300 ha of mangrove forest.</a:t>
            </a:r>
          </a:p>
          <a:p>
            <a:pPr algn="just"/>
            <a:r>
              <a:rPr lang="en-US" dirty="0"/>
              <a:t>Designation of a 200 ha migratory bird conservation zone to protect critical habitats.</a:t>
            </a:r>
          </a:p>
          <a:p>
            <a:pPr algn="just"/>
            <a:r>
              <a:rPr lang="en-US" b="1" dirty="0"/>
              <a:t>4. Ecotourism Promotion and Sustainable Livelihoods</a:t>
            </a:r>
            <a:endParaRPr lang="en-US" dirty="0"/>
          </a:p>
          <a:p>
            <a:pPr algn="just"/>
            <a:r>
              <a:rPr lang="en-US" dirty="0"/>
              <a:t>Development of ecotourism tours featuring mangrove exploration and migratory bird watching.</a:t>
            </a:r>
          </a:p>
          <a:p>
            <a:pPr algn="just"/>
            <a:r>
              <a:rPr lang="en-US" dirty="0"/>
              <a:t>Tourist arrivals recorded an average annual growth rate of approximately 15% during 2022–2023.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249843"/>
              </p:ext>
            </p:extLst>
          </p:nvPr>
        </p:nvGraphicFramePr>
        <p:xfrm>
          <a:off x="7240555" y="2687216"/>
          <a:ext cx="4833258" cy="4181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8042">
                  <a:extLst>
                    <a:ext uri="{9D8B030D-6E8A-4147-A177-3AD203B41FA5}">
                      <a16:colId xmlns:a16="http://schemas.microsoft.com/office/drawing/2014/main" val="404595364"/>
                    </a:ext>
                  </a:extLst>
                </a:gridCol>
                <a:gridCol w="1006929">
                  <a:extLst>
                    <a:ext uri="{9D8B030D-6E8A-4147-A177-3AD203B41FA5}">
                      <a16:colId xmlns:a16="http://schemas.microsoft.com/office/drawing/2014/main" val="17173677"/>
                    </a:ext>
                  </a:extLst>
                </a:gridCol>
                <a:gridCol w="2948287">
                  <a:extLst>
                    <a:ext uri="{9D8B030D-6E8A-4147-A177-3AD203B41FA5}">
                      <a16:colId xmlns:a16="http://schemas.microsoft.com/office/drawing/2014/main" val="4054415161"/>
                    </a:ext>
                  </a:extLst>
                </a:gridCol>
              </a:tblGrid>
              <a:tr h="36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Period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Area (ha, estimated)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Key Characteristics</a:t>
                      </a:r>
                      <a:endParaRPr lang="en-US" sz="11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72956584"/>
                  </a:ext>
                </a:extLst>
              </a:tr>
              <a:tr h="5508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Before 1975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~1,000 ha (natural)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Extensive natural mangroves along the lagoon; provided critical habitats for </a:t>
                      </a:r>
                      <a:r>
                        <a:rPr lang="en-US" sz="1100" dirty="0" err="1">
                          <a:effectLst/>
                        </a:rPr>
                        <a:t>waterbirds</a:t>
                      </a:r>
                      <a:r>
                        <a:rPr lang="en-US" sz="1100" dirty="0">
                          <a:effectLst/>
                        </a:rPr>
                        <a:t> and fisheries.</a:t>
                      </a:r>
                      <a:endParaRPr lang="en-US" sz="11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480331091"/>
                  </a:ext>
                </a:extLst>
              </a:tr>
              <a:tr h="3693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1990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~700 ha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Significant decline due to land conversion for settlements, agriculture, and aquaculture ponds.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179957170"/>
                  </a:ext>
                </a:extLst>
              </a:tr>
              <a:tr h="5508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~400 ha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Peak degradation caused by shrimp farming expansion; only fragmented patches of mangroves remained.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77111045"/>
                  </a:ext>
                </a:extLst>
              </a:tr>
              <a:tr h="3693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2010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~200 ha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Nearly complete loss of natural mangroves; only small scattered stands survived.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2954877"/>
                  </a:ext>
                </a:extLst>
              </a:tr>
              <a:tr h="913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2020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~864.5 ha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Comprised of 5 ha natural stands, 59.5 ha concentrated plantations, and ~800 ha scattered plantations (~1 million trees). Recovery mainly through restoration projects supported by GEF and national programs.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139560825"/>
                  </a:ext>
                </a:extLst>
              </a:tr>
              <a:tr h="732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2025 (estimated)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~900–950 ha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Continued increase through restoration and replanting (2021–2025); however, forest quality remains low, dominated by scattered plantations with limited ecological function.</a:t>
                      </a:r>
                      <a:endParaRPr lang="en-US" sz="11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0993918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555" y="378833"/>
            <a:ext cx="4637314" cy="2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431489" y="147353"/>
            <a:ext cx="5465460" cy="487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III. Highlights of key achievements</a:t>
            </a:r>
            <a:endParaRPr lang="en-US" sz="180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9920" y="894880"/>
            <a:ext cx="54117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Policy and Institutional Support</a:t>
            </a:r>
          </a:p>
          <a:p>
            <a:pPr lvl="0" algn="just"/>
            <a:r>
              <a:rPr lang="en-US" dirty="0"/>
              <a:t>Strong directives from the central government down to local authorities have provided the legal and institutional foundation for conservation.</a:t>
            </a:r>
          </a:p>
        </p:txBody>
      </p:sp>
      <p:sp>
        <p:nvSpPr>
          <p:cNvPr id="5" name="Rectangle 4"/>
          <p:cNvSpPr/>
          <p:nvPr/>
        </p:nvSpPr>
        <p:spPr>
          <a:xfrm>
            <a:off x="279920" y="4890360"/>
            <a:ext cx="54117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b="1" dirty="0">
                <a:solidFill>
                  <a:srgbClr val="002060"/>
                </a:solidFill>
              </a:rPr>
              <a:t>4. Scientific and Technical Collaboration </a:t>
            </a:r>
          </a:p>
          <a:p>
            <a:pPr lvl="0" algn="just"/>
            <a:r>
              <a:rPr lang="en-US" dirty="0"/>
              <a:t>Universities, research institutes, and private enterprises contribute expertise in restoration and sustainable aquaculture.</a:t>
            </a:r>
          </a:p>
        </p:txBody>
      </p:sp>
      <p:sp>
        <p:nvSpPr>
          <p:cNvPr id="6" name="Rectangle 5"/>
          <p:cNvSpPr/>
          <p:nvPr/>
        </p:nvSpPr>
        <p:spPr>
          <a:xfrm>
            <a:off x="279920" y="2276470"/>
            <a:ext cx="54117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b="1" dirty="0">
                <a:solidFill>
                  <a:srgbClr val="002060"/>
                </a:solidFill>
              </a:rPr>
              <a:t>2. Community Participation</a:t>
            </a:r>
          </a:p>
          <a:p>
            <a:pPr lvl="0" algn="just"/>
            <a:r>
              <a:rPr lang="en-US" dirty="0"/>
              <a:t>Establishment of community-based management models, with the involvement of fishing villages, women’s unions, and youth associations.</a:t>
            </a:r>
          </a:p>
        </p:txBody>
      </p:sp>
      <p:sp>
        <p:nvSpPr>
          <p:cNvPr id="7" name="Rectangle 6"/>
          <p:cNvSpPr/>
          <p:nvPr/>
        </p:nvSpPr>
        <p:spPr>
          <a:xfrm>
            <a:off x="279920" y="3583415"/>
            <a:ext cx="54117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b="1" dirty="0">
                <a:solidFill>
                  <a:srgbClr val="002060"/>
                </a:solidFill>
              </a:rPr>
              <a:t>3. Resource Mobilization</a:t>
            </a:r>
          </a:p>
          <a:p>
            <a:pPr lvl="0" algn="just"/>
            <a:r>
              <a:rPr lang="en-US" dirty="0"/>
              <a:t>Financial and technical support from government, NGOs (WWF, IUCN), development partners, and eco-tourism investors.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269" y="634482"/>
            <a:ext cx="3023119" cy="21080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270" y="2742506"/>
            <a:ext cx="3023118" cy="20412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88" y="2742506"/>
            <a:ext cx="3088431" cy="20412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269" y="4783744"/>
            <a:ext cx="3023118" cy="1990280"/>
          </a:xfrm>
          <a:prstGeom prst="rect">
            <a:avLst/>
          </a:prstGeom>
        </p:spPr>
      </p:pic>
      <p:pic>
        <p:nvPicPr>
          <p:cNvPr id="14" name="Picture 2" descr="Cồn Chim Quy Nhơn - 'Ốc đảo xanh' giữa đầm Thị Nại | Xanh S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708" y="594472"/>
            <a:ext cx="3125757" cy="212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Khu du lịch sinh thái Cồn Chim Đầm Thị Nại | Điểm Du Lịch Sinh Thái Độc Đáo  Không Thể Bỏ Lỡ - Kifa Trave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7387" y="4783744"/>
            <a:ext cx="3058783" cy="199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52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2D8BE1A0-D054-E341-A829-EBE8E774965B}"/>
              </a:ext>
            </a:extLst>
          </p:cNvPr>
          <p:cNvSpPr txBox="1">
            <a:spLocks/>
          </p:cNvSpPr>
          <p:nvPr/>
        </p:nvSpPr>
        <p:spPr>
          <a:xfrm>
            <a:off x="518709" y="102635"/>
            <a:ext cx="2942947" cy="439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IV. Lesson learnt</a:t>
            </a:r>
            <a:endParaRPr lang="en-US" sz="2000" dirty="0">
              <a:solidFill>
                <a:srgbClr val="00206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135404"/>
              </p:ext>
            </p:extLst>
          </p:nvPr>
        </p:nvGraphicFramePr>
        <p:xfrm>
          <a:off x="770636" y="532787"/>
          <a:ext cx="11219201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128">
                  <a:extLst>
                    <a:ext uri="{9D8B030D-6E8A-4147-A177-3AD203B41FA5}">
                      <a16:colId xmlns:a16="http://schemas.microsoft.com/office/drawing/2014/main" val="4206648342"/>
                    </a:ext>
                  </a:extLst>
                </a:gridCol>
                <a:gridCol w="4859098">
                  <a:extLst>
                    <a:ext uri="{9D8B030D-6E8A-4147-A177-3AD203B41FA5}">
                      <a16:colId xmlns:a16="http://schemas.microsoft.com/office/drawing/2014/main" val="2633649654"/>
                    </a:ext>
                  </a:extLst>
                </a:gridCol>
                <a:gridCol w="5809975">
                  <a:extLst>
                    <a:ext uri="{9D8B030D-6E8A-4147-A177-3AD203B41FA5}">
                      <a16:colId xmlns:a16="http://schemas.microsoft.com/office/drawing/2014/main" val="78524457"/>
                    </a:ext>
                  </a:extLst>
                </a:gridCol>
              </a:tblGrid>
              <a:tr h="3347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Challenges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558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a typeface="Times New Roman" panose="02020603050405020304" pitchFamily="18" charset="0"/>
                        </a:rPr>
                        <a:t>Habitat degradation due to overexploitation and unsustainable aquaculture.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Promote eco-friendly aquaculture &amp; strengthen law enforcement.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498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a typeface="Times New Roman" panose="02020603050405020304" pitchFamily="18" charset="0"/>
                        </a:rPr>
                        <a:t>Limited community awareness and livelihood alternatives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Combine conservation with livelihood development (e.g., mangrove-based aquaculture, community tourism).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065697"/>
                  </a:ext>
                </a:extLst>
              </a:tr>
              <a:tr h="632616">
                <a:tc>
                  <a:txBody>
                    <a:bodyPr/>
                    <a:lstStyle/>
                    <a:p>
                      <a:r>
                        <a:rPr lang="en-US" dirty="0"/>
                        <a:t>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a typeface="Times New Roman" panose="02020603050405020304" pitchFamily="18" charset="0"/>
                        </a:rPr>
                        <a:t>Fragmented management across sectors.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Introduce co-management and integrate conservation into provincial planning.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169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a typeface="Times New Roman" panose="02020603050405020304" pitchFamily="18" charset="0"/>
                        </a:rPr>
                        <a:t>Funding sustainability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Mobilize diverse sources – international donors, ecotourism, public-private partnerships.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742983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699796" y="4093140"/>
            <a:ext cx="11140752" cy="2450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Looking ahead, </a:t>
            </a:r>
            <a:r>
              <a:rPr lang="en-US" dirty="0" err="1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Thi</a:t>
            </a:r>
            <a:r>
              <a:rPr lang="en-US" dirty="0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Nai</a:t>
            </a:r>
            <a:r>
              <a:rPr lang="en-US" dirty="0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 Lagoon aims to double its mangrove coverage to 2,000 ha while ensuring sustainable livelihoods for local communities. This ambitious target requires stronger international partnerships.</a:t>
            </a:r>
            <a:br>
              <a:rPr lang="en-US" dirty="0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</a:br>
            <a:r>
              <a:rPr lang="en-US" dirty="0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We call upon the SCS SAP Project and global partners to:</a:t>
            </a:r>
          </a:p>
          <a:p>
            <a:pPr marL="228600" indent="-228600">
              <a:lnSpc>
                <a:spcPct val="115000"/>
              </a:lnSpc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dirty="0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• Provide technical assistance in mangrove ecosystem monitoring and restoration.</a:t>
            </a:r>
          </a:p>
          <a:p>
            <a:pPr marL="228600" indent="-228600">
              <a:lnSpc>
                <a:spcPct val="115000"/>
              </a:lnSpc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dirty="0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• Mobilize financial resources for large-scale rehabilitation projects.</a:t>
            </a:r>
          </a:p>
          <a:p>
            <a:pPr marL="228600" indent="-228600">
              <a:lnSpc>
                <a:spcPct val="115000"/>
              </a:lnSpc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dirty="0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• Support capacity-building programs for local communities, particularly women and youth.</a:t>
            </a:r>
          </a:p>
          <a:p>
            <a:pPr marL="228600" indent="-228600">
              <a:lnSpc>
                <a:spcPct val="115000"/>
              </a:lnSpc>
              <a:spcAft>
                <a:spcPts val="1000"/>
              </a:spcAft>
              <a:tabLst>
                <a:tab pos="228600" algn="l"/>
                <a:tab pos="457200" algn="l"/>
              </a:tabLst>
            </a:pPr>
            <a:r>
              <a:rPr lang="en-US" dirty="0"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• Facilitate knowledge exchange across the South China Sea region.</a:t>
            </a:r>
          </a:p>
        </p:txBody>
      </p:sp>
      <p:sp>
        <p:nvSpPr>
          <p:cNvPr id="6" name="Google Shape;103;p3">
            <a:extLst>
              <a:ext uri="{FF2B5EF4-FFF2-40B4-BE49-F238E27FC236}">
                <a16:creationId xmlns:a16="http://schemas.microsoft.com/office/drawing/2014/main" id="{2D8BE1A0-D054-E341-A829-EBE8E774965B}"/>
              </a:ext>
            </a:extLst>
          </p:cNvPr>
          <p:cNvSpPr txBox="1">
            <a:spLocks/>
          </p:cNvSpPr>
          <p:nvPr/>
        </p:nvSpPr>
        <p:spPr>
          <a:xfrm>
            <a:off x="593353" y="3604005"/>
            <a:ext cx="6693855" cy="439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V. </a:t>
            </a:r>
            <a:r>
              <a:rPr lang="en-US" sz="2400" b="1" kern="0" dirty="0">
                <a:solidFill>
                  <a:srgbClr val="365F91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Future Prospects and International Cooperation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206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3734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ơi đàn chim về giữa đầm Thị Nại - Báo VnExpress Du lị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0"/>
            <a:ext cx="119462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83897" y="2967335"/>
            <a:ext cx="86242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151343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791</Words>
  <Application>Microsoft Office PowerPoint</Application>
  <PresentationFormat>Widescreen</PresentationFormat>
  <Paragraphs>86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Times New Roman</vt:lpstr>
      <vt:lpstr>Twentieth Century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 Tuan Vo</dc:creator>
  <cp:lastModifiedBy>Molina Reynaldo</cp:lastModifiedBy>
  <cp:revision>24</cp:revision>
  <dcterms:created xsi:type="dcterms:W3CDTF">2025-08-16T00:46:32Z</dcterms:created>
  <dcterms:modified xsi:type="dcterms:W3CDTF">2025-09-12T03:39:24Z</dcterms:modified>
</cp:coreProperties>
</file>