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7" r:id="rId4"/>
    <p:sldId id="286" r:id="rId6"/>
    <p:sldId id="278" r:id="rId7"/>
    <p:sldId id="302" r:id="rId8"/>
    <p:sldId id="303" r:id="rId9"/>
    <p:sldId id="305" r:id="rId10"/>
    <p:sldId id="300" r:id="rId11"/>
    <p:sldId id="304" r:id="rId12"/>
    <p:sldId id="299" r:id="rId13"/>
    <p:sldId id="30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ker" initials="authorId_422245846"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31" autoAdjust="0"/>
  </p:normalViewPr>
  <p:slideViewPr>
    <p:cSldViewPr snapToGrid="0" showGuides="1">
      <p:cViewPr>
        <p:scale>
          <a:sx n="75" d="100"/>
          <a:sy n="75" d="100"/>
        </p:scale>
        <p:origin x="1746" y="822"/>
      </p:cViewPr>
      <p:guideLst>
        <p:guide orient="horz" pos="2159"/>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commentAuthors" Target="commentAuthors.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09-13T08:01:00.855" idx="1">
    <p:pos x="975" y="369"/>
    <p:text>Engaging multiple departments to establish a mangrove ecological protection mechanism and a collaborative mechanism for mangrove public interest</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88591A-A1FB-4971-8470-4737C699C332}"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912F1F-19A4-4A5F-B506-E65B0E9E689B}"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zh-CN" altLang="en-US" b="1" dirty="0">
                <a:sym typeface="+mn-ea"/>
              </a:rPr>
              <a:t>尊敬的各位专家，大家早上好，我来自中国，是广西山口红树林生态国家级自然保护区管理中心主任秦旭东。</a:t>
            </a:r>
            <a:endParaRPr lang="zh-CN" altLang="en-US" b="1" dirty="0"/>
          </a:p>
          <a:p>
            <a:pPr marL="0" lvl="0" indent="0" algn="l" rtl="0">
              <a:spcBef>
                <a:spcPts val="0"/>
              </a:spcBef>
              <a:spcAft>
                <a:spcPts val="0"/>
              </a:spcAft>
              <a:buNone/>
            </a:pPr>
            <a:r>
              <a:rPr lang="zh-CN" altLang="en-US" b="1" dirty="0">
                <a:sym typeface="+mn-ea"/>
              </a:rPr>
              <a:t>首先，感谢主办方的邀请！按照会议安排，我就广西山口红树林保护区的保护管理实践向大家与大家交流。</a:t>
            </a:r>
            <a:endParaRPr lang="zh-CN" altLang="en-US" b="1" dirty="0"/>
          </a:p>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zh-CN" altLang="en-US" b="1" dirty="0">
                <a:sym typeface="+mn-ea"/>
              </a:rPr>
              <a:t>保护区主要保护对象为红树林及其生态系统；</a:t>
            </a:r>
            <a:r>
              <a:rPr lang="en-US" altLang="zh-CN" b="1">
                <a:sym typeface="+mn-ea"/>
              </a:rPr>
              <a:t>保护区属是全球36个生物多样性热点地区之一，保护区是红树林、海草床和盐沼场等三大海洋高等植物生态系统的共同保留地</a:t>
            </a:r>
            <a:r>
              <a:rPr lang="zh-CN" altLang="en-US" b="1">
                <a:sym typeface="+mn-ea"/>
              </a:rPr>
              <a:t>。</a:t>
            </a:r>
            <a:endParaRPr lang="zh-CN" altLang="en-US" b="1" dirty="0">
              <a:sym typeface="+mn-ea"/>
            </a:endParaRPr>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zh-CN" altLang="en-US" b="1" dirty="0">
                <a:sym typeface="+mn-ea"/>
              </a:rPr>
              <a:t>保护区是1990年经国务院批准建立的海洋类型保护区。2000年加入世界生物圈保护区网络，2002年加入国际重要湿地名录，是中国红树林保护区中唯一一个同时拥有世界生物圈保护区和国际重要湿地两块牌子的“双料”保护区。</a:t>
            </a:r>
            <a:endParaRPr lang="zh-CN" altLang="en-US" b="1" dirty="0"/>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1FE5496C-208B-4029-8870-37DF18CD823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FE5496C-208B-4029-8870-37DF18CD823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FE5496C-208B-4029-8870-37DF18CD823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1FE5496C-208B-4029-8870-37DF18CD823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FE5496C-208B-4029-8870-37DF18CD823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FE5496C-208B-4029-8870-37DF18CD823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1FE5496C-208B-4029-8870-37DF18CD8235}"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1FE5496C-208B-4029-8870-37DF18CD8235}"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1FE5496C-208B-4029-8870-37DF18CD8235}"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E5496C-208B-4029-8870-37DF18CD8235}"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FE5496C-208B-4029-8870-37DF18CD8235}"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FE5496C-208B-4029-8870-37DF18CD823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FE5496C-208B-4029-8870-37DF18CD8235}"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FE5496C-208B-4029-8870-37DF18CD823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FE5496C-208B-4029-8870-37DF18CD823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FE5496C-208B-4029-8870-37DF18CD8235}"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1FE5496C-208B-4029-8870-37DF18CD8235}"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1FE5496C-208B-4029-8870-37DF18CD8235}"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1FE5496C-208B-4029-8870-37DF18CD8235}"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E5496C-208B-4029-8870-37DF18CD8235}"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FE5496C-208B-4029-8870-37DF18CD8235}"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FE5496C-208B-4029-8870-37DF18CD8235}"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0520E3-5690-481F-9D9A-DF562C3D3818}"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E5496C-208B-4029-8870-37DF18CD8235}"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0520E3-5690-481F-9D9A-DF562C3D3818}"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E5496C-208B-4029-8870-37DF18CD8235}"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0520E3-5690-481F-9D9A-DF562C3D3818}"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4.jpe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3.xml"/><Relationship Id="rId8" Type="http://schemas.openxmlformats.org/officeDocument/2006/relationships/image" Target="../media/image9.jpeg"/><Relationship Id="rId7" Type="http://schemas.openxmlformats.org/officeDocument/2006/relationships/image" Target="../media/image8.jpeg"/><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0" Type="http://schemas.openxmlformats.org/officeDocument/2006/relationships/notesSlide" Target="../notesSlides/notesSlide4.xml"/><Relationship Id="rId1" Type="http://schemas.openxmlformats.org/officeDocument/2006/relationships/image" Target="../media/image12.jpeg"/></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18.xml"/><Relationship Id="rId7" Type="http://schemas.openxmlformats.org/officeDocument/2006/relationships/image" Target="../media/image9.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16.jpeg"/></Relationships>
</file>

<file path=ppt/slides/_rels/slide6.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image" Target="../media/image9.jpeg"/><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3" Type="http://schemas.openxmlformats.org/officeDocument/2006/relationships/tags" Target="../tags/tag3.xml"/><Relationship Id="rId2" Type="http://schemas.openxmlformats.org/officeDocument/2006/relationships/tags" Target="../tags/tag2.xml"/><Relationship Id="rId12" Type="http://schemas.openxmlformats.org/officeDocument/2006/relationships/notesSlide" Target="../notesSlides/notesSlide6.xml"/><Relationship Id="rId11" Type="http://schemas.openxmlformats.org/officeDocument/2006/relationships/slideLayout" Target="../slideLayouts/slideLayout7.xml"/><Relationship Id="rId10" Type="http://schemas.openxmlformats.org/officeDocument/2006/relationships/tags" Target="../tags/tag6.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9" Type="http://schemas.openxmlformats.org/officeDocument/2006/relationships/image" Target="../media/image19.jpeg"/><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image" Target="../media/image7.jpeg"/><Relationship Id="rId20" Type="http://schemas.openxmlformats.org/officeDocument/2006/relationships/notesSlide" Target="../notesSlides/notesSlide7.xml"/><Relationship Id="rId2" Type="http://schemas.openxmlformats.org/officeDocument/2006/relationships/image" Target="../media/image6.jpeg"/><Relationship Id="rId19" Type="http://schemas.openxmlformats.org/officeDocument/2006/relationships/slideLayout" Target="../slideLayouts/slideLayout18.xml"/><Relationship Id="rId18" Type="http://schemas.openxmlformats.org/officeDocument/2006/relationships/tags" Target="../tags/tag17.xml"/><Relationship Id="rId17" Type="http://schemas.openxmlformats.org/officeDocument/2006/relationships/image" Target="../media/image21.jpeg"/><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image" Target="../media/image20.jpeg"/><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image" Target="../media/image9.jpeg"/><Relationship Id="rId7" Type="http://schemas.openxmlformats.org/officeDocument/2006/relationships/image" Target="../media/image8.jpeg"/><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23.jpeg"/><Relationship Id="rId3" Type="http://schemas.openxmlformats.org/officeDocument/2006/relationships/image" Target="../media/image22.png"/><Relationship Id="rId2" Type="http://schemas.openxmlformats.org/officeDocument/2006/relationships/tags" Target="../tags/tag19.xml"/><Relationship Id="rId11" Type="http://schemas.openxmlformats.org/officeDocument/2006/relationships/comments" Target="../comments/comment1.xml"/><Relationship Id="rId10" Type="http://schemas.openxmlformats.org/officeDocument/2006/relationships/notesSlide" Target="../notesSlides/notesSlide8.xml"/><Relationship Id="rId1" Type="http://schemas.openxmlformats.org/officeDocument/2006/relationships/tags" Target="../tags/tag18.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7.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1" cstate="print">
            <a:extLst>
              <a:ext uri="{28A0092B-C50C-407E-A947-70E740481C1C}">
                <a14:useLocalDpi xmlns:a14="http://schemas.microsoft.com/office/drawing/2010/main" val="0"/>
              </a:ext>
            </a:extLst>
          </a:blip>
          <a:srcRect/>
          <a:stretch>
            <a:fillRect/>
          </a:stretch>
        </p:blipFill>
        <p:spPr>
          <a:xfrm>
            <a:off x="407624" y="505134"/>
            <a:ext cx="11314323" cy="5215161"/>
          </a:xfrm>
          <a:prstGeom prst="rect">
            <a:avLst/>
          </a:prstGeom>
          <a:noFill/>
          <a:ln>
            <a:noFill/>
          </a:ln>
        </p:spPr>
      </p:pic>
      <p:sp>
        <p:nvSpPr>
          <p:cNvPr id="85" name="Google Shape;85;p1"/>
          <p:cNvSpPr txBox="1"/>
          <p:nvPr/>
        </p:nvSpPr>
        <p:spPr>
          <a:xfrm>
            <a:off x="2034060" y="644542"/>
            <a:ext cx="9687887" cy="7670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200" b="0" i="0" u="none" strike="noStrike" cap="none" dirty="0">
                <a:solidFill>
                  <a:schemeClr val="lt1"/>
                </a:solidFill>
                <a:latin typeface="Times New Roman" panose="02020603050405020304" pitchFamily="18" charset="0"/>
                <a:ea typeface="Twentieth Century"/>
                <a:cs typeface="Times New Roman" panose="02020603050405020304" pitchFamily="18" charset="0"/>
                <a:sym typeface="Twentieth Century"/>
              </a:rPr>
              <a:t>Implementing the Strategic Action </a:t>
            </a:r>
            <a:r>
              <a:rPr lang="en-US" sz="2200" b="0" i="0" u="none" strike="noStrike" cap="none" dirty="0" err="1">
                <a:solidFill>
                  <a:schemeClr val="lt1"/>
                </a:solidFill>
                <a:latin typeface="Times New Roman" panose="02020603050405020304" pitchFamily="18" charset="0"/>
                <a:ea typeface="Twentieth Century"/>
                <a:cs typeface="Times New Roman" panose="02020603050405020304" pitchFamily="18" charset="0"/>
                <a:sym typeface="Twentieth Century"/>
              </a:rPr>
              <a:t>Programme</a:t>
            </a:r>
            <a:r>
              <a:rPr lang="en-US" sz="2200" b="0" i="0" u="none" strike="noStrike" cap="none" dirty="0">
                <a:solidFill>
                  <a:schemeClr val="lt1"/>
                </a:solidFill>
                <a:latin typeface="Times New Roman" panose="02020603050405020304" pitchFamily="18" charset="0"/>
                <a:ea typeface="Twentieth Century"/>
                <a:cs typeface="Times New Roman" panose="02020603050405020304" pitchFamily="18" charset="0"/>
                <a:sym typeface="Twentieth Century"/>
              </a:rPr>
              <a:t> for THE SOUTH CHINA SEA AND GULF OF THAILAND (SCS SAP) Project</a:t>
            </a:r>
            <a:endParaRPr lang="en-US" sz="2200" b="0" i="0" u="none" strike="noStrike" cap="none" dirty="0">
              <a:solidFill>
                <a:schemeClr val="lt1"/>
              </a:solidFill>
              <a:latin typeface="Times New Roman" panose="02020603050405020304" pitchFamily="18" charset="0"/>
              <a:ea typeface="Twentieth Century"/>
              <a:cs typeface="Times New Roman" panose="02020603050405020304" pitchFamily="18" charset="0"/>
              <a:sym typeface="Twentieth Century"/>
            </a:endParaRPr>
          </a:p>
        </p:txBody>
      </p:sp>
      <p:pic>
        <p:nvPicPr>
          <p:cNvPr id="86" name="Google Shape;86;p1"/>
          <p:cNvPicPr preferRelativeResize="0"/>
          <p:nvPr/>
        </p:nvPicPr>
        <p:blipFill rotWithShape="1">
          <a:blip r:embed="rId2">
            <a:extLst>
              <a:ext uri="{28A0092B-C50C-407E-A947-70E740481C1C}">
                <a14:useLocalDpi xmlns:a14="http://schemas.microsoft.com/office/drawing/2010/main" val="0"/>
              </a:ext>
            </a:extLst>
          </a:blip>
          <a:srcRect/>
          <a:stretch>
            <a:fillRect/>
          </a:stretch>
        </p:blipFill>
        <p:spPr>
          <a:xfrm>
            <a:off x="943971" y="560572"/>
            <a:ext cx="1090089" cy="717355"/>
          </a:xfrm>
          <a:prstGeom prst="rect">
            <a:avLst/>
          </a:prstGeom>
          <a:noFill/>
          <a:ln>
            <a:noFill/>
          </a:ln>
        </p:spPr>
      </p:pic>
      <p:sp>
        <p:nvSpPr>
          <p:cNvPr id="87" name="Google Shape;87;p1"/>
          <p:cNvSpPr txBox="1"/>
          <p:nvPr/>
        </p:nvSpPr>
        <p:spPr>
          <a:xfrm>
            <a:off x="1318354" y="2008893"/>
            <a:ext cx="9492861" cy="2178095"/>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endParaRPr lang="en-US" sz="1000" b="1" dirty="0">
              <a:solidFill>
                <a:srgbClr val="FFFFFF"/>
              </a:solidFill>
              <a:latin typeface="Twentieth Century"/>
              <a:ea typeface="Twentieth Century"/>
              <a:cs typeface="Twentieth Century"/>
              <a:sym typeface="Twentieth Century"/>
            </a:endParaRPr>
          </a:p>
          <a:p>
            <a:pPr marL="0" marR="0" lvl="0" indent="0" algn="ctr" rtl="0">
              <a:lnSpc>
                <a:spcPct val="107000"/>
              </a:lnSpc>
              <a:spcBef>
                <a:spcPts val="0"/>
              </a:spcBef>
              <a:spcAft>
                <a:spcPts val="0"/>
              </a:spcAft>
              <a:buNone/>
            </a:pPr>
            <a:r>
              <a:rPr lang="en-US" sz="1800" b="1" dirty="0">
                <a:solidFill>
                  <a:srgbClr val="FFFFFF"/>
                </a:solidFill>
                <a:latin typeface="Times New Roman" panose="02020603050405020304" pitchFamily="18" charset="0"/>
                <a:ea typeface="Twentieth Century"/>
                <a:cs typeface="Times New Roman" panose="02020603050405020304" pitchFamily="18" charset="0"/>
                <a:sym typeface="Twentieth Century"/>
              </a:rPr>
              <a:t>Second Roundtable of Local Representatives</a:t>
            </a:r>
            <a:endParaRPr lang="en-US" sz="1800" b="1" dirty="0">
              <a:solidFill>
                <a:srgbClr val="FFFFFF"/>
              </a:solidFill>
              <a:latin typeface="Times New Roman" panose="02020603050405020304" pitchFamily="18" charset="0"/>
              <a:ea typeface="Twentieth Century"/>
              <a:cs typeface="Times New Roman" panose="02020603050405020304" pitchFamily="18" charset="0"/>
              <a:sym typeface="Twentieth Century"/>
            </a:endParaRPr>
          </a:p>
          <a:p>
            <a:pPr marL="0" marR="0" lvl="0" indent="0" algn="ctr" rtl="0">
              <a:lnSpc>
                <a:spcPct val="107000"/>
              </a:lnSpc>
              <a:spcBef>
                <a:spcPts val="0"/>
              </a:spcBef>
              <a:spcAft>
                <a:spcPts val="0"/>
              </a:spcAft>
              <a:buNone/>
            </a:pPr>
            <a:r>
              <a:rPr lang="en-US" sz="1800" b="1" dirty="0">
                <a:solidFill>
                  <a:srgbClr val="FFFFFF"/>
                </a:solidFill>
                <a:latin typeface="Times New Roman" panose="02020603050405020304" pitchFamily="18" charset="0"/>
                <a:ea typeface="Twentieth Century"/>
                <a:cs typeface="Times New Roman" panose="02020603050405020304" pitchFamily="18" charset="0"/>
                <a:sym typeface="Twentieth Century"/>
              </a:rPr>
              <a:t>of the SCS SAP Project </a:t>
            </a:r>
            <a:endParaRPr lang="en-US" sz="1800" b="1" dirty="0">
              <a:solidFill>
                <a:srgbClr val="FFFFFF"/>
              </a:solidFill>
              <a:latin typeface="Times New Roman" panose="02020603050405020304" pitchFamily="18" charset="0"/>
              <a:ea typeface="Twentieth Century"/>
              <a:cs typeface="Times New Roman" panose="02020603050405020304" pitchFamily="18" charset="0"/>
              <a:sym typeface="Twentieth Century"/>
            </a:endParaRPr>
          </a:p>
          <a:p>
            <a:pPr algn="ctr">
              <a:lnSpc>
                <a:spcPct val="107000"/>
              </a:lnSpc>
            </a:pPr>
            <a:r>
              <a:rPr lang="en-US"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17 September, 2025, Jakarta, Indonesia</a:t>
            </a:r>
            <a:endParaRPr lang="en-US" sz="18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07000"/>
              </a:lnSpc>
            </a:pPr>
            <a:endParaRPr sz="1800" dirty="0">
              <a:solidFill>
                <a:schemeClr val="bg1"/>
              </a:solidFill>
              <a:latin typeface="Times New Roman" panose="02020603050405020304" pitchFamily="18" charset="0"/>
              <a:ea typeface="Calibri" panose="020F0502020204030204"/>
              <a:cs typeface="Times New Roman" panose="02020603050405020304" pitchFamily="18" charset="0"/>
              <a:sym typeface="Calibri" panose="020F0502020204030204"/>
            </a:endParaRPr>
          </a:p>
          <a:p>
            <a:pPr marL="0" marR="0" lvl="0" indent="0" algn="ctr" rtl="0">
              <a:lnSpc>
                <a:spcPct val="107000"/>
              </a:lnSpc>
              <a:spcBef>
                <a:spcPts val="600"/>
              </a:spcBef>
              <a:spcAft>
                <a:spcPts val="0"/>
              </a:spcAft>
              <a:buNone/>
            </a:pPr>
            <a:r>
              <a:rPr lang="en-US"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Chart on </a:t>
            </a:r>
            <a:r>
              <a:rPr lang="en-US" sz="24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a:t>
            </a:r>
            <a:r>
              <a:rPr lang="en-US"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ractices and Lessons </a:t>
            </a:r>
            <a:r>
              <a:rPr lang="en-US" sz="24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L</a:t>
            </a:r>
            <a:r>
              <a:rPr lang="en-US" sz="24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earnt at the Site/local Level</a:t>
            </a:r>
            <a:endParaRPr lang="en-US" sz="2400" dirty="0">
              <a:solidFill>
                <a:schemeClr val="bg1"/>
              </a:solidFill>
              <a:effectLst/>
              <a:latin typeface="Times New Roman" panose="02020603050405020304" pitchFamily="18" charset="0"/>
              <a:cs typeface="Times New Roman" panose="02020603050405020304" pitchFamily="18" charset="0"/>
            </a:endParaRPr>
          </a:p>
          <a:p>
            <a:pPr marL="0" marR="0" lvl="0" indent="0" algn="ctr" rtl="0">
              <a:lnSpc>
                <a:spcPct val="107000"/>
              </a:lnSpc>
              <a:spcBef>
                <a:spcPts val="600"/>
              </a:spcBef>
              <a:spcAft>
                <a:spcPts val="0"/>
              </a:spcAft>
              <a:buNone/>
            </a:pPr>
            <a:endParaRPr sz="1200" dirty="0">
              <a:latin typeface="Times New Roman" panose="02020603050405020304" pitchFamily="18" charset="0"/>
              <a:cs typeface="Times New Roman" panose="02020603050405020304" pitchFamily="18" charset="0"/>
            </a:endParaRPr>
          </a:p>
        </p:txBody>
      </p:sp>
      <p:sp>
        <p:nvSpPr>
          <p:cNvPr id="89" name="Google Shape;89;p1"/>
          <p:cNvSpPr txBox="1"/>
          <p:nvPr/>
        </p:nvSpPr>
        <p:spPr>
          <a:xfrm>
            <a:off x="2777490" y="4351020"/>
            <a:ext cx="6636385" cy="1252855"/>
          </a:xfrm>
          <a:prstGeom prst="rect">
            <a:avLst/>
          </a:prstGeom>
          <a:solidFill>
            <a:srgbClr val="0F4130"/>
          </a:solidFill>
          <a:ln>
            <a:noFill/>
          </a:ln>
        </p:spPr>
        <p:txBody>
          <a:bodyPr spcFirstLastPara="1" wrap="square" lIns="91425" tIns="45700" rIns="91425" bIns="45700" anchor="t" anchorCtr="0">
            <a:noAutofit/>
          </a:bodyPr>
          <a:lstStyle/>
          <a:p>
            <a:pPr marL="0" marR="0" lvl="0" indent="0" algn="ctr" rtl="0">
              <a:lnSpc>
                <a:spcPct val="107000"/>
              </a:lnSpc>
              <a:spcBef>
                <a:spcPts val="0"/>
              </a:spcBef>
              <a:spcAft>
                <a:spcPts val="0"/>
              </a:spcAft>
              <a:buNone/>
            </a:pPr>
            <a:r>
              <a:rPr lang="en-US" sz="2000" b="1" dirty="0">
                <a:solidFill>
                  <a:srgbClr val="FFFFFF"/>
                </a:solidFill>
                <a:latin typeface="Times New Roman" panose="02020603050405020304" pitchFamily="18" charset="0"/>
                <a:ea typeface="Twentieth Century"/>
                <a:cs typeface="Times New Roman" panose="02020603050405020304" pitchFamily="18" charset="0"/>
                <a:sym typeface="Twentieth Century"/>
              </a:rPr>
              <a:t>[</a:t>
            </a:r>
            <a:r>
              <a:rPr lang="en-US" altLang="zh-CN" sz="2000" b="1" dirty="0">
                <a:solidFill>
                  <a:srgbClr val="FFFFFF"/>
                </a:solidFill>
                <a:latin typeface="Times New Roman" panose="02020603050405020304" pitchFamily="18" charset="0"/>
                <a:ea typeface="Twentieth Century"/>
                <a:cs typeface="Times New Roman" panose="02020603050405020304" pitchFamily="18" charset="0"/>
                <a:sym typeface="Twentieth Century"/>
              </a:rPr>
              <a:t>Guangxi Shangkou Mangrove Ecological National Nature Reserve</a:t>
            </a:r>
            <a:r>
              <a:rPr lang="en-US" sz="2000" b="1" dirty="0">
                <a:solidFill>
                  <a:srgbClr val="FFFFFF"/>
                </a:solidFill>
                <a:latin typeface="Times New Roman" panose="02020603050405020304" pitchFamily="18" charset="0"/>
                <a:ea typeface="Twentieth Century"/>
                <a:cs typeface="Times New Roman" panose="02020603050405020304" pitchFamily="18" charset="0"/>
                <a:sym typeface="Twentieth Century"/>
              </a:rPr>
              <a:t> &amp; </a:t>
            </a:r>
            <a:r>
              <a:rPr lang="en-US" altLang="zh-CN" sz="2000" b="1" dirty="0">
                <a:solidFill>
                  <a:srgbClr val="FFFFFF"/>
                </a:solidFill>
                <a:latin typeface="Times New Roman" panose="02020603050405020304" pitchFamily="18" charset="0"/>
                <a:ea typeface="Twentieth Century"/>
                <a:cs typeface="Times New Roman" panose="02020603050405020304" pitchFamily="18" charset="0"/>
                <a:sym typeface="Twentieth Century"/>
              </a:rPr>
              <a:t> China</a:t>
            </a:r>
            <a:r>
              <a:rPr lang="en-US" sz="2000" b="1" dirty="0">
                <a:solidFill>
                  <a:srgbClr val="FFFFFF"/>
                </a:solidFill>
                <a:latin typeface="Times New Roman" panose="02020603050405020304" pitchFamily="18" charset="0"/>
                <a:ea typeface="Twentieth Century"/>
                <a:cs typeface="Times New Roman" panose="02020603050405020304" pitchFamily="18" charset="0"/>
                <a:sym typeface="Twentieth Century"/>
              </a:rPr>
              <a:t>]</a:t>
            </a:r>
            <a:endParaRPr lang="en-US" sz="2000" b="1" dirty="0">
              <a:solidFill>
                <a:srgbClr val="FFFFFF"/>
              </a:solidFill>
              <a:latin typeface="Times New Roman" panose="02020603050405020304" pitchFamily="18" charset="0"/>
              <a:ea typeface="Twentieth Century"/>
              <a:cs typeface="Times New Roman" panose="02020603050405020304" pitchFamily="18" charset="0"/>
              <a:sym typeface="Twentieth Century"/>
            </a:endParaRPr>
          </a:p>
          <a:p>
            <a:pPr marL="0" marR="0" lvl="0" indent="0" algn="ctr" rtl="0">
              <a:lnSpc>
                <a:spcPct val="107000"/>
              </a:lnSpc>
              <a:spcBef>
                <a:spcPts val="0"/>
              </a:spcBef>
              <a:spcAft>
                <a:spcPts val="0"/>
              </a:spcAft>
              <a:buNone/>
            </a:pPr>
            <a:r>
              <a:rPr lang="en-US" sz="1600" b="1" dirty="0">
                <a:solidFill>
                  <a:srgbClr val="FFFFFF"/>
                </a:solidFill>
                <a:latin typeface="Times New Roman" panose="02020603050405020304" pitchFamily="18" charset="0"/>
                <a:cs typeface="Times New Roman" panose="02020603050405020304" pitchFamily="18" charset="0"/>
                <a:sym typeface="Twentieth Century"/>
              </a:rPr>
              <a:t>[QIN xudong, </a:t>
            </a:r>
            <a:r>
              <a:rPr lang="en-US" altLang="zh-CN" sz="1600" b="1" dirty="0">
                <a:solidFill>
                  <a:srgbClr val="FFFFFF"/>
                </a:solidFill>
                <a:latin typeface="Times New Roman" panose="02020603050405020304" pitchFamily="18" charset="0"/>
                <a:cs typeface="Times New Roman" panose="02020603050405020304" pitchFamily="18" charset="0"/>
                <a:sym typeface="Twentieth Century"/>
              </a:rPr>
              <a:t>Director, Guangxi Shankou Mangrove Ecological National Nature Reserve Management Center</a:t>
            </a:r>
            <a:r>
              <a:rPr lang="en-US" sz="1600" b="1" dirty="0">
                <a:solidFill>
                  <a:srgbClr val="FFFFFF"/>
                </a:solidFill>
                <a:latin typeface="Times New Roman" panose="02020603050405020304" pitchFamily="18" charset="0"/>
                <a:cs typeface="Times New Roman" panose="02020603050405020304" pitchFamily="18" charset="0"/>
                <a:sym typeface="Twentieth Century"/>
              </a:rPr>
              <a:t>]</a:t>
            </a:r>
            <a:endParaRPr sz="700" dirty="0">
              <a:latin typeface="Times New Roman" panose="02020603050405020304" pitchFamily="18" charset="0"/>
              <a:cs typeface="Times New Roman" panose="02020603050405020304" pitchFamily="18" charset="0"/>
            </a:endParaRPr>
          </a:p>
          <a:p>
            <a:pPr marL="0" marR="0" lvl="0" indent="0" algn="ctr" rtl="0">
              <a:lnSpc>
                <a:spcPct val="107000"/>
              </a:lnSpc>
              <a:spcBef>
                <a:spcPts val="1800"/>
              </a:spcBef>
              <a:spcAft>
                <a:spcPts val="0"/>
              </a:spcAft>
              <a:buNone/>
            </a:pPr>
            <a:endParaRPr sz="1000" dirty="0">
              <a:solidFill>
                <a:srgbClr val="FFFFFF"/>
              </a:solidFill>
              <a:latin typeface="Times New Roman" panose="02020603050405020304" pitchFamily="18" charset="0"/>
              <a:ea typeface="Twentieth Century"/>
              <a:cs typeface="Times New Roman" panose="02020603050405020304" pitchFamily="18" charset="0"/>
              <a:sym typeface="Twentieth Century"/>
            </a:endParaRPr>
          </a:p>
        </p:txBody>
      </p:sp>
      <p:pic>
        <p:nvPicPr>
          <p:cNvPr id="2" name="image1.png"/>
          <p:cNvPicPr/>
          <p:nvPr/>
        </p:nvPicPr>
        <p:blipFill>
          <a:blip r:embed="rId3" cstate="print">
            <a:extLst>
              <a:ext uri="{28A0092B-C50C-407E-A947-70E740481C1C}">
                <a14:useLocalDpi xmlns:a14="http://schemas.microsoft.com/office/drawing/2010/main" val="0"/>
              </a:ext>
            </a:extLst>
          </a:blip>
          <a:srcRect/>
          <a:stretch>
            <a:fillRect/>
          </a:stretch>
        </p:blipFill>
        <p:spPr>
          <a:xfrm>
            <a:off x="3956729" y="5977484"/>
            <a:ext cx="4509770" cy="6762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d20b0df001eb879e414d013f970224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p:cNvSpPr txBox="1"/>
          <p:nvPr/>
        </p:nvSpPr>
        <p:spPr>
          <a:xfrm>
            <a:off x="4135755" y="3084195"/>
            <a:ext cx="3970020" cy="1840230"/>
          </a:xfrm>
          <a:prstGeom prst="rect">
            <a:avLst/>
          </a:prstGeom>
          <a:noFill/>
        </p:spPr>
        <p:txBody>
          <a:bodyPr wrap="square" rtlCol="0">
            <a:noAutofit/>
          </a:bodyPr>
          <a:lstStyle/>
          <a:p>
            <a:r>
              <a:rPr lang="en-US" altLang="zh-CN" sz="8000" dirty="0">
                <a:ln w="22225">
                  <a:solidFill>
                    <a:schemeClr val="accent2"/>
                  </a:solidFill>
                  <a:prstDash val="solid"/>
                </a:ln>
                <a:solidFill>
                  <a:schemeClr val="accent2">
                    <a:lumMod val="40000"/>
                    <a:lumOff val="60000"/>
                  </a:schemeClr>
                </a:solidFill>
                <a:effectLst/>
              </a:rPr>
              <a:t>THANKS</a:t>
            </a:r>
            <a:r>
              <a:rPr lang="zh-CN" altLang="en-US" sz="8000" dirty="0">
                <a:ln w="22225">
                  <a:solidFill>
                    <a:schemeClr val="accent2"/>
                  </a:solidFill>
                  <a:prstDash val="solid"/>
                </a:ln>
                <a:solidFill>
                  <a:schemeClr val="accent2">
                    <a:lumMod val="40000"/>
                    <a:lumOff val="60000"/>
                  </a:schemeClr>
                </a:solidFill>
                <a:effectLst/>
              </a:rPr>
              <a:t>！</a:t>
            </a:r>
            <a:endParaRPr lang="zh-CN" altLang="en-US" sz="8000" dirty="0">
              <a:ln w="22225">
                <a:solidFill>
                  <a:schemeClr val="accent2"/>
                </a:solidFill>
                <a:prstDash val="solid"/>
              </a:ln>
              <a:solidFill>
                <a:schemeClr val="accent2">
                  <a:lumMod val="40000"/>
                  <a:lumOff val="60000"/>
                </a:schemeClr>
              </a:solidFill>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8" name="TextBox 7"/>
          <p:cNvSpPr txBox="1"/>
          <p:nvPr/>
        </p:nvSpPr>
        <p:spPr>
          <a:xfrm>
            <a:off x="1529007" y="361950"/>
            <a:ext cx="6071943" cy="6278642"/>
          </a:xfrm>
          <a:prstGeom prst="rect">
            <a:avLst/>
          </a:prstGeom>
          <a:noFill/>
        </p:spPr>
        <p:txBody>
          <a:bodyPr wrap="square" rtlCol="0">
            <a:spAutoFit/>
          </a:bodyPr>
          <a:lstStyle/>
          <a:p>
            <a:pPr algn="just"/>
            <a:r>
              <a:rPr lang="en-US" sz="2000" b="1" dirty="0">
                <a:solidFill>
                  <a:schemeClr val="accent1"/>
                </a:solidFill>
                <a:latin typeface="Arial" panose="020B0604020202020204"/>
                <a:cs typeface="Arial" panose="020B0604020202020204"/>
                <a:sym typeface="Calibri" panose="020F0502020204030204"/>
              </a:rPr>
              <a:t>About my site</a:t>
            </a:r>
            <a:endParaRPr lang="en-US" sz="2000" b="1" dirty="0">
              <a:solidFill>
                <a:schemeClr val="accent1"/>
              </a:solidFill>
              <a:latin typeface="Arial" panose="020B0604020202020204"/>
              <a:cs typeface="Arial" panose="020B0604020202020204"/>
              <a:sym typeface="Calibri" panose="020F0502020204030204"/>
            </a:endParaRPr>
          </a:p>
          <a:p>
            <a:pPr algn="just"/>
            <a:endParaRPr lang="en-US" sz="1600" dirty="0"/>
          </a:p>
          <a:p>
            <a:pPr marL="342900" indent="-342900" algn="just">
              <a:spcAft>
                <a:spcPts val="600"/>
              </a:spcAft>
              <a:buFont typeface="Wingdings" panose="05000000000000000000" charset="0"/>
              <a:buChar char="l"/>
            </a:pPr>
            <a:r>
              <a:rPr lang="en-US" b="1" dirty="0"/>
              <a:t>Total area (ha)  and population</a:t>
            </a:r>
            <a:endParaRPr lang="en-US" b="1" dirty="0"/>
          </a:p>
          <a:p>
            <a:pPr lvl="1" algn="just">
              <a:spcAft>
                <a:spcPts val="600"/>
              </a:spcAft>
            </a:pPr>
            <a:r>
              <a:rPr lang="en-US" altLang="zh-CN" dirty="0">
                <a:sym typeface="+mn-ea"/>
              </a:rPr>
              <a:t>The total area of the reserve is 8003 hectares (ha); the population around the reserve is over 80,000, and the population living within the reserve is 4,200.</a:t>
            </a:r>
            <a:endParaRPr lang="zh-CN" altLang="en-US" dirty="0"/>
          </a:p>
          <a:p>
            <a:pPr marL="342900" indent="-342900" algn="just">
              <a:spcAft>
                <a:spcPts val="600"/>
              </a:spcAft>
              <a:buFont typeface="Wingdings" panose="05000000000000000000" charset="0"/>
              <a:buChar char="l"/>
            </a:pPr>
            <a:r>
              <a:rPr lang="en-US" b="1" dirty="0"/>
              <a:t>Specific indigenous feature, if any</a:t>
            </a:r>
            <a:endParaRPr lang="en-US" b="1" dirty="0"/>
          </a:p>
          <a:p>
            <a:pPr lvl="1" algn="just">
              <a:spcAft>
                <a:spcPts val="600"/>
              </a:spcAft>
            </a:pPr>
            <a:r>
              <a:rPr lang="en-US" altLang="zh-CN" dirty="0"/>
              <a:t>T</a:t>
            </a:r>
            <a:r>
              <a:rPr lang="zh-CN" altLang="en-US" dirty="0"/>
              <a:t>he primary conservation targets are mangroves and their ecosystems.</a:t>
            </a:r>
            <a:r>
              <a:rPr lang="zh-CN" altLang="en-US" sz="1400" dirty="0"/>
              <a:t> </a:t>
            </a:r>
            <a:endParaRPr lang="zh-CN" altLang="en-US" sz="1400" b="1" dirty="0"/>
          </a:p>
          <a:p>
            <a:pPr marL="342900" indent="-342900" algn="just" latinLnBrk="1">
              <a:spcAft>
                <a:spcPts val="600"/>
              </a:spcAft>
              <a:buFont typeface="Wingdings" panose="05000000000000000000" charset="0"/>
              <a:buChar char="l"/>
            </a:pPr>
            <a:r>
              <a:rPr lang="en-US" b="1" dirty="0"/>
              <a:t>Area (ha) of critical habitats (Mangroves; Coral Reefs,  Seagrass Beds, Tidal flat…)</a:t>
            </a:r>
            <a:endParaRPr lang="en-US" b="1" dirty="0"/>
          </a:p>
          <a:p>
            <a:pPr lvl="1" algn="just">
              <a:spcAft>
                <a:spcPts val="600"/>
              </a:spcAft>
            </a:pPr>
            <a:r>
              <a:rPr lang="en-US" altLang="zh-CN" dirty="0"/>
              <a:t>Mangroves 876 ha</a:t>
            </a:r>
            <a:r>
              <a:rPr lang="zh-CN" altLang="en-US" dirty="0"/>
              <a:t>；</a:t>
            </a:r>
            <a:endParaRPr lang="zh-CN" altLang="en-US" sz="900" b="1" dirty="0"/>
          </a:p>
          <a:p>
            <a:pPr marL="342900" indent="-342900" algn="just">
              <a:spcAft>
                <a:spcPts val="600"/>
              </a:spcAft>
              <a:buFont typeface="Wingdings" panose="05000000000000000000" charset="0"/>
              <a:buChar char="l"/>
            </a:pPr>
            <a:r>
              <a:rPr lang="en-US" b="1" dirty="0"/>
              <a:t>Main economic activities </a:t>
            </a:r>
            <a:endParaRPr lang="en-US" b="1" dirty="0"/>
          </a:p>
          <a:p>
            <a:pPr lvl="1" algn="just">
              <a:spcAft>
                <a:spcPts val="600"/>
              </a:spcAft>
            </a:pPr>
            <a:r>
              <a:rPr lang="en-US" altLang="zh-CN" dirty="0"/>
              <a:t>Aquaculture, eco-tourism, nature education, etc.</a:t>
            </a:r>
            <a:r>
              <a:rPr lang="zh-CN" altLang="en-US" dirty="0"/>
              <a:t> </a:t>
            </a:r>
            <a:endParaRPr lang="en-US" altLang="zh-CN" dirty="0"/>
          </a:p>
          <a:p>
            <a:pPr marL="342900" indent="-342900" algn="just">
              <a:spcAft>
                <a:spcPts val="600"/>
              </a:spcAft>
              <a:buFont typeface="Wingdings" panose="05000000000000000000" charset="0"/>
              <a:buChar char="l"/>
            </a:pPr>
            <a:r>
              <a:rPr lang="en-US" b="1" dirty="0"/>
              <a:t>Threats to coastal habitats</a:t>
            </a:r>
            <a:endParaRPr lang="en-US" b="1" dirty="0"/>
          </a:p>
          <a:p>
            <a:pPr lvl="1" algn="just">
              <a:spcAft>
                <a:spcPts val="600"/>
              </a:spcAft>
            </a:pPr>
            <a:r>
              <a:rPr lang="en-US" altLang="zh-CN" dirty="0"/>
              <a:t>Spartina alterniflora invasion.Derris invasion.iseases and pests</a:t>
            </a:r>
            <a:endParaRPr lang="zh-CN" altLang="en-US" dirty="0"/>
          </a:p>
          <a:p>
            <a:pPr marL="342900" indent="-342900" algn="just">
              <a:spcAft>
                <a:spcPts val="600"/>
              </a:spcAft>
              <a:buFont typeface="Wingdings" panose="05000000000000000000" charset="0"/>
              <a:buChar char="l"/>
            </a:pPr>
            <a:r>
              <a:rPr lang="en-US" b="1" dirty="0"/>
              <a:t>Environment concerns </a:t>
            </a:r>
            <a:endParaRPr lang="en-US" b="1" dirty="0"/>
          </a:p>
          <a:p>
            <a:pPr lvl="1" indent="0" algn="just">
              <a:spcAft>
                <a:spcPts val="600"/>
              </a:spcAft>
              <a:buFont typeface="Wingdings" panose="05000000000000000000" charset="0"/>
              <a:buNone/>
            </a:pPr>
            <a:r>
              <a:rPr lang="en-US" altLang="zh-CN" dirty="0"/>
              <a:t>Pollution,alien plant invasion</a:t>
            </a:r>
            <a:r>
              <a:rPr lang="en-US" altLang="zh-CN" dirty="0">
                <a:sym typeface="+mn-ea"/>
              </a:rPr>
              <a:t>, etc.</a:t>
            </a:r>
            <a:endParaRPr lang="zh-CN" altLang="en-US" dirty="0"/>
          </a:p>
        </p:txBody>
      </p:sp>
      <p:pic>
        <p:nvPicPr>
          <p:cNvPr id="2" name="图片 1"/>
          <p:cNvPicPr/>
          <p:nvPr/>
        </p:nvPicPr>
        <p:blipFill>
          <a:blip r:embed="rId1" cstate="print">
            <a:extLst>
              <a:ext uri="{28A0092B-C50C-407E-A947-70E740481C1C}">
                <a14:useLocalDpi xmlns:a14="http://schemas.microsoft.com/office/drawing/2010/main" val="0"/>
              </a:ext>
            </a:extLst>
          </a:blip>
          <a:srcRect/>
          <a:stretch>
            <a:fillRect/>
          </a:stretch>
        </p:blipFill>
        <p:spPr>
          <a:xfrm>
            <a:off x="7592060" y="208280"/>
            <a:ext cx="4434205" cy="3345180"/>
          </a:xfrm>
          <a:prstGeom prst="rect">
            <a:avLst/>
          </a:prstGeom>
          <a:noFill/>
          <a:ln>
            <a:noFill/>
          </a:ln>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25410" y="4004945"/>
            <a:ext cx="4327525" cy="2432050"/>
          </a:xfrm>
          <a:prstGeom prst="rect">
            <a:avLst/>
          </a:prstGeom>
        </p:spPr>
      </p:pic>
      <p:sp>
        <p:nvSpPr>
          <p:cNvPr id="6" name="文本框 5"/>
          <p:cNvSpPr txBox="1"/>
          <p:nvPr/>
        </p:nvSpPr>
        <p:spPr>
          <a:xfrm>
            <a:off x="8591550" y="3610610"/>
            <a:ext cx="2839085" cy="307777"/>
          </a:xfrm>
          <a:prstGeom prst="rect">
            <a:avLst/>
          </a:prstGeom>
          <a:noFill/>
        </p:spPr>
        <p:txBody>
          <a:bodyPr wrap="square" rtlCol="0">
            <a:spAutoFit/>
          </a:bodyPr>
          <a:lstStyle/>
          <a:p>
            <a:pPr algn="ctr"/>
            <a:r>
              <a:rPr lang="en-US" altLang="zh-CN" sz="1400" dirty="0"/>
              <a:t>Map of the reserve Location</a:t>
            </a:r>
            <a:endParaRPr lang="zh-CN" altLang="en-US" sz="1400" dirty="0"/>
          </a:p>
        </p:txBody>
      </p:sp>
      <p:sp>
        <p:nvSpPr>
          <p:cNvPr id="9" name="文本框 8"/>
          <p:cNvSpPr txBox="1"/>
          <p:nvPr/>
        </p:nvSpPr>
        <p:spPr>
          <a:xfrm>
            <a:off x="8979535" y="6398895"/>
            <a:ext cx="2252345" cy="306705"/>
          </a:xfrm>
          <a:prstGeom prst="rect">
            <a:avLst/>
          </a:prstGeom>
          <a:noFill/>
        </p:spPr>
        <p:txBody>
          <a:bodyPr wrap="square" rtlCol="0">
            <a:spAutoFit/>
          </a:bodyPr>
          <a:lstStyle/>
          <a:p>
            <a:pPr algn="ctr"/>
            <a:r>
              <a:rPr lang="fr-FR" altLang="zh-CN" sz="1400" dirty="0"/>
              <a:t>mangrove community</a:t>
            </a:r>
            <a:endParaRPr lang="zh-CN" altLang="en-US" sz="1400" dirty="0"/>
          </a:p>
        </p:txBody>
      </p:sp>
      <p:grpSp>
        <p:nvGrpSpPr>
          <p:cNvPr id="4" name="组合 3"/>
          <p:cNvGrpSpPr/>
          <p:nvPr/>
        </p:nvGrpSpPr>
        <p:grpSpPr>
          <a:xfrm>
            <a:off x="0" y="20955"/>
            <a:ext cx="1438910" cy="6857365"/>
            <a:chOff x="0" y="0"/>
            <a:chExt cx="2266" cy="10799"/>
          </a:xfrm>
        </p:grpSpPr>
        <p:pic>
          <p:nvPicPr>
            <p:cNvPr id="5" name="图片 4" descr="t04f69bd2a2cfd3a06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79"/>
              <a:ext cx="2266" cy="2976"/>
            </a:xfrm>
            <a:prstGeom prst="rect">
              <a:avLst/>
            </a:prstGeom>
          </p:spPr>
        </p:pic>
        <p:pic>
          <p:nvPicPr>
            <p:cNvPr id="7" name="图片 6" descr="t04a5324f56a61ae6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855"/>
              <a:ext cx="2266" cy="3945"/>
            </a:xfrm>
            <a:prstGeom prst="rect">
              <a:avLst/>
            </a:prstGeom>
          </p:spPr>
        </p:pic>
        <p:pic>
          <p:nvPicPr>
            <p:cNvPr id="10" name="图片 9" descr="32de1de652c7116302a3984a31bae9c"/>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0" y="1839"/>
              <a:ext cx="2266" cy="2113"/>
            </a:xfrm>
            <a:prstGeom prst="rect">
              <a:avLst/>
            </a:prstGeom>
          </p:spPr>
        </p:pic>
        <p:pic>
          <p:nvPicPr>
            <p:cNvPr id="11" name="图片 10" descr="29ef12217fc2bc4fd7808e2610db178"/>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0" y="0"/>
              <a:ext cx="2266" cy="1839"/>
            </a:xfrm>
            <a:prstGeom prst="rect">
              <a:avLst/>
            </a:prstGeom>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6" name="Google Shape;103;p3"/>
          <p:cNvSpPr txBox="1"/>
          <p:nvPr/>
        </p:nvSpPr>
        <p:spPr>
          <a:xfrm>
            <a:off x="1495424" y="263123"/>
            <a:ext cx="10372725" cy="633516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342900" algn="l" rtl="0">
              <a:lnSpc>
                <a:spcPct val="90000"/>
              </a:lnSpc>
              <a:spcBef>
                <a:spcPts val="500"/>
              </a:spcBef>
              <a:spcAft>
                <a:spcPts val="0"/>
              </a:spcAft>
              <a:buClr>
                <a:schemeClr val="dk1"/>
              </a:buClr>
              <a:buSzPts val="18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42900" algn="l" rtl="0">
              <a:lnSpc>
                <a:spcPct val="90000"/>
              </a:lnSpc>
              <a:spcBef>
                <a:spcPts val="500"/>
              </a:spcBef>
              <a:spcAft>
                <a:spcPts val="0"/>
              </a:spcAft>
              <a:buClr>
                <a:schemeClr val="dk1"/>
              </a:buClr>
              <a:buSzPts val="18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marR="0" lvl="5"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marL="95250" indent="0" algn="just">
              <a:spcBef>
                <a:spcPts val="0"/>
              </a:spcBef>
              <a:buSzPts val="2100"/>
              <a:buNone/>
            </a:pPr>
            <a:r>
              <a:rPr lang="en-US" sz="2400" b="1" dirty="0">
                <a:solidFill>
                  <a:schemeClr val="accent1"/>
                </a:solidFill>
                <a:latin typeface="Arial" panose="020B0604020202020204"/>
                <a:ea typeface="Arial" panose="020B0604020202020204"/>
                <a:cs typeface="Arial" panose="020B0604020202020204"/>
                <a:sym typeface="Arial" panose="020B0604020202020204"/>
              </a:rPr>
              <a:t>Highlights of key activities for conservation &amp; sustainable use of coastal habitat and/or fisheries &amp; land-based pollution management</a:t>
            </a:r>
            <a:endParaRPr lang="en-US" sz="2400" b="1" dirty="0">
              <a:solidFill>
                <a:schemeClr val="accent1"/>
              </a:solidFill>
              <a:latin typeface="Arial" panose="020B0604020202020204"/>
              <a:ea typeface="Arial" panose="020B0604020202020204"/>
              <a:cs typeface="Arial" panose="020B0604020202020204"/>
              <a:sym typeface="Arial" panose="020B0604020202020204"/>
            </a:endParaRPr>
          </a:p>
          <a:p>
            <a:pPr marL="95250" indent="0" algn="just">
              <a:spcBef>
                <a:spcPts val="0"/>
              </a:spcBef>
              <a:buSzPts val="2100"/>
              <a:buNone/>
            </a:pPr>
            <a:endParaRPr lang="en-US" sz="1200" b="1" dirty="0">
              <a:solidFill>
                <a:schemeClr val="accent1"/>
              </a:solidFill>
              <a:latin typeface="Arial" panose="020B0604020202020204"/>
              <a:ea typeface="Arial" panose="020B0604020202020204"/>
              <a:cs typeface="Arial" panose="020B0604020202020204"/>
              <a:sym typeface="Arial" panose="020B0604020202020204"/>
            </a:endParaRPr>
          </a:p>
          <a:p>
            <a:pPr marL="95250" indent="0" algn="just">
              <a:spcBef>
                <a:spcPts val="0"/>
              </a:spcBef>
              <a:buSzPts val="2100"/>
              <a:buNone/>
            </a:pPr>
            <a:endParaRPr lang="en-US" sz="1200" b="1" dirty="0">
              <a:solidFill>
                <a:schemeClr val="accent1"/>
              </a:solidFill>
              <a:latin typeface="Arial" panose="020B0604020202020204"/>
              <a:ea typeface="Arial" panose="020B0604020202020204"/>
              <a:cs typeface="Arial" panose="020B0604020202020204"/>
              <a:sym typeface="Arial" panose="020B0604020202020204"/>
            </a:endParaRPr>
          </a:p>
          <a:p>
            <a:pPr marL="438150" algn="just">
              <a:spcBef>
                <a:spcPts val="0"/>
              </a:spcBef>
              <a:buSzPts val="2100"/>
              <a:buFont typeface="Wingdings" panose="05000000000000000000" charset="0"/>
              <a:buChar char="l"/>
            </a:pPr>
            <a:r>
              <a:rPr lang="en-US" altLang="zh-CN" sz="2000" b="1" dirty="0">
                <a:latin typeface="+mn-ea"/>
                <a:ea typeface="+mn-ea"/>
                <a:cs typeface="+mn-ea"/>
                <a:sym typeface="Arial" panose="020B0604020202020204"/>
              </a:rPr>
              <a:t>Management of Coastal Habitats for Protection and Sustainable Utilization</a:t>
            </a:r>
            <a:r>
              <a:rPr lang="en-US" altLang="zh-CN" sz="1800" dirty="0">
                <a:latin typeface="+mn-ea"/>
                <a:ea typeface="+mn-ea"/>
                <a:cs typeface="+mn-ea"/>
                <a:sym typeface="Arial" panose="020B0604020202020204"/>
              </a:rPr>
              <a:t>    </a:t>
            </a:r>
            <a:endParaRPr lang="en-US" altLang="zh-CN" sz="1800" dirty="0">
              <a:latin typeface="+mn-ea"/>
              <a:ea typeface="+mn-ea"/>
              <a:cs typeface="+mn-ea"/>
              <a:sym typeface="Arial" panose="020B0604020202020204"/>
            </a:endParaRPr>
          </a:p>
          <a:p>
            <a:pPr marL="144145" indent="0" algn="just">
              <a:spcBef>
                <a:spcPts val="0"/>
              </a:spcBef>
              <a:buSzPts val="2100"/>
              <a:buNone/>
            </a:pPr>
            <a:r>
              <a:rPr lang="en-US" altLang="zh-CN" sz="1800" dirty="0">
                <a:latin typeface="Times New Roman" panose="02020603050405020304" pitchFamily="18" charset="0"/>
                <a:ea typeface="+mn-ea"/>
                <a:cs typeface="Times New Roman" panose="02020603050405020304" pitchFamily="18" charset="0"/>
                <a:sym typeface="Arial" panose="020B0604020202020204"/>
              </a:rPr>
              <a:t>	</a:t>
            </a:r>
            <a:endParaRPr lang="en-US" altLang="zh-CN" sz="1800" dirty="0">
              <a:latin typeface="宋体" panose="02010600030101010101" pitchFamily="2" charset="-122"/>
              <a:ea typeface="宋体" panose="02010600030101010101" pitchFamily="2" charset="-122"/>
              <a:cs typeface="宋体" panose="02010600030101010101" pitchFamily="2" charset="-122"/>
              <a:sym typeface="Arial" panose="020B0604020202020204"/>
            </a:endParaRPr>
          </a:p>
        </p:txBody>
      </p:sp>
      <p:grpSp>
        <p:nvGrpSpPr>
          <p:cNvPr id="8" name="组合 7"/>
          <p:cNvGrpSpPr/>
          <p:nvPr/>
        </p:nvGrpSpPr>
        <p:grpSpPr>
          <a:xfrm>
            <a:off x="1954530" y="3041016"/>
            <a:ext cx="9313545" cy="3245134"/>
            <a:chOff x="1716405" y="2736216"/>
            <a:chExt cx="9313545" cy="3245134"/>
          </a:xfrm>
        </p:grpSpPr>
        <p:pic>
          <p:nvPicPr>
            <p:cNvPr id="2" name="图片 10" descr="b74d2626706e906fddd946d63ad758c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696710" y="2736216"/>
              <a:ext cx="4333240" cy="3245134"/>
            </a:xfrm>
            <a:prstGeom prst="rect">
              <a:avLst/>
            </a:prstGeom>
            <a:noFill/>
            <a:ln w="9525">
              <a:noFill/>
            </a:ln>
          </p:spPr>
        </p:pic>
        <p:pic>
          <p:nvPicPr>
            <p:cNvPr id="3" name="图片 13" descr="DJI_20250813140000_0010_V"/>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6405" y="2747010"/>
              <a:ext cx="4303395" cy="3224249"/>
            </a:xfrm>
            <a:prstGeom prst="rect">
              <a:avLst/>
            </a:prstGeom>
            <a:noFill/>
            <a:ln w="9525">
              <a:noFill/>
            </a:ln>
          </p:spPr>
        </p:pic>
      </p:grpSp>
      <p:sp>
        <p:nvSpPr>
          <p:cNvPr id="4" name="文本框 3"/>
          <p:cNvSpPr txBox="1"/>
          <p:nvPr/>
        </p:nvSpPr>
        <p:spPr>
          <a:xfrm>
            <a:off x="5324475" y="6383893"/>
            <a:ext cx="2362200" cy="369332"/>
          </a:xfrm>
          <a:prstGeom prst="rect">
            <a:avLst/>
          </a:prstGeom>
          <a:solidFill>
            <a:schemeClr val="accent1">
              <a:lumMod val="20000"/>
              <a:lumOff val="80000"/>
            </a:schemeClr>
          </a:solidFill>
        </p:spPr>
        <p:txBody>
          <a:bodyPr wrap="square" rtlCol="0">
            <a:spAutoFit/>
          </a:bodyPr>
          <a:lstStyle/>
          <a:p>
            <a:pPr algn="ctr"/>
            <a:r>
              <a:rPr lang="en-US" altLang="zh-CN" dirty="0"/>
              <a:t>Mangrove Replanting</a:t>
            </a:r>
            <a:endParaRPr lang="zh-CN" altLang="en-US" dirty="0"/>
          </a:p>
        </p:txBody>
      </p:sp>
      <p:grpSp>
        <p:nvGrpSpPr>
          <p:cNvPr id="15" name="组合 14"/>
          <p:cNvGrpSpPr/>
          <p:nvPr/>
        </p:nvGrpSpPr>
        <p:grpSpPr>
          <a:xfrm>
            <a:off x="0" y="20955"/>
            <a:ext cx="1438910" cy="6857365"/>
            <a:chOff x="0" y="0"/>
            <a:chExt cx="2266" cy="10799"/>
          </a:xfrm>
        </p:grpSpPr>
        <p:pic>
          <p:nvPicPr>
            <p:cNvPr id="5" name="图片 4" descr="t04f69bd2a2cfd3a06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79"/>
              <a:ext cx="2266" cy="2976"/>
            </a:xfrm>
            <a:prstGeom prst="rect">
              <a:avLst/>
            </a:prstGeom>
          </p:spPr>
        </p:pic>
        <p:pic>
          <p:nvPicPr>
            <p:cNvPr id="7" name="图片 6" descr="t04a5324f56a61ae6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855"/>
              <a:ext cx="2266" cy="3945"/>
            </a:xfrm>
            <a:prstGeom prst="rect">
              <a:avLst/>
            </a:prstGeom>
          </p:spPr>
        </p:pic>
        <p:pic>
          <p:nvPicPr>
            <p:cNvPr id="10" name="图片 9" descr="32de1de652c7116302a3984a31bae9c"/>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0" y="1839"/>
              <a:ext cx="2266" cy="2113"/>
            </a:xfrm>
            <a:prstGeom prst="rect">
              <a:avLst/>
            </a:prstGeom>
          </p:spPr>
        </p:pic>
        <p:pic>
          <p:nvPicPr>
            <p:cNvPr id="14" name="图片 13" descr="29ef12217fc2bc4fd7808e2610db178"/>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0" y="0"/>
              <a:ext cx="2266" cy="1839"/>
            </a:xfrm>
            <a:prstGeom prst="rect">
              <a:avLst/>
            </a:prstGeom>
          </p:spPr>
        </p:pic>
      </p:grpSp>
      <p:sp>
        <p:nvSpPr>
          <p:cNvPr id="11" name="文本框 10"/>
          <p:cNvSpPr txBox="1"/>
          <p:nvPr/>
        </p:nvSpPr>
        <p:spPr>
          <a:xfrm>
            <a:off x="1819275" y="1789837"/>
            <a:ext cx="9677400" cy="645160"/>
          </a:xfrm>
          <a:prstGeom prst="rect">
            <a:avLst/>
          </a:prstGeom>
          <a:noFill/>
        </p:spPr>
        <p:txBody>
          <a:bodyPr wrap="square">
            <a:spAutoFit/>
          </a:bodyPr>
          <a:lstStyle/>
          <a:p>
            <a:pPr algn="just"/>
            <a:r>
              <a:rPr lang="en-US" altLang="zh-CN" sz="1800" dirty="0">
                <a:latin typeface="Times New Roman" panose="02020603050405020304" pitchFamily="18" charset="0"/>
                <a:ea typeface="+mn-ea"/>
                <a:cs typeface="Times New Roman" panose="02020603050405020304" pitchFamily="18" charset="0"/>
                <a:sym typeface="Arial" panose="020B0604020202020204"/>
              </a:rPr>
              <a:t>From 2020 to 2025, a special action plan for mangrove protection and restoration was implemented:</a:t>
            </a:r>
            <a:endParaRPr lang="en-US" altLang="zh-CN" sz="1800" dirty="0">
              <a:latin typeface="Times New Roman" panose="02020603050405020304" pitchFamily="18" charset="0"/>
              <a:ea typeface="+mn-ea"/>
              <a:cs typeface="Times New Roman" panose="02020603050405020304" pitchFamily="18" charset="0"/>
              <a:sym typeface="Arial" panose="020B0604020202020204"/>
            </a:endParaRPr>
          </a:p>
          <a:p>
            <a:pPr algn="just"/>
            <a:endParaRPr lang="zh-CN" altLang="en-US" b="1" dirty="0"/>
          </a:p>
        </p:txBody>
      </p:sp>
      <p:sp>
        <p:nvSpPr>
          <p:cNvPr id="9" name="文本框 8"/>
          <p:cNvSpPr txBox="1"/>
          <p:nvPr/>
        </p:nvSpPr>
        <p:spPr>
          <a:xfrm>
            <a:off x="5634355" y="2223135"/>
            <a:ext cx="6934200" cy="645160"/>
          </a:xfrm>
          <a:prstGeom prst="rect">
            <a:avLst/>
          </a:prstGeom>
          <a:noFill/>
        </p:spPr>
        <p:txBody>
          <a:bodyPr wrap="square" rtlCol="0" anchor="t">
            <a:spAutoFit/>
          </a:bodyPr>
          <a:p>
            <a:pPr marL="285750" indent="-285750" algn="just">
              <a:buFont typeface="Arial" panose="020B0604020202020204" pitchFamily="34" charset="0"/>
              <a:buChar char="•"/>
            </a:pPr>
            <a:r>
              <a:rPr lang="en-US" altLang="zh-CN" b="1" dirty="0">
                <a:solidFill>
                  <a:schemeClr val="accent5">
                    <a:lumMod val="75000"/>
                  </a:schemeClr>
                </a:solidFill>
                <a:latin typeface="Times New Roman" panose="02020603050405020304" pitchFamily="18" charset="0"/>
                <a:cs typeface="Times New Roman" panose="02020603050405020304" pitchFamily="18" charset="0"/>
                <a:sym typeface="Arial" panose="020B0604020202020204"/>
              </a:rPr>
              <a:t>Controlling  </a:t>
            </a:r>
            <a:r>
              <a:rPr lang="en-US" altLang="zh-CN" b="1" i="1" dirty="0">
                <a:solidFill>
                  <a:schemeClr val="accent5">
                    <a:lumMod val="75000"/>
                  </a:schemeClr>
                </a:solidFill>
                <a:latin typeface="Times New Roman" panose="02020603050405020304" pitchFamily="18" charset="0"/>
                <a:cs typeface="Times New Roman" panose="02020603050405020304" pitchFamily="18" charset="0"/>
                <a:sym typeface="Arial" panose="020B0604020202020204"/>
              </a:rPr>
              <a:t>Spartina alterniflora</a:t>
            </a:r>
            <a:r>
              <a:rPr lang="en-US" altLang="zh-CN" b="1" dirty="0">
                <a:solidFill>
                  <a:schemeClr val="accent5">
                    <a:lumMod val="75000"/>
                  </a:schemeClr>
                </a:solidFill>
                <a:latin typeface="Times New Roman" panose="02020603050405020304" pitchFamily="18" charset="0"/>
                <a:cs typeface="Times New Roman" panose="02020603050405020304" pitchFamily="18" charset="0"/>
                <a:sym typeface="Arial" panose="020B0604020202020204"/>
              </a:rPr>
              <a:t> over 322 ha </a:t>
            </a:r>
            <a:endParaRPr lang="en-US" altLang="zh-CN" sz="1800" b="1" dirty="0">
              <a:solidFill>
                <a:schemeClr val="accent5">
                  <a:lumMod val="75000"/>
                </a:schemeClr>
              </a:solidFill>
              <a:latin typeface="Times New Roman" panose="02020603050405020304" pitchFamily="18" charset="0"/>
              <a:ea typeface="+mn-ea"/>
              <a:cs typeface="Times New Roman" panose="02020603050405020304" pitchFamily="18" charset="0"/>
              <a:sym typeface="Arial" panose="020B0604020202020204"/>
            </a:endParaRPr>
          </a:p>
          <a:p>
            <a:pPr marL="285750" indent="-285750" algn="just">
              <a:buFont typeface="Arial" panose="020B0604020202020204" pitchFamily="34" charset="0"/>
              <a:buChar char="•"/>
            </a:pPr>
            <a:r>
              <a:rPr lang="en-US" altLang="zh-CN" b="1" dirty="0">
                <a:solidFill>
                  <a:schemeClr val="accent5">
                    <a:lumMod val="75000"/>
                  </a:schemeClr>
                </a:solidFill>
                <a:latin typeface="Times New Roman" panose="02020603050405020304" pitchFamily="18" charset="0"/>
                <a:cs typeface="Times New Roman" panose="02020603050405020304" pitchFamily="18" charset="0"/>
                <a:sym typeface="Arial" panose="020B0604020202020204"/>
              </a:rPr>
              <a:t>Providing ecological compensation for 347 ha of habitats.</a:t>
            </a:r>
            <a:endParaRPr lang="en-US" altLang="zh-CN" b="1" dirty="0">
              <a:solidFill>
                <a:schemeClr val="accent5">
                  <a:lumMod val="75000"/>
                </a:schemeClr>
              </a:solidFill>
              <a:latin typeface="Times New Roman" panose="02020603050405020304" pitchFamily="18" charset="0"/>
              <a:cs typeface="Times New Roman" panose="02020603050405020304" pitchFamily="18" charset="0"/>
              <a:sym typeface="Arial" panose="020B0604020202020204"/>
            </a:endParaRPr>
          </a:p>
        </p:txBody>
      </p:sp>
      <p:sp>
        <p:nvSpPr>
          <p:cNvPr id="12" name="文本框 11"/>
          <p:cNvSpPr txBox="1"/>
          <p:nvPr/>
        </p:nvSpPr>
        <p:spPr>
          <a:xfrm>
            <a:off x="1819275" y="2223135"/>
            <a:ext cx="4204970" cy="645160"/>
          </a:xfrm>
          <a:prstGeom prst="rect">
            <a:avLst/>
          </a:prstGeom>
          <a:noFill/>
        </p:spPr>
        <p:txBody>
          <a:bodyPr wrap="square" rtlCol="0" anchor="t">
            <a:spAutoFit/>
          </a:bodyPr>
          <a:p>
            <a:pPr marL="285750" indent="-285750" algn="just">
              <a:buFont typeface="Arial" panose="020B0604020202020204" pitchFamily="34" charset="0"/>
              <a:buChar char="•"/>
            </a:pPr>
            <a:r>
              <a:rPr lang="en-US" altLang="zh-CN" b="1" dirty="0">
                <a:solidFill>
                  <a:schemeClr val="accent5">
                    <a:lumMod val="75000"/>
                  </a:schemeClr>
                </a:solidFill>
                <a:latin typeface="Times New Roman" panose="02020603050405020304" pitchFamily="18" charset="0"/>
                <a:cs typeface="Times New Roman" panose="02020603050405020304" pitchFamily="18" charset="0"/>
                <a:sym typeface="Arial" panose="020B0604020202020204"/>
              </a:rPr>
              <a:t>Replanting 115 ha of mangroves</a:t>
            </a:r>
            <a:endParaRPr lang="en-US" altLang="zh-CN" sz="1800" b="1" dirty="0">
              <a:solidFill>
                <a:schemeClr val="accent5">
                  <a:lumMod val="75000"/>
                </a:schemeClr>
              </a:solidFill>
              <a:latin typeface="Times New Roman" panose="02020603050405020304" pitchFamily="18" charset="0"/>
              <a:ea typeface="+mn-ea"/>
              <a:cs typeface="Times New Roman" panose="02020603050405020304" pitchFamily="18" charset="0"/>
              <a:sym typeface="Arial" panose="020B0604020202020204"/>
            </a:endParaRPr>
          </a:p>
          <a:p>
            <a:pPr marL="285750" indent="-285750" algn="just">
              <a:buFont typeface="Arial" panose="020B0604020202020204" pitchFamily="34" charset="0"/>
              <a:buChar char="•"/>
            </a:pPr>
            <a:r>
              <a:rPr lang="en-US" altLang="zh-CN" b="1" dirty="0">
                <a:solidFill>
                  <a:schemeClr val="accent5">
                    <a:lumMod val="75000"/>
                  </a:schemeClr>
                </a:solidFill>
                <a:latin typeface="Times New Roman" panose="02020603050405020304" pitchFamily="18" charset="0"/>
                <a:cs typeface="Times New Roman" panose="02020603050405020304" pitchFamily="18" charset="0"/>
                <a:sym typeface="Arial" panose="020B0604020202020204"/>
              </a:rPr>
              <a:t>Restoring 326 ha of mangroves</a:t>
            </a:r>
            <a:endParaRPr lang="en-US" altLang="zh-CN" b="1" dirty="0">
              <a:solidFill>
                <a:schemeClr val="accent5">
                  <a:lumMod val="75000"/>
                </a:schemeClr>
              </a:solidFill>
              <a:latin typeface="Times New Roman" panose="02020603050405020304" pitchFamily="18" charset="0"/>
              <a:cs typeface="Times New Roman" panose="02020603050405020304" pitchFamily="18" charset="0"/>
              <a:sym typeface="Arial" panose="020B0604020202020204"/>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grpSp>
        <p:nvGrpSpPr>
          <p:cNvPr id="19" name="组合 18"/>
          <p:cNvGrpSpPr/>
          <p:nvPr/>
        </p:nvGrpSpPr>
        <p:grpSpPr>
          <a:xfrm>
            <a:off x="1736725" y="377883"/>
            <a:ext cx="9693275" cy="2983172"/>
            <a:chOff x="1431925" y="139758"/>
            <a:chExt cx="9693275" cy="2983172"/>
          </a:xfrm>
        </p:grpSpPr>
        <p:pic>
          <p:nvPicPr>
            <p:cNvPr id="2" name="图片 33" descr="微信图片_20250814163112_2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90825" y="139758"/>
              <a:ext cx="3965709" cy="2974282"/>
            </a:xfrm>
            <a:prstGeom prst="rect">
              <a:avLst/>
            </a:prstGeom>
            <a:noFill/>
            <a:ln w="9525">
              <a:noFill/>
            </a:ln>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80225" y="148027"/>
              <a:ext cx="4244975" cy="2974903"/>
            </a:xfrm>
            <a:prstGeom prst="rect">
              <a:avLst/>
            </a:prstGeom>
          </p:spPr>
        </p:pic>
        <p:sp>
          <p:nvSpPr>
            <p:cNvPr id="7" name="文本框 6"/>
            <p:cNvSpPr txBox="1"/>
            <p:nvPr/>
          </p:nvSpPr>
          <p:spPr>
            <a:xfrm>
              <a:off x="1431925" y="1259205"/>
              <a:ext cx="1644650" cy="646331"/>
            </a:xfrm>
            <a:prstGeom prst="rect">
              <a:avLst/>
            </a:prstGeom>
            <a:solidFill>
              <a:schemeClr val="accent1">
                <a:lumMod val="20000"/>
                <a:lumOff val="80000"/>
              </a:schemeClr>
            </a:solidFill>
          </p:spPr>
          <p:txBody>
            <a:bodyPr wrap="square" rtlCol="0">
              <a:spAutoFit/>
            </a:bodyPr>
            <a:lstStyle/>
            <a:p>
              <a:pPr algn="ctr"/>
              <a:r>
                <a:rPr lang="fr-FR" altLang="zh-CN" dirty="0"/>
                <a:t>Mangrove Restoration</a:t>
              </a:r>
              <a:endParaRPr lang="zh-CN" altLang="en-US" dirty="0"/>
            </a:p>
          </p:txBody>
        </p:sp>
      </p:grpSp>
      <p:grpSp>
        <p:nvGrpSpPr>
          <p:cNvPr id="18" name="组合 17"/>
          <p:cNvGrpSpPr/>
          <p:nvPr/>
        </p:nvGrpSpPr>
        <p:grpSpPr>
          <a:xfrm>
            <a:off x="1760855" y="3636326"/>
            <a:ext cx="9707246" cy="2910286"/>
            <a:chOff x="1437005" y="3502976"/>
            <a:chExt cx="9707246" cy="2910286"/>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5780" y="3512514"/>
              <a:ext cx="4258945" cy="2895327"/>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41930" y="3502976"/>
              <a:ext cx="4030345" cy="2877607"/>
            </a:xfrm>
            <a:prstGeom prst="rect">
              <a:avLst/>
            </a:prstGeom>
          </p:spPr>
        </p:pic>
        <p:sp>
          <p:nvSpPr>
            <p:cNvPr id="10" name="文本框 9"/>
            <p:cNvSpPr txBox="1"/>
            <p:nvPr/>
          </p:nvSpPr>
          <p:spPr>
            <a:xfrm>
              <a:off x="1437005" y="4535170"/>
              <a:ext cx="1630045" cy="923330"/>
            </a:xfrm>
            <a:prstGeom prst="rect">
              <a:avLst/>
            </a:prstGeom>
            <a:solidFill>
              <a:schemeClr val="accent1">
                <a:lumMod val="20000"/>
                <a:lumOff val="80000"/>
              </a:schemeClr>
            </a:solidFill>
          </p:spPr>
          <p:txBody>
            <a:bodyPr wrap="square" rtlCol="0">
              <a:spAutoFit/>
            </a:bodyPr>
            <a:lstStyle/>
            <a:p>
              <a:pPr algn="ctr"/>
              <a:r>
                <a:rPr lang="fr-FR" altLang="zh-CN" i="1" dirty="0"/>
                <a:t>Spartina alterniflora </a:t>
              </a:r>
              <a:r>
                <a:rPr lang="fr-FR" altLang="zh-CN" dirty="0"/>
                <a:t>Control</a:t>
              </a:r>
              <a:endParaRPr lang="zh-CN" altLang="en-US" dirty="0"/>
            </a:p>
          </p:txBody>
        </p:sp>
        <p:sp>
          <p:nvSpPr>
            <p:cNvPr id="12" name="文本框 11"/>
            <p:cNvSpPr txBox="1"/>
            <p:nvPr/>
          </p:nvSpPr>
          <p:spPr>
            <a:xfrm>
              <a:off x="5349239" y="6015355"/>
              <a:ext cx="1432561" cy="369332"/>
            </a:xfrm>
            <a:prstGeom prst="rect">
              <a:avLst/>
            </a:prstGeom>
            <a:solidFill>
              <a:schemeClr val="accent1">
                <a:lumMod val="20000"/>
                <a:lumOff val="80000"/>
              </a:schemeClr>
            </a:solidFill>
          </p:spPr>
          <p:txBody>
            <a:bodyPr wrap="square" rtlCol="0">
              <a:spAutoFit/>
            </a:bodyPr>
            <a:lstStyle/>
            <a:p>
              <a:pPr algn="ctr"/>
              <a:r>
                <a:rPr lang="fr-FR" altLang="zh-CN" dirty="0"/>
                <a:t>Pre-Control</a:t>
              </a:r>
              <a:endParaRPr lang="zh-CN" altLang="en-US" dirty="0"/>
            </a:p>
          </p:txBody>
        </p:sp>
        <p:sp>
          <p:nvSpPr>
            <p:cNvPr id="13" name="文本框 12"/>
            <p:cNvSpPr txBox="1"/>
            <p:nvPr/>
          </p:nvSpPr>
          <p:spPr>
            <a:xfrm>
              <a:off x="9734551" y="6043930"/>
              <a:ext cx="1409700" cy="369332"/>
            </a:xfrm>
            <a:prstGeom prst="rect">
              <a:avLst/>
            </a:prstGeom>
            <a:solidFill>
              <a:schemeClr val="accent1">
                <a:lumMod val="20000"/>
                <a:lumOff val="80000"/>
              </a:schemeClr>
            </a:solidFill>
          </p:spPr>
          <p:txBody>
            <a:bodyPr wrap="square" rtlCol="0">
              <a:spAutoFit/>
            </a:bodyPr>
            <a:lstStyle/>
            <a:p>
              <a:pPr algn="ctr"/>
              <a:r>
                <a:rPr lang="fr-FR" altLang="zh-CN" dirty="0"/>
                <a:t>Post-Control</a:t>
              </a:r>
              <a:endParaRPr lang="zh-CN" altLang="en-US" dirty="0"/>
            </a:p>
          </p:txBody>
        </p:sp>
      </p:grpSp>
      <p:grpSp>
        <p:nvGrpSpPr>
          <p:cNvPr id="15" name="组合 14"/>
          <p:cNvGrpSpPr/>
          <p:nvPr/>
        </p:nvGrpSpPr>
        <p:grpSpPr>
          <a:xfrm>
            <a:off x="0" y="0"/>
            <a:ext cx="1438910" cy="6857365"/>
            <a:chOff x="0" y="0"/>
            <a:chExt cx="2266" cy="10799"/>
          </a:xfrm>
        </p:grpSpPr>
        <p:pic>
          <p:nvPicPr>
            <p:cNvPr id="3" name="图片 2" descr="t04f69bd2a2cfd3a0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879"/>
              <a:ext cx="2266" cy="2976"/>
            </a:xfrm>
            <a:prstGeom prst="rect">
              <a:avLst/>
            </a:prstGeom>
          </p:spPr>
        </p:pic>
        <p:pic>
          <p:nvPicPr>
            <p:cNvPr id="4" name="图片 3" descr="t04a5324f56a61ae6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6855"/>
              <a:ext cx="2266" cy="3945"/>
            </a:xfrm>
            <a:prstGeom prst="rect">
              <a:avLst/>
            </a:prstGeom>
          </p:spPr>
        </p:pic>
        <p:pic>
          <p:nvPicPr>
            <p:cNvPr id="6" name="图片 5" descr="32de1de652c7116302a3984a31bae9c"/>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0" y="1839"/>
              <a:ext cx="2266" cy="2113"/>
            </a:xfrm>
            <a:prstGeom prst="rect">
              <a:avLst/>
            </a:prstGeom>
          </p:spPr>
        </p:pic>
        <p:pic>
          <p:nvPicPr>
            <p:cNvPr id="14" name="图片 13" descr="29ef12217fc2bc4fd7808e2610db178"/>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a:xfrm>
              <a:off x="0" y="0"/>
              <a:ext cx="2266" cy="1839"/>
            </a:xfrm>
            <a:prstGeom prst="rect">
              <a:avLst/>
            </a:prstGeom>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577377" y="1483958"/>
            <a:ext cx="10242026" cy="5293360"/>
            <a:chOff x="1711848" y="840740"/>
            <a:chExt cx="10242026" cy="5293360"/>
          </a:xfrm>
        </p:grpSpPr>
        <p:sp>
          <p:nvSpPr>
            <p:cNvPr id="4" name="TextBox 3"/>
            <p:cNvSpPr txBox="1"/>
            <p:nvPr/>
          </p:nvSpPr>
          <p:spPr>
            <a:xfrm>
              <a:off x="1711848" y="928854"/>
              <a:ext cx="5212715" cy="3692525"/>
            </a:xfrm>
            <a:prstGeom prst="rect">
              <a:avLst/>
            </a:prstGeom>
            <a:noFill/>
          </p:spPr>
          <p:txBody>
            <a:bodyPr wrap="square" rtlCol="0">
              <a:spAutoFit/>
            </a:bodyPr>
            <a:lstStyle/>
            <a:p>
              <a:pPr marL="381000" indent="-285750" algn="just">
                <a:buSzPts val="2100"/>
                <a:buFont typeface="Wingdings" panose="05000000000000000000" pitchFamily="2" charset="2"/>
                <a:buChar char="Ø"/>
              </a:pPr>
              <a:r>
                <a:rPr lang="en-US" altLang="zh-CN" dirty="0"/>
                <a:t>The Guangxi </a:t>
              </a:r>
              <a:r>
                <a:rPr lang="en-US" altLang="zh-CN" dirty="0" err="1"/>
                <a:t>Shangkou</a:t>
              </a:r>
              <a:r>
                <a:rPr lang="en-US" altLang="zh-CN" dirty="0"/>
                <a:t> Mangrove Ecological National Nature Reserve, located in Beihai City, Guangxi, China, was established in 1990 with the approval of the State Council. It joined</a:t>
              </a:r>
              <a:r>
                <a:rPr lang="en-US" altLang="zh-CN" dirty="0">
                  <a:solidFill>
                    <a:schemeClr val="accent5">
                      <a:lumMod val="75000"/>
                    </a:schemeClr>
                  </a:solidFill>
                </a:rPr>
                <a:t> </a:t>
              </a:r>
              <a:r>
                <a:rPr lang="en-US" altLang="zh-CN" b="1" dirty="0">
                  <a:solidFill>
                    <a:schemeClr val="accent5">
                      <a:lumMod val="75000"/>
                    </a:schemeClr>
                  </a:solidFill>
                </a:rPr>
                <a:t>the World Network of Biosphere Reserves</a:t>
              </a:r>
              <a:r>
                <a:rPr lang="en-US" altLang="zh-CN" dirty="0">
                  <a:solidFill>
                    <a:schemeClr val="accent5">
                      <a:lumMod val="75000"/>
                    </a:schemeClr>
                  </a:solidFill>
                </a:rPr>
                <a:t> </a:t>
              </a:r>
              <a:r>
                <a:rPr lang="en-US" altLang="zh-CN" b="1" dirty="0">
                  <a:solidFill>
                    <a:schemeClr val="accent5">
                      <a:lumMod val="75000"/>
                    </a:schemeClr>
                  </a:solidFill>
                </a:rPr>
                <a:t>in 2000</a:t>
              </a:r>
              <a:r>
                <a:rPr lang="en-US" altLang="zh-CN" dirty="0"/>
                <a:t> and was listed as </a:t>
              </a:r>
              <a:r>
                <a:rPr lang="en-US" altLang="zh-CN" b="1" dirty="0">
                  <a:solidFill>
                    <a:schemeClr val="accent5">
                      <a:lumMod val="75000"/>
                    </a:schemeClr>
                  </a:solidFill>
                </a:rPr>
                <a:t>an internationally important wetland in 2002. </a:t>
              </a:r>
              <a:endParaRPr lang="en-US" altLang="zh-CN" b="1" dirty="0">
                <a:solidFill>
                  <a:schemeClr val="accent5">
                    <a:lumMod val="75000"/>
                  </a:schemeClr>
                </a:solidFill>
              </a:endParaRPr>
            </a:p>
            <a:p>
              <a:pPr marL="381000" indent="-285750" algn="just">
                <a:buSzPts val="2100"/>
                <a:buFont typeface="Wingdings" panose="05000000000000000000" pitchFamily="2" charset="2"/>
                <a:buChar char="Ø"/>
              </a:pPr>
              <a:r>
                <a:rPr lang="en-US" altLang="zh-CN" dirty="0"/>
                <a:t>The reserve focuses on protecting the mangrove ecosystem, </a:t>
              </a:r>
              <a:r>
                <a:rPr lang="en-US" altLang="zh-CN" b="1" dirty="0">
                  <a:solidFill>
                    <a:schemeClr val="accent5">
                      <a:lumMod val="75000"/>
                    </a:schemeClr>
                  </a:solidFill>
                </a:rPr>
                <a:t>covers a total area of 8,003 hectares</a:t>
              </a:r>
              <a:r>
                <a:rPr lang="en-US" altLang="zh-CN" dirty="0"/>
                <a:t>, and is divided into three parts—</a:t>
              </a:r>
              <a:r>
                <a:rPr lang="en-US" altLang="zh-CN" b="1" dirty="0">
                  <a:solidFill>
                    <a:schemeClr val="accent5">
                      <a:lumMod val="75000"/>
                    </a:schemeClr>
                  </a:solidFill>
                </a:rPr>
                <a:t>core area, buffer zone, and sustainable development area (experimental area)</a:t>
              </a:r>
              <a:r>
                <a:rPr lang="en-US" altLang="zh-CN" dirty="0"/>
                <a:t>—each subject to distinct management requirements.</a:t>
              </a:r>
              <a:endParaRPr lang="en-US" altLang="zh-CN" dirty="0"/>
            </a:p>
          </p:txBody>
        </p:sp>
        <p:pic>
          <p:nvPicPr>
            <p:cNvPr id="12" name="图片 11"/>
            <p:cNvPicPr/>
            <p:nvPr/>
          </p:nvPicPr>
          <p:blipFill>
            <a:blip r:embed="rId1" cstate="print">
              <a:extLst>
                <a:ext uri="{28A0092B-C50C-407E-A947-70E740481C1C}">
                  <a14:useLocalDpi xmlns:a14="http://schemas.microsoft.com/office/drawing/2010/main" val="0"/>
                </a:ext>
              </a:extLst>
            </a:blip>
            <a:srcRect/>
            <a:stretch>
              <a:fillRect/>
            </a:stretch>
          </p:blipFill>
          <p:spPr>
            <a:xfrm>
              <a:off x="7118349" y="840740"/>
              <a:ext cx="4835525" cy="5293360"/>
            </a:xfrm>
            <a:prstGeom prst="rect">
              <a:avLst/>
            </a:prstGeom>
            <a:noFill/>
            <a:ln>
              <a:noFill/>
            </a:ln>
          </p:spPr>
        </p:pic>
        <p:grpSp>
          <p:nvGrpSpPr>
            <p:cNvPr id="7" name="组合 6"/>
            <p:cNvGrpSpPr/>
            <p:nvPr/>
          </p:nvGrpSpPr>
          <p:grpSpPr>
            <a:xfrm>
              <a:off x="1905814" y="4627245"/>
              <a:ext cx="5156755" cy="1459230"/>
              <a:chOff x="1494790" y="5255895"/>
              <a:chExt cx="5661660" cy="1602105"/>
            </a:xfrm>
          </p:grpSpPr>
          <p:pic>
            <p:nvPicPr>
              <p:cNvPr id="5" name="图片 4" descr="微信图片_202508201938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94790" y="5255895"/>
                <a:ext cx="2814955" cy="1602105"/>
              </a:xfrm>
              <a:prstGeom prst="rect">
                <a:avLst/>
              </a:prstGeom>
            </p:spPr>
          </p:pic>
          <p:pic>
            <p:nvPicPr>
              <p:cNvPr id="6" name="图片 5" descr="4.红树林“海上绿岛”"/>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9745" y="5255895"/>
                <a:ext cx="2846705" cy="1601470"/>
              </a:xfrm>
              <a:prstGeom prst="rect">
                <a:avLst/>
              </a:prstGeom>
            </p:spPr>
          </p:pic>
        </p:grpSp>
      </p:grpSp>
      <p:grpSp>
        <p:nvGrpSpPr>
          <p:cNvPr id="15" name="组合 14"/>
          <p:cNvGrpSpPr/>
          <p:nvPr/>
        </p:nvGrpSpPr>
        <p:grpSpPr>
          <a:xfrm>
            <a:off x="0" y="0"/>
            <a:ext cx="1438910" cy="6857365"/>
            <a:chOff x="0" y="0"/>
            <a:chExt cx="2266" cy="10799"/>
          </a:xfrm>
        </p:grpSpPr>
        <p:pic>
          <p:nvPicPr>
            <p:cNvPr id="2" name="图片 1" descr="t04f69bd2a2cfd3a06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879"/>
              <a:ext cx="2266" cy="2976"/>
            </a:xfrm>
            <a:prstGeom prst="rect">
              <a:avLst/>
            </a:prstGeom>
          </p:spPr>
        </p:pic>
        <p:pic>
          <p:nvPicPr>
            <p:cNvPr id="3" name="图片 2" descr="t04a5324f56a61ae64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6855"/>
              <a:ext cx="2266" cy="3945"/>
            </a:xfrm>
            <a:prstGeom prst="rect">
              <a:avLst/>
            </a:prstGeom>
          </p:spPr>
        </p:pic>
        <p:pic>
          <p:nvPicPr>
            <p:cNvPr id="10" name="图片 9" descr="32de1de652c7116302a3984a31bae9c"/>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0" y="1839"/>
              <a:ext cx="2266" cy="2113"/>
            </a:xfrm>
            <a:prstGeom prst="rect">
              <a:avLst/>
            </a:prstGeom>
          </p:spPr>
        </p:pic>
        <p:pic>
          <p:nvPicPr>
            <p:cNvPr id="14" name="图片 13" descr="29ef12217fc2bc4fd7808e2610db178"/>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0" y="0"/>
              <a:ext cx="2266" cy="1839"/>
            </a:xfrm>
            <a:prstGeom prst="rect">
              <a:avLst/>
            </a:prstGeom>
          </p:spPr>
        </p:pic>
      </p:grpSp>
      <p:sp>
        <p:nvSpPr>
          <p:cNvPr id="11" name="文本框 10"/>
          <p:cNvSpPr txBox="1"/>
          <p:nvPr/>
        </p:nvSpPr>
        <p:spPr>
          <a:xfrm>
            <a:off x="1523999" y="556736"/>
            <a:ext cx="10076329" cy="922020"/>
          </a:xfrm>
          <a:prstGeom prst="rect">
            <a:avLst/>
          </a:prstGeom>
          <a:noFill/>
        </p:spPr>
        <p:txBody>
          <a:bodyPr wrap="square">
            <a:spAutoFit/>
          </a:bodyPr>
          <a:lstStyle/>
          <a:p>
            <a:pPr marL="95250">
              <a:buSzPts val="2100"/>
            </a:pPr>
            <a:r>
              <a:rPr lang="en-US" altLang="zh-CN" b="1" dirty="0"/>
              <a:t>1/ Establishment and management of Protected Areas (PAs) of all categories (nature reserve, sanctuary, fisheries management, community-based, Ramsar site…)</a:t>
            </a:r>
            <a:endParaRPr lang="en-US" altLang="zh-CN" b="1" dirty="0"/>
          </a:p>
          <a:p>
            <a:pPr marL="95250">
              <a:buSzPts val="2100"/>
            </a:pPr>
            <a:endParaRPr lang="en-US" altLang="zh-CN" b="1" dirty="0">
              <a:solidFill>
                <a:srgbClr val="FF0000"/>
              </a:solidFill>
            </a:endParaRPr>
          </a:p>
        </p:txBody>
      </p:sp>
      <p:sp>
        <p:nvSpPr>
          <p:cNvPr id="16" name="Google Shape;103;p3"/>
          <p:cNvSpPr txBox="1"/>
          <p:nvPr/>
        </p:nvSpPr>
        <p:spPr>
          <a:xfrm>
            <a:off x="1458856" y="138389"/>
            <a:ext cx="10667999" cy="58416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342900" algn="l" rtl="0">
              <a:lnSpc>
                <a:spcPct val="90000"/>
              </a:lnSpc>
              <a:spcBef>
                <a:spcPts val="500"/>
              </a:spcBef>
              <a:spcAft>
                <a:spcPts val="0"/>
              </a:spcAft>
              <a:buClr>
                <a:schemeClr val="dk1"/>
              </a:buClr>
              <a:buSzPts val="18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42900" algn="l" rtl="0">
              <a:lnSpc>
                <a:spcPct val="90000"/>
              </a:lnSpc>
              <a:spcBef>
                <a:spcPts val="500"/>
              </a:spcBef>
              <a:spcAft>
                <a:spcPts val="0"/>
              </a:spcAft>
              <a:buClr>
                <a:schemeClr val="dk1"/>
              </a:buClr>
              <a:buSzPts val="18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marR="0" lvl="5"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marL="95250" indent="0">
              <a:spcBef>
                <a:spcPts val="0"/>
              </a:spcBef>
              <a:buSzPts val="2100"/>
              <a:buNone/>
            </a:pPr>
            <a:r>
              <a:rPr lang="en-US" sz="2400" b="1" dirty="0">
                <a:solidFill>
                  <a:schemeClr val="accent1"/>
                </a:solidFill>
                <a:latin typeface="Arial" panose="020B0604020202020204"/>
                <a:ea typeface="Arial" panose="020B0604020202020204"/>
                <a:cs typeface="Arial" panose="020B0604020202020204"/>
                <a:sym typeface="Arial" panose="020B0604020202020204"/>
              </a:rPr>
              <a:t>Highlights of key achievements</a:t>
            </a:r>
            <a:endParaRPr lang="en-US" sz="1800" dirty="0">
              <a:latin typeface="Arial" panose="020B0604020202020204"/>
              <a:ea typeface="Arial" panose="020B0604020202020204"/>
              <a:cs typeface="Arial" panose="020B0604020202020204"/>
              <a:sym typeface="Arial" panose="020B0604020202020204"/>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圆角 44"/>
          <p:cNvSpPr/>
          <p:nvPr>
            <p:custDataLst>
              <p:tags r:id="rId1"/>
            </p:custDataLst>
          </p:nvPr>
        </p:nvSpPr>
        <p:spPr>
          <a:xfrm>
            <a:off x="1731010" y="4378325"/>
            <a:ext cx="10114280" cy="2295525"/>
          </a:xfrm>
          <a:prstGeom prst="roundRect">
            <a:avLst>
              <a:gd name="adj" fmla="val 5124"/>
            </a:avLst>
          </a:prstGeom>
          <a:gradFill>
            <a:gsLst>
              <a:gs pos="0">
                <a:srgbClr val="376FFF">
                  <a:lumMod val="5000"/>
                  <a:lumOff val="95000"/>
                  <a:alpha val="0"/>
                </a:srgbClr>
              </a:gs>
              <a:gs pos="100000">
                <a:srgbClr val="376FFF">
                  <a:lumMod val="20000"/>
                  <a:lumOff val="80000"/>
                  <a:alpha val="20000"/>
                </a:srgbClr>
              </a:gs>
            </a:gsLst>
            <a:lin ang="0" scaled="0"/>
          </a:gradFill>
          <a:ln w="9525">
            <a:gradFill flip="none" rotWithShape="1">
              <a:gsLst>
                <a:gs pos="0">
                  <a:srgbClr val="376FFF">
                    <a:lumMod val="20000"/>
                    <a:lumOff val="80000"/>
                  </a:srgbClr>
                </a:gs>
                <a:gs pos="100000">
                  <a:srgbClr val="376FFF">
                    <a:lumMod val="60000"/>
                    <a:lumOff val="40000"/>
                  </a:srgbClr>
                </a:gs>
              </a:gsLst>
              <a:lin ang="10800000" scaled="1"/>
              <a:tileRect/>
            </a:gradFill>
            <a:round/>
          </a:ln>
        </p:spPr>
        <p:txBody>
          <a:bodyPr vert="horz" wrap="square" lIns="91440" tIns="45720" rIns="91440" bIns="45720" numCol="1" anchor="t" anchorCtr="0" compatLnSpc="1"/>
          <a:p>
            <a:endParaRPr lang="zh-CN" altLang="en-US">
              <a:solidFill>
                <a:srgbClr val="000000"/>
              </a:solidFill>
            </a:endParaRPr>
          </a:p>
        </p:txBody>
      </p:sp>
      <p:sp>
        <p:nvSpPr>
          <p:cNvPr id="20" name="矩形: 圆角 44"/>
          <p:cNvSpPr/>
          <p:nvPr>
            <p:custDataLst>
              <p:tags r:id="rId2"/>
            </p:custDataLst>
          </p:nvPr>
        </p:nvSpPr>
        <p:spPr>
          <a:xfrm>
            <a:off x="1734820" y="1219200"/>
            <a:ext cx="10113645" cy="2419350"/>
          </a:xfrm>
          <a:prstGeom prst="roundRect">
            <a:avLst>
              <a:gd name="adj" fmla="val 5124"/>
            </a:avLst>
          </a:prstGeom>
          <a:gradFill>
            <a:gsLst>
              <a:gs pos="0">
                <a:srgbClr val="376FFF">
                  <a:lumMod val="5000"/>
                  <a:lumOff val="95000"/>
                  <a:alpha val="0"/>
                </a:srgbClr>
              </a:gs>
              <a:gs pos="100000">
                <a:srgbClr val="376FFF">
                  <a:lumMod val="20000"/>
                  <a:lumOff val="80000"/>
                  <a:alpha val="20000"/>
                </a:srgbClr>
              </a:gs>
            </a:gsLst>
            <a:lin ang="0" scaled="0"/>
          </a:gradFill>
          <a:ln w="9525">
            <a:gradFill flip="none" rotWithShape="1">
              <a:gsLst>
                <a:gs pos="0">
                  <a:srgbClr val="376FFF">
                    <a:lumMod val="20000"/>
                    <a:lumOff val="80000"/>
                  </a:srgbClr>
                </a:gs>
                <a:gs pos="100000">
                  <a:srgbClr val="376FFF">
                    <a:lumMod val="60000"/>
                    <a:lumOff val="40000"/>
                  </a:srgbClr>
                </a:gs>
              </a:gsLst>
              <a:lin ang="10800000" scaled="1"/>
              <a:tileRect/>
            </a:gradFill>
            <a:round/>
          </a:ln>
        </p:spPr>
        <p:txBody>
          <a:bodyPr vert="horz" wrap="square" lIns="91440" tIns="45720" rIns="91440" bIns="45720" numCol="1" anchor="t" anchorCtr="0" compatLnSpc="1"/>
          <a:p>
            <a:endParaRPr lang="zh-CN" altLang="en-US">
              <a:solidFill>
                <a:srgbClr val="000000"/>
              </a:solidFill>
            </a:endParaRPr>
          </a:p>
        </p:txBody>
      </p:sp>
      <p:sp>
        <p:nvSpPr>
          <p:cNvPr id="13" name="Google Shape;103;p3"/>
          <p:cNvSpPr txBox="1"/>
          <p:nvPr/>
        </p:nvSpPr>
        <p:spPr>
          <a:xfrm>
            <a:off x="1417955" y="156878"/>
            <a:ext cx="11031220" cy="58416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342900" algn="l" rtl="0">
              <a:lnSpc>
                <a:spcPct val="90000"/>
              </a:lnSpc>
              <a:spcBef>
                <a:spcPts val="500"/>
              </a:spcBef>
              <a:spcAft>
                <a:spcPts val="0"/>
              </a:spcAft>
              <a:buClr>
                <a:schemeClr val="dk1"/>
              </a:buClr>
              <a:buSzPts val="18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42900" algn="l" rtl="0">
              <a:lnSpc>
                <a:spcPct val="90000"/>
              </a:lnSpc>
              <a:spcBef>
                <a:spcPts val="500"/>
              </a:spcBef>
              <a:spcAft>
                <a:spcPts val="0"/>
              </a:spcAft>
              <a:buClr>
                <a:schemeClr val="dk1"/>
              </a:buClr>
              <a:buSzPts val="18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marR="0" lvl="5"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marL="95250" indent="0">
              <a:spcBef>
                <a:spcPts val="0"/>
              </a:spcBef>
              <a:buSzPts val="2100"/>
              <a:buNone/>
            </a:pPr>
            <a:r>
              <a:rPr lang="en-US" sz="2400" b="1" dirty="0">
                <a:solidFill>
                  <a:schemeClr val="accent1"/>
                </a:solidFill>
                <a:latin typeface="Arial" panose="020B0604020202020204"/>
                <a:ea typeface="Arial" panose="020B0604020202020204"/>
                <a:cs typeface="Arial" panose="020B0604020202020204"/>
                <a:sym typeface="Arial" panose="020B0604020202020204"/>
              </a:rPr>
              <a:t>Highlights of key achievements</a:t>
            </a:r>
            <a:endParaRPr lang="en-US" sz="1800" dirty="0">
              <a:latin typeface="Arial" panose="020B0604020202020204"/>
              <a:ea typeface="Arial" panose="020B0604020202020204"/>
              <a:cs typeface="Arial" panose="020B0604020202020204"/>
              <a:sym typeface="Arial" panose="020B0604020202020204"/>
            </a:endParaRPr>
          </a:p>
        </p:txBody>
      </p:sp>
      <p:sp>
        <p:nvSpPr>
          <p:cNvPr id="4" name="TextBox 3"/>
          <p:cNvSpPr txBox="1"/>
          <p:nvPr>
            <p:custDataLst>
              <p:tags r:id="rId3"/>
            </p:custDataLst>
          </p:nvPr>
        </p:nvSpPr>
        <p:spPr>
          <a:xfrm>
            <a:off x="1591945" y="594360"/>
            <a:ext cx="10542905" cy="645160"/>
          </a:xfrm>
          <a:prstGeom prst="rect">
            <a:avLst/>
          </a:prstGeom>
          <a:noFill/>
        </p:spPr>
        <p:txBody>
          <a:bodyPr wrap="square" rtlCol="0">
            <a:spAutoFit/>
          </a:bodyPr>
          <a:lstStyle/>
          <a:p>
            <a:pPr marL="95250" algn="just">
              <a:buSzPts val="2100"/>
            </a:pPr>
            <a:r>
              <a:rPr lang="en-US" b="1" dirty="0">
                <a:ea typeface="Arial" panose="020B0604020202020204"/>
                <a:cs typeface="Arial" panose="020B0604020202020204"/>
                <a:sym typeface="Arial" panose="020B0604020202020204"/>
              </a:rPr>
              <a:t>2/ Approval and implementation of plans for sustainable resources management &amp; use, and land-based pollution management</a:t>
            </a:r>
            <a:endParaRPr lang="zh-CN" altLang="en-US" dirty="0"/>
          </a:p>
        </p:txBody>
      </p:sp>
      <p:grpSp>
        <p:nvGrpSpPr>
          <p:cNvPr id="15" name="组合 14"/>
          <p:cNvGrpSpPr/>
          <p:nvPr/>
        </p:nvGrpSpPr>
        <p:grpSpPr>
          <a:xfrm>
            <a:off x="0" y="0"/>
            <a:ext cx="1438910" cy="6857365"/>
            <a:chOff x="0" y="0"/>
            <a:chExt cx="2266" cy="10799"/>
          </a:xfrm>
        </p:grpSpPr>
        <p:pic>
          <p:nvPicPr>
            <p:cNvPr id="2" name="图片 1" descr="t04f69bd2a2cfd3a06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879"/>
              <a:ext cx="2266" cy="2976"/>
            </a:xfrm>
            <a:prstGeom prst="rect">
              <a:avLst/>
            </a:prstGeom>
          </p:spPr>
        </p:pic>
        <p:pic>
          <p:nvPicPr>
            <p:cNvPr id="3" name="图片 2" descr="t04a5324f56a61ae64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6855"/>
              <a:ext cx="2266" cy="3945"/>
            </a:xfrm>
            <a:prstGeom prst="rect">
              <a:avLst/>
            </a:prstGeom>
          </p:spPr>
        </p:pic>
        <p:pic>
          <p:nvPicPr>
            <p:cNvPr id="10" name="图片 9" descr="32de1de652c7116302a3984a31bae9c"/>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0" y="1839"/>
              <a:ext cx="2266" cy="2113"/>
            </a:xfrm>
            <a:prstGeom prst="rect">
              <a:avLst/>
            </a:prstGeom>
          </p:spPr>
        </p:pic>
        <p:pic>
          <p:nvPicPr>
            <p:cNvPr id="14" name="图片 13" descr="29ef12217fc2bc4fd7808e2610db178"/>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0" y="0"/>
              <a:ext cx="2266" cy="1839"/>
            </a:xfrm>
            <a:prstGeom prst="rect">
              <a:avLst/>
            </a:prstGeom>
          </p:spPr>
        </p:pic>
      </p:grpSp>
      <p:sp>
        <p:nvSpPr>
          <p:cNvPr id="5" name="文本框 4" descr="7b0a202020202262756c6c6574223a20227b5c2263617465676f727949645c223a5c225c222c5c2274656d706c61746549645c223a32303233313638347d220a7d0a"/>
          <p:cNvSpPr txBox="1"/>
          <p:nvPr>
            <p:custDataLst>
              <p:tags r:id="rId8"/>
            </p:custDataLst>
          </p:nvPr>
        </p:nvSpPr>
        <p:spPr>
          <a:xfrm>
            <a:off x="1718310" y="1309370"/>
            <a:ext cx="9888855" cy="2558415"/>
          </a:xfrm>
          <a:prstGeom prst="rect">
            <a:avLst/>
          </a:prstGeom>
          <a:noFill/>
        </p:spPr>
        <p:txBody>
          <a:bodyPr wrap="square" rtlCol="0" anchor="t">
            <a:noAutofit/>
          </a:bodyPr>
          <a:p>
            <a:pPr marL="438150" indent="-342900" algn="just" fontAlgn="auto">
              <a:lnSpc>
                <a:spcPct val="120000"/>
              </a:lnSpc>
              <a:buClrTx/>
              <a:buSzPts val="2100"/>
              <a:buFont typeface="Wingdings" panose="05000000000000000000" charset="0"/>
              <a:buChar char="Ø"/>
            </a:pPr>
            <a:r>
              <a:rPr lang="en-US" altLang="zh-CN" sz="1400" dirty="0">
                <a:sym typeface="+mn-ea"/>
              </a:rPr>
              <a:t>In May 2022, the Implementation Plan for </a:t>
            </a:r>
            <a:r>
              <a:rPr lang="en-US" altLang="zh-CN" sz="1400" b="1" i="1" dirty="0">
                <a:sym typeface="+mn-ea"/>
              </a:rPr>
              <a:t>Guangxi's Special Action Plan for Mangrove Protection and Restoration (2020-2025)</a:t>
            </a:r>
            <a:r>
              <a:rPr lang="en-US" altLang="zh-CN" sz="1400" dirty="0">
                <a:sym typeface="+mn-ea"/>
              </a:rPr>
              <a:t> was issued and implemented. The reserve then carried out the establishment of 115 ha of mangrove replant, 326 ha of mangrove restoration, and 347 ha of habitat ecological compensation. Compared with the 2018 scientific survey:</a:t>
            </a:r>
            <a:endParaRPr lang="en-US" altLang="zh-CN" sz="1400" dirty="0">
              <a:sym typeface="+mn-ea"/>
            </a:endParaRPr>
          </a:p>
          <a:p>
            <a:pPr marL="895350" lvl="1" indent="-342900" algn="just" fontAlgn="auto">
              <a:lnSpc>
                <a:spcPct val="120000"/>
              </a:lnSpc>
              <a:buClrTx/>
              <a:buSzPts val="2100"/>
              <a:buFont typeface="Arial" panose="020B0604020202020204" pitchFamily="34" charset="0"/>
              <a:buChar char="•"/>
            </a:pPr>
            <a:r>
              <a:rPr lang="en-US" altLang="zh-CN" sz="1200" b="1" dirty="0">
                <a:solidFill>
                  <a:schemeClr val="accent5">
                    <a:lumMod val="75000"/>
                  </a:schemeClr>
                </a:solidFill>
                <a:sym typeface="+mn-ea"/>
              </a:rPr>
              <a:t>Species of birds  increased from 242 to 253 species </a:t>
            </a:r>
            <a:endParaRPr lang="en-US" altLang="zh-CN" sz="1200" b="1" dirty="0">
              <a:solidFill>
                <a:schemeClr val="accent5">
                  <a:lumMod val="75000"/>
                </a:schemeClr>
              </a:solidFill>
              <a:sym typeface="+mn-ea"/>
            </a:endParaRPr>
          </a:p>
          <a:p>
            <a:pPr marL="895350" lvl="1" indent="-342900" algn="just" fontAlgn="auto">
              <a:lnSpc>
                <a:spcPct val="120000"/>
              </a:lnSpc>
              <a:buClrTx/>
              <a:buSzPts val="2100"/>
              <a:buFont typeface="Arial" panose="020B0604020202020204" pitchFamily="34" charset="0"/>
              <a:buChar char="•"/>
            </a:pPr>
            <a:r>
              <a:rPr lang="en-US" altLang="zh-CN" sz="1200" b="1" dirty="0">
                <a:solidFill>
                  <a:schemeClr val="accent5">
                    <a:lumMod val="75000"/>
                  </a:schemeClr>
                </a:solidFill>
                <a:sym typeface="+mn-ea"/>
              </a:rPr>
              <a:t>Including 8 national first-class and 38 national second-class key protected bird species </a:t>
            </a:r>
            <a:endParaRPr lang="en-US" altLang="zh-CN" sz="1200" b="1" dirty="0">
              <a:solidFill>
                <a:schemeClr val="accent5">
                  <a:lumMod val="75000"/>
                </a:schemeClr>
              </a:solidFill>
              <a:sym typeface="+mn-ea"/>
            </a:endParaRPr>
          </a:p>
          <a:p>
            <a:pPr marL="895350" lvl="1" indent="-342900" algn="just" fontAlgn="auto">
              <a:lnSpc>
                <a:spcPct val="120000"/>
              </a:lnSpc>
              <a:buClrTx/>
              <a:buSzPts val="2100"/>
              <a:buFont typeface="Arial" panose="020B0604020202020204" pitchFamily="34" charset="0"/>
              <a:buChar char="•"/>
            </a:pPr>
            <a:r>
              <a:rPr lang="en-US" altLang="zh-CN" sz="1200" b="1" dirty="0">
                <a:solidFill>
                  <a:schemeClr val="accent5">
                    <a:lumMod val="75000"/>
                  </a:schemeClr>
                </a:solidFill>
                <a:sym typeface="+mn-ea"/>
              </a:rPr>
              <a:t>Species of</a:t>
            </a:r>
            <a:r>
              <a:rPr lang="en-US" altLang="zh-CN" sz="1200" b="1" dirty="0">
                <a:solidFill>
                  <a:schemeClr val="accent5">
                    <a:lumMod val="75000"/>
                  </a:schemeClr>
                </a:solidFill>
                <a:sym typeface="+mn-ea"/>
              </a:rPr>
              <a:t> benthic organism from 378 to 424 species, </a:t>
            </a:r>
            <a:endParaRPr lang="en-US" altLang="zh-CN" sz="1200" b="1" dirty="0">
              <a:solidFill>
                <a:schemeClr val="accent5">
                  <a:lumMod val="75000"/>
                </a:schemeClr>
              </a:solidFill>
              <a:sym typeface="+mn-ea"/>
            </a:endParaRPr>
          </a:p>
          <a:p>
            <a:pPr marL="895350" lvl="1" indent="-342900" algn="just" fontAlgn="auto">
              <a:lnSpc>
                <a:spcPct val="120000"/>
              </a:lnSpc>
              <a:buClrTx/>
              <a:buSzPts val="2100"/>
              <a:buFont typeface="Arial" panose="020B0604020202020204" pitchFamily="34" charset="0"/>
              <a:buChar char="•"/>
            </a:pPr>
            <a:r>
              <a:rPr lang="en-US" altLang="zh-CN" sz="1200" b="1" dirty="0">
                <a:solidFill>
                  <a:schemeClr val="accent5">
                    <a:lumMod val="75000"/>
                  </a:schemeClr>
                </a:solidFill>
                <a:sym typeface="+mn-ea"/>
              </a:rPr>
              <a:t>Species of</a:t>
            </a:r>
            <a:r>
              <a:rPr lang="en-US" altLang="zh-CN" sz="1200" b="1" dirty="0">
                <a:solidFill>
                  <a:schemeClr val="accent5">
                    <a:lumMod val="75000"/>
                  </a:schemeClr>
                </a:solidFill>
                <a:sym typeface="+mn-ea"/>
              </a:rPr>
              <a:t> nekton from 68 to 137 species.</a:t>
            </a:r>
            <a:endParaRPr lang="en-US" altLang="zh-CN" sz="1400" b="1" dirty="0">
              <a:solidFill>
                <a:schemeClr val="accent5">
                  <a:lumMod val="75000"/>
                </a:schemeClr>
              </a:solidFill>
              <a:sym typeface="+mn-ea"/>
            </a:endParaRPr>
          </a:p>
          <a:p>
            <a:pPr marL="381000" indent="-285750" algn="just" fontAlgn="auto">
              <a:lnSpc>
                <a:spcPct val="120000"/>
              </a:lnSpc>
              <a:buClrTx/>
              <a:buSzPts val="2100"/>
              <a:buFont typeface="Wingdings" panose="05000000000000000000" charset="0"/>
              <a:buChar char="Ø"/>
            </a:pPr>
            <a:r>
              <a:rPr lang="en-US" altLang="zh-CN" sz="1400" dirty="0">
                <a:sym typeface="+mn-ea"/>
              </a:rPr>
              <a:t>In April 2025, the</a:t>
            </a:r>
            <a:r>
              <a:rPr lang="en-US" altLang="zh-CN" sz="1400" b="1" dirty="0">
                <a:sym typeface="+mn-ea"/>
              </a:rPr>
              <a:t> </a:t>
            </a:r>
            <a:r>
              <a:rPr lang="en-US" altLang="zh-CN" sz="1400" b="1" i="1" dirty="0">
                <a:sym typeface="+mn-ea"/>
              </a:rPr>
              <a:t>Guangxi  Biodiversity Conservation Strategy and Action Plan (2025-2035)</a:t>
            </a:r>
            <a:r>
              <a:rPr lang="en-US" altLang="zh-CN" sz="1400" dirty="0">
                <a:sym typeface="+mn-ea"/>
              </a:rPr>
              <a:t> was issued,  to strengthen the comprehensive protection of typical ecosystems, national key protected wildlife, endangered wildlife and their habitats.</a:t>
            </a:r>
            <a:endParaRPr lang="en-US" altLang="zh-CN" sz="1400" dirty="0">
              <a:sym typeface="+mn-ea"/>
            </a:endParaRPr>
          </a:p>
        </p:txBody>
      </p:sp>
      <p:sp>
        <p:nvSpPr>
          <p:cNvPr id="18" name="文本框 17"/>
          <p:cNvSpPr txBox="1"/>
          <p:nvPr>
            <p:custDataLst>
              <p:tags r:id="rId9"/>
            </p:custDataLst>
          </p:nvPr>
        </p:nvSpPr>
        <p:spPr>
          <a:xfrm>
            <a:off x="1718423" y="4448901"/>
            <a:ext cx="9751870" cy="2416810"/>
          </a:xfrm>
          <a:prstGeom prst="rect">
            <a:avLst/>
          </a:prstGeom>
          <a:noFill/>
        </p:spPr>
        <p:txBody>
          <a:bodyPr wrap="square">
            <a:spAutoFit/>
          </a:bodyPr>
          <a:p>
            <a:pPr marL="381000" indent="-285750" algn="just">
              <a:lnSpc>
                <a:spcPct val="120000"/>
              </a:lnSpc>
              <a:buSzPts val="2100"/>
              <a:buFont typeface="Wingdings" panose="05000000000000000000" charset="0"/>
              <a:buChar char="Ø"/>
            </a:pPr>
            <a:r>
              <a:rPr lang="en-US" altLang="zh-CN" sz="1400" dirty="0"/>
              <a:t>In 2018, issued the </a:t>
            </a:r>
            <a:r>
              <a:rPr lang="en-US" altLang="zh-CN" sz="1400" b="1" i="1" dirty="0"/>
              <a:t>Management Measures for Guangxi </a:t>
            </a:r>
            <a:r>
              <a:rPr lang="en-US" altLang="zh-CN" sz="1400" b="1" i="1" dirty="0" err="1"/>
              <a:t>Shangkou</a:t>
            </a:r>
            <a:r>
              <a:rPr lang="en-US" altLang="zh-CN" sz="1400" b="1" i="1" dirty="0"/>
              <a:t> Mangrove Ecological National Nature Reserve </a:t>
            </a:r>
            <a:r>
              <a:rPr lang="en-US" altLang="zh-CN" sz="1400" dirty="0"/>
              <a:t>, </a:t>
            </a:r>
            <a:r>
              <a:rPr lang="en-US" altLang="zh-CN" sz="1400" b="1" dirty="0">
                <a:solidFill>
                  <a:schemeClr val="accent5">
                    <a:lumMod val="75000"/>
                  </a:schemeClr>
                </a:solidFill>
              </a:rPr>
              <a:t>establishing a systematic protection framework</a:t>
            </a:r>
            <a:r>
              <a:rPr lang="en-US" altLang="zh-CN" sz="1400" dirty="0"/>
              <a:t> for the reserve to ensure the safety and sustainable development of its ecosystem.</a:t>
            </a:r>
            <a:endParaRPr lang="en-US" altLang="zh-CN" sz="1400" dirty="0"/>
          </a:p>
          <a:p>
            <a:pPr marL="381000" indent="-285750" algn="just" fontAlgn="auto">
              <a:lnSpc>
                <a:spcPct val="120000"/>
              </a:lnSpc>
              <a:buClrTx/>
              <a:buSzPts val="2100"/>
              <a:buFont typeface="Wingdings" panose="05000000000000000000" charset="0"/>
              <a:buChar char="Ø"/>
            </a:pPr>
            <a:r>
              <a:rPr lang="en-US" altLang="zh-CN" sz="1400" dirty="0"/>
              <a:t>In 2021,  issued the </a:t>
            </a:r>
            <a:r>
              <a:rPr lang="en-US" altLang="zh-CN" sz="1400" b="1" i="1" dirty="0"/>
              <a:t>Guangxi Mangrove Resource Protection Plan (2020-2030)  </a:t>
            </a:r>
            <a:r>
              <a:rPr lang="en-US" altLang="zh-CN" sz="1400" dirty="0"/>
              <a:t>to further </a:t>
            </a:r>
            <a:r>
              <a:rPr lang="en-US" altLang="zh-CN" sz="1400" b="1" dirty="0">
                <a:solidFill>
                  <a:schemeClr val="accent5">
                    <a:lumMod val="75000"/>
                  </a:schemeClr>
                </a:solidFill>
              </a:rPr>
              <a:t>strengthen the protection and management</a:t>
            </a:r>
            <a:r>
              <a:rPr lang="en-US" altLang="zh-CN" sz="1400" dirty="0"/>
              <a:t> of mangrove; </a:t>
            </a:r>
            <a:endParaRPr lang="en-US" altLang="zh-CN" sz="1400" dirty="0"/>
          </a:p>
          <a:p>
            <a:pPr marL="381000" indent="-285750" algn="just" fontAlgn="auto">
              <a:lnSpc>
                <a:spcPct val="120000"/>
              </a:lnSpc>
              <a:buClrTx/>
              <a:buSzPts val="2100"/>
              <a:buFont typeface="Wingdings" panose="05000000000000000000" charset="0"/>
              <a:buChar char="Ø"/>
            </a:pPr>
            <a:r>
              <a:rPr lang="en-US" altLang="zh-CN" sz="1400" dirty="0"/>
              <a:t>In 2022, issued the</a:t>
            </a:r>
            <a:r>
              <a:rPr lang="en-US" altLang="zh-CN" sz="1400" b="1" i="1" dirty="0"/>
              <a:t> Implementation Plan for the Special Action Plan for Mangrove Protection and Restoration in Guangxi (2020-2025)</a:t>
            </a:r>
            <a:r>
              <a:rPr lang="en-US" altLang="zh-CN" sz="1400" dirty="0"/>
              <a:t>, which </a:t>
            </a:r>
            <a:r>
              <a:rPr lang="en-US" altLang="zh-CN" sz="1400" b="1" dirty="0">
                <a:solidFill>
                  <a:schemeClr val="accent5">
                    <a:lumMod val="75000"/>
                  </a:schemeClr>
                </a:solidFill>
              </a:rPr>
              <a:t>clarifies the responsibilities of government departments</a:t>
            </a:r>
            <a:r>
              <a:rPr lang="en-US" altLang="zh-CN" sz="1400" dirty="0"/>
              <a:t> at all levels for mangrove resource protection and management, and improves the level of mangrove protection and restoration.</a:t>
            </a:r>
            <a:endParaRPr lang="en-US" altLang="zh-CN" sz="1400" dirty="0"/>
          </a:p>
          <a:p>
            <a:pPr marL="381000" indent="-285750" algn="just" fontAlgn="auto">
              <a:lnSpc>
                <a:spcPct val="120000"/>
              </a:lnSpc>
              <a:buClrTx/>
              <a:buSzPts val="2100"/>
              <a:buFont typeface="Wingdings" panose="05000000000000000000" charset="0"/>
              <a:buChar char="Ø"/>
            </a:pPr>
            <a:endParaRPr lang="en-US" altLang="zh-CN" sz="1400" dirty="0">
              <a:highlight>
                <a:srgbClr val="FFFF00"/>
              </a:highlight>
            </a:endParaRPr>
          </a:p>
        </p:txBody>
      </p:sp>
      <p:sp>
        <p:nvSpPr>
          <p:cNvPr id="19" name="TextBox 3"/>
          <p:cNvSpPr txBox="1"/>
          <p:nvPr>
            <p:custDataLst>
              <p:tags r:id="rId10"/>
            </p:custDataLst>
          </p:nvPr>
        </p:nvSpPr>
        <p:spPr>
          <a:xfrm>
            <a:off x="1591945" y="3733165"/>
            <a:ext cx="10542905" cy="645160"/>
          </a:xfrm>
          <a:prstGeom prst="rect">
            <a:avLst/>
          </a:prstGeom>
          <a:noFill/>
        </p:spPr>
        <p:txBody>
          <a:bodyPr wrap="square" rtlCol="0">
            <a:spAutoFit/>
          </a:bodyPr>
          <a:p>
            <a:pPr marL="95250" algn="just">
              <a:buSzPts val="2100"/>
            </a:pPr>
            <a:r>
              <a:rPr lang="en-US" b="1" dirty="0">
                <a:ea typeface="Arial" panose="020B0604020202020204"/>
                <a:cs typeface="Arial" panose="020B0604020202020204"/>
                <a:sym typeface="Arial" panose="020B0604020202020204"/>
              </a:rPr>
              <a:t>3/ Reform of laws/regulations or management approach for ecosystem sustainable use and land-based pollution prevention </a:t>
            </a:r>
            <a:endParaRPr lang="en-US" sz="1200"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圆角 44"/>
          <p:cNvSpPr/>
          <p:nvPr>
            <p:custDataLst>
              <p:tags r:id="rId1"/>
            </p:custDataLst>
          </p:nvPr>
        </p:nvSpPr>
        <p:spPr>
          <a:xfrm>
            <a:off x="1682115" y="933450"/>
            <a:ext cx="10220960" cy="3602355"/>
          </a:xfrm>
          <a:prstGeom prst="roundRect">
            <a:avLst>
              <a:gd name="adj" fmla="val 5124"/>
            </a:avLst>
          </a:prstGeom>
          <a:gradFill>
            <a:gsLst>
              <a:gs pos="0">
                <a:srgbClr val="376FFF">
                  <a:lumMod val="5000"/>
                  <a:lumOff val="95000"/>
                  <a:alpha val="0"/>
                </a:srgbClr>
              </a:gs>
              <a:gs pos="100000">
                <a:srgbClr val="376FFF">
                  <a:lumMod val="20000"/>
                  <a:lumOff val="80000"/>
                  <a:alpha val="20000"/>
                </a:srgbClr>
              </a:gs>
            </a:gsLst>
            <a:lin ang="0" scaled="0"/>
          </a:gradFill>
          <a:ln w="9525">
            <a:gradFill flip="none" rotWithShape="1">
              <a:gsLst>
                <a:gs pos="0">
                  <a:srgbClr val="376FFF">
                    <a:lumMod val="20000"/>
                    <a:lumOff val="80000"/>
                  </a:srgbClr>
                </a:gs>
                <a:gs pos="100000">
                  <a:srgbClr val="376FFF">
                    <a:lumMod val="60000"/>
                    <a:lumOff val="40000"/>
                  </a:srgbClr>
                </a:gs>
              </a:gsLst>
              <a:lin ang="10800000" scaled="1"/>
              <a:tileRect/>
            </a:gradFill>
            <a:round/>
          </a:ln>
        </p:spPr>
        <p:txBody>
          <a:bodyPr vert="horz" wrap="square" lIns="91440" tIns="45720" rIns="91440" bIns="45720" numCol="1" anchor="t" anchorCtr="0" compatLnSpc="1"/>
          <a:p>
            <a:endParaRPr lang="zh-CN" altLang="en-US">
              <a:solidFill>
                <a:srgbClr val="000000"/>
              </a:solidFill>
            </a:endParaRPr>
          </a:p>
        </p:txBody>
      </p:sp>
      <p:sp>
        <p:nvSpPr>
          <p:cNvPr id="13" name="Google Shape;103;p3"/>
          <p:cNvSpPr txBox="1"/>
          <p:nvPr/>
        </p:nvSpPr>
        <p:spPr>
          <a:xfrm>
            <a:off x="1438276" y="118778"/>
            <a:ext cx="10667999" cy="58416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342900" algn="l" rtl="0">
              <a:lnSpc>
                <a:spcPct val="90000"/>
              </a:lnSpc>
              <a:spcBef>
                <a:spcPts val="500"/>
              </a:spcBef>
              <a:spcAft>
                <a:spcPts val="0"/>
              </a:spcAft>
              <a:buClr>
                <a:schemeClr val="dk1"/>
              </a:buClr>
              <a:buSzPts val="18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42900" algn="l" rtl="0">
              <a:lnSpc>
                <a:spcPct val="90000"/>
              </a:lnSpc>
              <a:spcBef>
                <a:spcPts val="500"/>
              </a:spcBef>
              <a:spcAft>
                <a:spcPts val="0"/>
              </a:spcAft>
              <a:buClr>
                <a:schemeClr val="dk1"/>
              </a:buClr>
              <a:buSzPts val="18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marR="0" lvl="5"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marL="95250" indent="0">
              <a:spcBef>
                <a:spcPts val="0"/>
              </a:spcBef>
              <a:buSzPts val="2100"/>
              <a:buNone/>
            </a:pPr>
            <a:r>
              <a:rPr lang="en-US" sz="2400" b="1" dirty="0">
                <a:solidFill>
                  <a:schemeClr val="accent1"/>
                </a:solidFill>
                <a:latin typeface="Arial" panose="020B0604020202020204"/>
                <a:ea typeface="Arial" panose="020B0604020202020204"/>
                <a:cs typeface="Arial" panose="020B0604020202020204"/>
                <a:sym typeface="Arial" panose="020B0604020202020204"/>
              </a:rPr>
              <a:t>Highlights of key achievements</a:t>
            </a:r>
            <a:endParaRPr lang="en-US" sz="1800" dirty="0">
              <a:latin typeface="Arial" panose="020B0604020202020204"/>
              <a:ea typeface="Arial" panose="020B0604020202020204"/>
              <a:cs typeface="Arial" panose="020B0604020202020204"/>
              <a:sym typeface="Arial" panose="020B0604020202020204"/>
            </a:endParaRPr>
          </a:p>
        </p:txBody>
      </p:sp>
      <p:sp>
        <p:nvSpPr>
          <p:cNvPr id="4" name="TextBox 3"/>
          <p:cNvSpPr txBox="1"/>
          <p:nvPr/>
        </p:nvSpPr>
        <p:spPr>
          <a:xfrm>
            <a:off x="1529715" y="531496"/>
            <a:ext cx="10482176" cy="783590"/>
          </a:xfrm>
          <a:prstGeom prst="rect">
            <a:avLst/>
          </a:prstGeom>
          <a:noFill/>
        </p:spPr>
        <p:txBody>
          <a:bodyPr wrap="square" rtlCol="0">
            <a:spAutoFit/>
          </a:bodyPr>
          <a:lstStyle/>
          <a:p>
            <a:pPr marL="95250" algn="just">
              <a:buSzPts val="2100"/>
            </a:pPr>
            <a:r>
              <a:rPr lang="en-GB" b="1" kern="100" dirty="0">
                <a:solidFill>
                  <a:srgbClr val="000000"/>
                </a:solidFill>
                <a:ea typeface="Times New Roman" panose="02020603050405020304" pitchFamily="18" charset="0"/>
                <a:cs typeface="Arial" panose="020B0604020202020204" pitchFamily="34" charset="0"/>
              </a:rPr>
              <a:t>4/ Engagement of related stakeholders</a:t>
            </a:r>
            <a:endParaRPr lang="en-GB" b="1" kern="100" dirty="0">
              <a:solidFill>
                <a:srgbClr val="FF0000"/>
              </a:solidFill>
              <a:ea typeface="Times New Roman" panose="02020603050405020304" pitchFamily="18" charset="0"/>
              <a:cs typeface="Arial" panose="020B0604020202020204" pitchFamily="34" charset="0"/>
            </a:endParaRPr>
          </a:p>
          <a:p>
            <a:pPr marL="381000" indent="-285750" algn="just" fontAlgn="auto">
              <a:lnSpc>
                <a:spcPct val="150000"/>
              </a:lnSpc>
              <a:buSzPts val="2100"/>
              <a:buFont typeface="Wingdings" panose="05000000000000000000" pitchFamily="2" charset="2"/>
              <a:buChar char="Ø"/>
            </a:pPr>
            <a:endParaRPr lang="en-US" dirty="0"/>
          </a:p>
        </p:txBody>
      </p:sp>
      <p:grpSp>
        <p:nvGrpSpPr>
          <p:cNvPr id="15" name="组合 14"/>
          <p:cNvGrpSpPr/>
          <p:nvPr/>
        </p:nvGrpSpPr>
        <p:grpSpPr>
          <a:xfrm>
            <a:off x="0" y="0"/>
            <a:ext cx="1438910" cy="6857365"/>
            <a:chOff x="0" y="0"/>
            <a:chExt cx="2266" cy="10799"/>
          </a:xfrm>
        </p:grpSpPr>
        <p:pic>
          <p:nvPicPr>
            <p:cNvPr id="8" name="图片 7" descr="t04f69bd2a2cfd3a06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879"/>
              <a:ext cx="2266" cy="2976"/>
            </a:xfrm>
            <a:prstGeom prst="rect">
              <a:avLst/>
            </a:prstGeom>
          </p:spPr>
        </p:pic>
        <p:pic>
          <p:nvPicPr>
            <p:cNvPr id="9" name="图片 8" descr="t04a5324f56a61ae64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855"/>
              <a:ext cx="2266" cy="3945"/>
            </a:xfrm>
            <a:prstGeom prst="rect">
              <a:avLst/>
            </a:prstGeom>
          </p:spPr>
        </p:pic>
        <p:pic>
          <p:nvPicPr>
            <p:cNvPr id="12" name="图片 11" descr="32de1de652c7116302a3984a31bae9c"/>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0" y="1839"/>
              <a:ext cx="2266" cy="2113"/>
            </a:xfrm>
            <a:prstGeom prst="rect">
              <a:avLst/>
            </a:prstGeom>
          </p:spPr>
        </p:pic>
        <p:pic>
          <p:nvPicPr>
            <p:cNvPr id="14" name="图片 13" descr="29ef12217fc2bc4fd7808e2610db178"/>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0" y="0"/>
              <a:ext cx="2266" cy="1839"/>
            </a:xfrm>
            <a:prstGeom prst="rect">
              <a:avLst/>
            </a:prstGeom>
          </p:spPr>
        </p:pic>
      </p:grpSp>
      <p:grpSp>
        <p:nvGrpSpPr>
          <p:cNvPr id="10" name="组合 9"/>
          <p:cNvGrpSpPr/>
          <p:nvPr>
            <p:custDataLst>
              <p:tags r:id="rId6"/>
            </p:custDataLst>
          </p:nvPr>
        </p:nvGrpSpPr>
        <p:grpSpPr>
          <a:xfrm>
            <a:off x="1861185" y="4682490"/>
            <a:ext cx="9640570" cy="1995170"/>
            <a:chOff x="3146" y="7589"/>
            <a:chExt cx="15182" cy="3142"/>
          </a:xfrm>
        </p:grpSpPr>
        <p:grpSp>
          <p:nvGrpSpPr>
            <p:cNvPr id="20" name="组合 19"/>
            <p:cNvGrpSpPr/>
            <p:nvPr>
              <p:custDataLst>
                <p:tags r:id="rId7"/>
              </p:custDataLst>
            </p:nvPr>
          </p:nvGrpSpPr>
          <p:grpSpPr>
            <a:xfrm>
              <a:off x="3146" y="7589"/>
              <a:ext cx="4348" cy="3143"/>
              <a:chOff x="2506086" y="4793317"/>
              <a:chExt cx="2761240" cy="1996076"/>
            </a:xfrm>
          </p:grpSpPr>
          <p:pic>
            <p:nvPicPr>
              <p:cNvPr id="23" name="图片 22" descr="与检察院共建红树林公益诉讼"/>
              <p:cNvPicPr>
                <a:picLocks noChangeAspect="1"/>
              </p:cNvPicPr>
              <p:nvPr>
                <p:custDataLst>
                  <p:tags r:id="rId8"/>
                </p:custDataLst>
              </p:nvPr>
            </p:nvPicPr>
            <p:blipFill>
              <a:blip r:embed="rId9" cstate="print">
                <a:extLst>
                  <a:ext uri="{28A0092B-C50C-407E-A947-70E740481C1C}">
                    <a14:useLocalDpi xmlns:a14="http://schemas.microsoft.com/office/drawing/2010/main" val="0"/>
                  </a:ext>
                </a:extLst>
              </a:blip>
              <a:stretch>
                <a:fillRect/>
              </a:stretch>
            </p:blipFill>
            <p:spPr>
              <a:xfrm>
                <a:off x="2520194" y="4793317"/>
                <a:ext cx="2738788" cy="1826558"/>
              </a:xfrm>
              <a:prstGeom prst="rect">
                <a:avLst/>
              </a:prstGeom>
            </p:spPr>
          </p:pic>
          <p:sp>
            <p:nvSpPr>
              <p:cNvPr id="3" name="文本框 2"/>
              <p:cNvSpPr txBox="1"/>
              <p:nvPr>
                <p:custDataLst>
                  <p:tags r:id="rId10"/>
                </p:custDataLst>
              </p:nvPr>
            </p:nvSpPr>
            <p:spPr>
              <a:xfrm>
                <a:off x="2506086" y="6429393"/>
                <a:ext cx="2761240" cy="360000"/>
              </a:xfrm>
              <a:prstGeom prst="rect">
                <a:avLst/>
              </a:prstGeom>
              <a:solidFill>
                <a:schemeClr val="accent1">
                  <a:lumMod val="20000"/>
                  <a:lumOff val="80000"/>
                </a:schemeClr>
              </a:solidFill>
              <a:ln>
                <a:noFill/>
              </a:ln>
            </p:spPr>
            <p:txBody>
              <a:bodyPr wrap="square" rtlCol="0">
                <a:noAutofit/>
              </a:bodyPr>
              <a:lstStyle/>
              <a:p>
                <a:pPr algn="ctr"/>
                <a:r>
                  <a:rPr lang="fr-FR" altLang="zh-CN" sz="1600" dirty="0">
                    <a:solidFill>
                      <a:schemeClr val="tx1"/>
                    </a:solidFill>
                    <a:latin typeface="微软雅黑" panose="020B0503020204020204" charset="-122"/>
                    <a:ea typeface="微软雅黑" panose="020B0503020204020204" charset="-122"/>
                    <a:cs typeface="+mn-ea"/>
                    <a:sym typeface="+mn-ea"/>
                  </a:rPr>
                  <a:t>Public Interest Litigation</a:t>
                </a:r>
                <a:endParaRPr lang="zh-CN" altLang="en-US" sz="1600" dirty="0">
                  <a:solidFill>
                    <a:schemeClr val="tx1"/>
                  </a:solidFill>
                  <a:latin typeface="微软雅黑" panose="020B0503020204020204" charset="-122"/>
                  <a:ea typeface="微软雅黑" panose="020B0503020204020204" charset="-122"/>
                  <a:cs typeface="+mn-ea"/>
                  <a:sym typeface="+mn-ea"/>
                </a:endParaRPr>
              </a:p>
            </p:txBody>
          </p:sp>
        </p:grpSp>
        <p:grpSp>
          <p:nvGrpSpPr>
            <p:cNvPr id="19" name="组合 18"/>
            <p:cNvGrpSpPr/>
            <p:nvPr>
              <p:custDataLst>
                <p:tags r:id="rId11"/>
              </p:custDataLst>
            </p:nvPr>
          </p:nvGrpSpPr>
          <p:grpSpPr>
            <a:xfrm>
              <a:off x="8497" y="7589"/>
              <a:ext cx="4690" cy="3143"/>
              <a:chOff x="5505449" y="4793317"/>
              <a:chExt cx="2978203" cy="1996076"/>
            </a:xfrm>
          </p:grpSpPr>
          <p:pic>
            <p:nvPicPr>
              <p:cNvPr id="18" name="图片 17" descr="创建科研合作基地"/>
              <p:cNvPicPr>
                <a:picLocks noChangeAspect="1"/>
              </p:cNvPicPr>
              <p:nvPr>
                <p:custDataLst>
                  <p:tags r:id="rId12"/>
                </p:custDataLst>
              </p:nvPr>
            </p:nvPicPr>
            <p:blipFill>
              <a:blip r:embed="rId13" cstate="print">
                <a:extLst>
                  <a:ext uri="{28A0092B-C50C-407E-A947-70E740481C1C}">
                    <a14:useLocalDpi xmlns:a14="http://schemas.microsoft.com/office/drawing/2010/main" val="0"/>
                  </a:ext>
                </a:extLst>
              </a:blip>
              <a:srcRect/>
              <a:stretch>
                <a:fillRect/>
              </a:stretch>
            </p:blipFill>
            <p:spPr>
              <a:xfrm>
                <a:off x="5508429" y="4793317"/>
                <a:ext cx="2975223" cy="1815228"/>
              </a:xfrm>
              <a:prstGeom prst="rect">
                <a:avLst/>
              </a:prstGeom>
            </p:spPr>
          </p:pic>
          <p:sp>
            <p:nvSpPr>
              <p:cNvPr id="6" name="文本框 5"/>
              <p:cNvSpPr txBox="1"/>
              <p:nvPr>
                <p:custDataLst>
                  <p:tags r:id="rId14"/>
                </p:custDataLst>
              </p:nvPr>
            </p:nvSpPr>
            <p:spPr>
              <a:xfrm>
                <a:off x="5505449" y="6429393"/>
                <a:ext cx="2974975" cy="360000"/>
              </a:xfrm>
              <a:prstGeom prst="rect">
                <a:avLst/>
              </a:prstGeom>
              <a:solidFill>
                <a:schemeClr val="accent1">
                  <a:lumMod val="20000"/>
                  <a:lumOff val="80000"/>
                </a:schemeClr>
              </a:solidFill>
            </p:spPr>
            <p:txBody>
              <a:bodyPr wrap="square" rtlCol="0">
                <a:noAutofit/>
              </a:bodyPr>
              <a:lstStyle/>
              <a:p>
                <a:pPr algn="ctr"/>
                <a:r>
                  <a:rPr lang="fr-FR" altLang="zh-CN" sz="1600" dirty="0">
                    <a:latin typeface="微软雅黑" panose="020B0503020204020204" charset="-122"/>
                    <a:ea typeface="微软雅黑" panose="020B0503020204020204" charset="-122"/>
                    <a:cs typeface="+mn-ea"/>
                    <a:sym typeface="+mn-ea"/>
                  </a:rPr>
                  <a:t>Scientific Cooperation</a:t>
                </a:r>
                <a:endParaRPr lang="zh-CN" altLang="en-US" sz="1600" dirty="0">
                  <a:solidFill>
                    <a:schemeClr val="tx1"/>
                  </a:solidFill>
                  <a:latin typeface="微软雅黑" panose="020B0503020204020204" charset="-122"/>
                  <a:ea typeface="微软雅黑" panose="020B0503020204020204" charset="-122"/>
                  <a:cs typeface="+mn-ea"/>
                  <a:sym typeface="+mn-ea"/>
                </a:endParaRPr>
              </a:p>
            </p:txBody>
          </p:sp>
        </p:grpSp>
        <p:grpSp>
          <p:nvGrpSpPr>
            <p:cNvPr id="17" name="组合 16"/>
            <p:cNvGrpSpPr/>
            <p:nvPr>
              <p:custDataLst>
                <p:tags r:id="rId15"/>
              </p:custDataLst>
            </p:nvPr>
          </p:nvGrpSpPr>
          <p:grpSpPr>
            <a:xfrm>
              <a:off x="14190" y="7589"/>
              <a:ext cx="4139" cy="3143"/>
              <a:chOff x="8782470" y="4793317"/>
              <a:chExt cx="2628480" cy="1996076"/>
            </a:xfrm>
          </p:grpSpPr>
          <p:pic>
            <p:nvPicPr>
              <p:cNvPr id="2" name="图片 1" descr="开展科普研学活动（韦杰  摄）"/>
              <p:cNvPicPr>
                <a:picLocks noChangeAspect="1"/>
              </p:cNvPicPr>
              <p:nvPr>
                <p:custDataLst>
                  <p:tags r:id="rId16"/>
                </p:custDataLst>
              </p:nvPr>
            </p:nvPicPr>
            <p:blipFill>
              <a:blip r:embed="rId17" cstate="print">
                <a:extLst>
                  <a:ext uri="{28A0092B-C50C-407E-A947-70E740481C1C}">
                    <a14:useLocalDpi xmlns:a14="http://schemas.microsoft.com/office/drawing/2010/main" val="0"/>
                  </a:ext>
                </a:extLst>
              </a:blip>
              <a:stretch>
                <a:fillRect/>
              </a:stretch>
            </p:blipFill>
            <p:spPr>
              <a:xfrm>
                <a:off x="8791574" y="4793317"/>
                <a:ext cx="2597669" cy="1822231"/>
              </a:xfrm>
              <a:prstGeom prst="rect">
                <a:avLst/>
              </a:prstGeom>
            </p:spPr>
          </p:pic>
          <p:sp>
            <p:nvSpPr>
              <p:cNvPr id="11" name="文本框 10"/>
              <p:cNvSpPr txBox="1"/>
              <p:nvPr>
                <p:custDataLst>
                  <p:tags r:id="rId18"/>
                </p:custDataLst>
              </p:nvPr>
            </p:nvSpPr>
            <p:spPr>
              <a:xfrm>
                <a:off x="8782470" y="6429393"/>
                <a:ext cx="2628480" cy="360000"/>
              </a:xfrm>
              <a:prstGeom prst="rect">
                <a:avLst/>
              </a:prstGeom>
              <a:solidFill>
                <a:schemeClr val="accent1">
                  <a:lumMod val="20000"/>
                  <a:lumOff val="80000"/>
                </a:schemeClr>
              </a:solidFill>
            </p:spPr>
            <p:txBody>
              <a:bodyPr wrap="square" rtlCol="0">
                <a:noAutofit/>
              </a:bodyPr>
              <a:lstStyle/>
              <a:p>
                <a:pPr algn="ctr"/>
                <a:r>
                  <a:rPr lang="fr-FR" altLang="zh-CN" sz="1600" dirty="0">
                    <a:latin typeface="微软雅黑" panose="020B0503020204020204" charset="-122"/>
                    <a:ea typeface="微软雅黑" panose="020B0503020204020204" charset="-122"/>
                    <a:cs typeface="+mn-ea"/>
                    <a:sym typeface="+mn-ea"/>
                  </a:rPr>
                  <a:t>Publicity Activities</a:t>
                </a:r>
                <a:endParaRPr lang="zh-CN" altLang="en-US" sz="1600" dirty="0">
                  <a:solidFill>
                    <a:schemeClr val="tx1"/>
                  </a:solidFill>
                  <a:latin typeface="微软雅黑" panose="020B0503020204020204" charset="-122"/>
                  <a:ea typeface="微软雅黑" panose="020B0503020204020204" charset="-122"/>
                  <a:cs typeface="+mn-ea"/>
                  <a:sym typeface="+mn-ea"/>
                </a:endParaRPr>
              </a:p>
            </p:txBody>
          </p:sp>
        </p:grpSp>
      </p:grpSp>
      <p:sp>
        <p:nvSpPr>
          <p:cNvPr id="7" name="文本框 6"/>
          <p:cNvSpPr txBox="1"/>
          <p:nvPr/>
        </p:nvSpPr>
        <p:spPr>
          <a:xfrm>
            <a:off x="1567815" y="989330"/>
            <a:ext cx="10227945" cy="3406775"/>
          </a:xfrm>
          <a:prstGeom prst="rect">
            <a:avLst/>
          </a:prstGeom>
          <a:noFill/>
        </p:spPr>
        <p:txBody>
          <a:bodyPr wrap="square" rtlCol="0" anchor="t">
            <a:spAutoFit/>
          </a:bodyPr>
          <a:p>
            <a:pPr marL="438150" indent="-342900" algn="just" fontAlgn="auto">
              <a:lnSpc>
                <a:spcPct val="130000"/>
              </a:lnSpc>
              <a:buSzPts val="2100"/>
              <a:buFont typeface="Wingdings" panose="05000000000000000000" charset="0"/>
              <a:buChar char="Ø"/>
            </a:pPr>
            <a:r>
              <a:rPr lang="en-US" altLang="zh-CN" b="1" dirty="0">
                <a:solidFill>
                  <a:schemeClr val="accent5">
                    <a:lumMod val="75000"/>
                  </a:schemeClr>
                </a:solidFill>
                <a:sym typeface="+mn-ea"/>
              </a:rPr>
              <a:t>Local </a:t>
            </a:r>
            <a:r>
              <a:rPr lang="zh-CN" altLang="en-US" b="1" kern="100" dirty="0">
                <a:solidFill>
                  <a:schemeClr val="accent5">
                    <a:lumMod val="75000"/>
                  </a:schemeClr>
                </a:solidFill>
                <a:ea typeface="宋体" panose="02010600030101010101" pitchFamily="2" charset="-122"/>
                <a:cs typeface="Arial" panose="020B0604020202020204" pitchFamily="34" charset="0"/>
                <a:sym typeface="+mn-ea"/>
              </a:rPr>
              <a:t>Government departments:</a:t>
            </a:r>
            <a:endParaRPr lang="en-US" altLang="zh-CN" b="1" dirty="0">
              <a:solidFill>
                <a:schemeClr val="accent5">
                  <a:lumMod val="75000"/>
                </a:schemeClr>
              </a:solidFill>
              <a:sym typeface="+mn-ea"/>
            </a:endParaRPr>
          </a:p>
          <a:p>
            <a:pPr marL="838200" lvl="1" indent="-285750" algn="just" fontAlgn="auto">
              <a:lnSpc>
                <a:spcPct val="130000"/>
              </a:lnSpc>
              <a:buSzPts val="2100"/>
              <a:buFont typeface="Arial" panose="020B0604020202020204" pitchFamily="34" charset="0"/>
              <a:buChar char="•"/>
            </a:pPr>
            <a:r>
              <a:rPr lang="en-US" altLang="zh-CN" sz="1400" b="1" dirty="0">
                <a:sym typeface="+mn-ea"/>
              </a:rPr>
              <a:t>Bureau of </a:t>
            </a:r>
            <a:r>
              <a:rPr lang="en-US" altLang="zh-CN" sz="1400" b="1" dirty="0">
                <a:sym typeface="+mn-ea"/>
              </a:rPr>
              <a:t> Natural Resources</a:t>
            </a:r>
            <a:r>
              <a:rPr lang="en-US" altLang="zh-CN" sz="1400" dirty="0">
                <a:sym typeface="+mn-ea"/>
              </a:rPr>
              <a:t>, formulating plans and policies about protection and restoration.</a:t>
            </a:r>
            <a:endParaRPr lang="en-US" altLang="zh-CN" sz="1400" dirty="0"/>
          </a:p>
          <a:p>
            <a:pPr marL="838200" lvl="1" indent="-285750" algn="just" fontAlgn="auto">
              <a:lnSpc>
                <a:spcPct val="130000"/>
              </a:lnSpc>
              <a:buSzPts val="2100"/>
              <a:buFont typeface="Arial" panose="020B0604020202020204" pitchFamily="34" charset="0"/>
              <a:buChar char="•"/>
            </a:pPr>
            <a:r>
              <a:rPr lang="en-US" altLang="zh-CN" sz="1400" b="1" dirty="0">
                <a:sym typeface="+mn-ea"/>
              </a:rPr>
              <a:t>Bureau of Ecology and Environment, </a:t>
            </a:r>
            <a:r>
              <a:rPr lang="en-US" altLang="zh-CN" sz="1400" dirty="0">
                <a:sym typeface="+mn-ea"/>
              </a:rPr>
              <a:t>undertaking supervision of the mangrove ecological environment and coordinate the resolution of eco-environmental issues in mangrove protection and restoration.</a:t>
            </a:r>
            <a:endParaRPr lang="en-US" altLang="zh-CN" sz="1400" dirty="0"/>
          </a:p>
          <a:p>
            <a:pPr marL="838200" lvl="1" indent="-285750" algn="just" fontAlgn="auto">
              <a:lnSpc>
                <a:spcPct val="130000"/>
              </a:lnSpc>
              <a:buSzPts val="2100"/>
              <a:buFont typeface="Arial" panose="020B0604020202020204" pitchFamily="34" charset="0"/>
              <a:buChar char="•"/>
            </a:pPr>
            <a:r>
              <a:rPr lang="en-US" altLang="zh-CN" sz="1400" b="1" dirty="0">
                <a:sym typeface="+mn-ea"/>
              </a:rPr>
              <a:t>Bureau of Forestry</a:t>
            </a:r>
            <a:r>
              <a:rPr lang="en-US" altLang="zh-CN" sz="1400" dirty="0">
                <a:sym typeface="+mn-ea"/>
              </a:rPr>
              <a:t>, Coordinating and supervising the management of mangrove protection work, organizing mangrove resource surveys and evaluation, and undertaking mangrove protection and restoration.</a:t>
            </a:r>
            <a:endParaRPr lang="en-US" altLang="zh-CN" sz="1400" dirty="0"/>
          </a:p>
          <a:p>
            <a:pPr marL="838200" lvl="1" indent="-285750" algn="just" fontAlgn="auto">
              <a:lnSpc>
                <a:spcPct val="130000"/>
              </a:lnSpc>
              <a:buSzPts val="2100"/>
              <a:buFont typeface="Arial" panose="020B0604020202020204" pitchFamily="34" charset="0"/>
              <a:buChar char="•"/>
            </a:pPr>
            <a:r>
              <a:rPr lang="en-US" altLang="zh-CN" sz="1400" b="1" dirty="0">
                <a:sym typeface="+mn-ea"/>
              </a:rPr>
              <a:t>Bureau of</a:t>
            </a:r>
            <a:r>
              <a:rPr lang="en-US" altLang="zh-CN" sz="1400" b="1" dirty="0">
                <a:sym typeface="+mn-ea"/>
              </a:rPr>
              <a:t> Agriculture and Rural Affairs</a:t>
            </a:r>
            <a:r>
              <a:rPr lang="en-US" altLang="zh-CN" sz="1400" dirty="0">
                <a:sym typeface="+mn-ea"/>
              </a:rPr>
              <a:t>, undertaking the protection and restoration of aquatic animals and fishery resources.</a:t>
            </a:r>
            <a:endParaRPr lang="en-US" altLang="zh-CN" sz="1400" dirty="0"/>
          </a:p>
          <a:p>
            <a:pPr marL="438150" indent="-342900" algn="just" fontAlgn="auto">
              <a:lnSpc>
                <a:spcPct val="130000"/>
              </a:lnSpc>
              <a:buSzPts val="2100"/>
              <a:buFont typeface="Wingdings" panose="05000000000000000000" charset="0"/>
              <a:buChar char="Ø"/>
            </a:pPr>
            <a:r>
              <a:rPr lang="en-US" altLang="zh-CN" b="1" dirty="0">
                <a:solidFill>
                  <a:schemeClr val="accent5">
                    <a:lumMod val="75000"/>
                  </a:schemeClr>
                </a:solidFill>
                <a:sym typeface="+mn-ea"/>
              </a:rPr>
              <a:t>NGOs: </a:t>
            </a:r>
            <a:r>
              <a:rPr lang="en-US" altLang="zh-CN" sz="1400" dirty="0">
                <a:sym typeface="+mn-ea"/>
              </a:rPr>
              <a:t>voluntarily organize activities of mangrove protection publicity and education.</a:t>
            </a:r>
            <a:endParaRPr lang="en-US" altLang="zh-CN" sz="1400" dirty="0"/>
          </a:p>
          <a:p>
            <a:pPr marL="438150" indent="-342900" algn="just" fontAlgn="auto">
              <a:lnSpc>
                <a:spcPct val="130000"/>
              </a:lnSpc>
              <a:buSzPts val="2100"/>
              <a:buFont typeface="Wingdings" panose="05000000000000000000" charset="0"/>
              <a:buChar char="Ø"/>
            </a:pPr>
            <a:r>
              <a:rPr lang="en-US" altLang="zh-CN" b="1" dirty="0">
                <a:solidFill>
                  <a:schemeClr val="accent5">
                    <a:lumMod val="75000"/>
                  </a:schemeClr>
                </a:solidFill>
                <a:sym typeface="+mn-ea"/>
              </a:rPr>
              <a:t>Scientific research institution:</a:t>
            </a:r>
            <a:endParaRPr lang="en-US" altLang="zh-CN" b="1" dirty="0">
              <a:solidFill>
                <a:schemeClr val="accent5">
                  <a:lumMod val="75000"/>
                </a:schemeClr>
              </a:solidFill>
              <a:sym typeface="+mn-ea"/>
            </a:endParaRPr>
          </a:p>
          <a:p>
            <a:pPr marL="895350" lvl="1" indent="-342900" algn="just" fontAlgn="auto">
              <a:lnSpc>
                <a:spcPct val="130000"/>
              </a:lnSpc>
              <a:buSzPts val="2100"/>
              <a:buFont typeface="Arial" panose="020B0604020202020204" pitchFamily="34" charset="0"/>
              <a:buChar char="•"/>
            </a:pPr>
            <a:r>
              <a:rPr lang="en-US" altLang="zh-CN" sz="1400" dirty="0">
                <a:sym typeface="+mn-ea"/>
              </a:rPr>
              <a:t>Conducting fundamental research, monitoring and restoration technology research on mangrove ecosystems, </a:t>
            </a:r>
            <a:endParaRPr lang="en-US" altLang="zh-CN" sz="1400" dirty="0">
              <a:sym typeface="+mn-ea"/>
            </a:endParaRPr>
          </a:p>
          <a:p>
            <a:pPr marL="895350" lvl="1" indent="-342900" algn="just" fontAlgn="auto">
              <a:lnSpc>
                <a:spcPct val="130000"/>
              </a:lnSpc>
              <a:buSzPts val="2100"/>
              <a:buFont typeface="Arial" panose="020B0604020202020204" pitchFamily="34" charset="0"/>
              <a:buChar char="•"/>
            </a:pPr>
            <a:r>
              <a:rPr lang="en-US" altLang="zh-CN" sz="1400" dirty="0">
                <a:sym typeface="+mn-ea"/>
              </a:rPr>
              <a:t>Participating in formulating plans and standards related to mangrove protection and restoration.</a:t>
            </a:r>
            <a:endParaRPr lang="en-US" altLang="zh-CN" sz="1400" dirty="0">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圆角 44"/>
          <p:cNvSpPr/>
          <p:nvPr>
            <p:custDataLst>
              <p:tags r:id="rId1"/>
            </p:custDataLst>
          </p:nvPr>
        </p:nvSpPr>
        <p:spPr>
          <a:xfrm>
            <a:off x="1701165" y="959485"/>
            <a:ext cx="10114280" cy="2295525"/>
          </a:xfrm>
          <a:prstGeom prst="roundRect">
            <a:avLst>
              <a:gd name="adj" fmla="val 5124"/>
            </a:avLst>
          </a:prstGeom>
          <a:gradFill>
            <a:gsLst>
              <a:gs pos="0">
                <a:srgbClr val="376FFF">
                  <a:lumMod val="5000"/>
                  <a:lumOff val="95000"/>
                  <a:alpha val="0"/>
                </a:srgbClr>
              </a:gs>
              <a:gs pos="100000">
                <a:srgbClr val="376FFF">
                  <a:lumMod val="20000"/>
                  <a:lumOff val="80000"/>
                  <a:alpha val="20000"/>
                </a:srgbClr>
              </a:gs>
            </a:gsLst>
            <a:lin ang="0" scaled="0"/>
          </a:gradFill>
          <a:ln w="9525">
            <a:gradFill flip="none" rotWithShape="1">
              <a:gsLst>
                <a:gs pos="0">
                  <a:srgbClr val="376FFF">
                    <a:lumMod val="20000"/>
                    <a:lumOff val="80000"/>
                  </a:srgbClr>
                </a:gs>
                <a:gs pos="100000">
                  <a:srgbClr val="376FFF">
                    <a:lumMod val="60000"/>
                    <a:lumOff val="40000"/>
                  </a:srgbClr>
                </a:gs>
              </a:gsLst>
              <a:lin ang="10800000" scaled="1"/>
              <a:tileRect/>
            </a:gradFill>
            <a:round/>
          </a:ln>
        </p:spPr>
        <p:txBody>
          <a:bodyPr vert="horz" wrap="square" lIns="91440" tIns="45720" rIns="91440" bIns="45720" numCol="1" anchor="t" anchorCtr="0" compatLnSpc="1"/>
          <a:p>
            <a:endParaRPr lang="zh-CN" altLang="en-US">
              <a:solidFill>
                <a:srgbClr val="000000"/>
              </a:solidFill>
            </a:endParaRPr>
          </a:p>
        </p:txBody>
      </p:sp>
      <p:sp>
        <p:nvSpPr>
          <p:cNvPr id="6" name="矩形: 圆角 44"/>
          <p:cNvSpPr/>
          <p:nvPr>
            <p:custDataLst>
              <p:tags r:id="rId2"/>
            </p:custDataLst>
          </p:nvPr>
        </p:nvSpPr>
        <p:spPr>
          <a:xfrm>
            <a:off x="1759585" y="3901440"/>
            <a:ext cx="10114280" cy="873125"/>
          </a:xfrm>
          <a:prstGeom prst="roundRect">
            <a:avLst>
              <a:gd name="adj" fmla="val 5124"/>
            </a:avLst>
          </a:prstGeom>
          <a:gradFill>
            <a:gsLst>
              <a:gs pos="0">
                <a:srgbClr val="376FFF">
                  <a:lumMod val="5000"/>
                  <a:lumOff val="95000"/>
                  <a:alpha val="0"/>
                </a:srgbClr>
              </a:gs>
              <a:gs pos="100000">
                <a:srgbClr val="376FFF">
                  <a:lumMod val="20000"/>
                  <a:lumOff val="80000"/>
                  <a:alpha val="20000"/>
                </a:srgbClr>
              </a:gs>
            </a:gsLst>
            <a:lin ang="0" scaled="0"/>
          </a:gradFill>
          <a:ln w="9525">
            <a:gradFill flip="none" rotWithShape="1">
              <a:gsLst>
                <a:gs pos="0">
                  <a:srgbClr val="376FFF">
                    <a:lumMod val="20000"/>
                    <a:lumOff val="80000"/>
                  </a:srgbClr>
                </a:gs>
                <a:gs pos="100000">
                  <a:srgbClr val="376FFF">
                    <a:lumMod val="60000"/>
                    <a:lumOff val="40000"/>
                  </a:srgbClr>
                </a:gs>
              </a:gsLst>
              <a:lin ang="10800000" scaled="1"/>
              <a:tileRect/>
            </a:gradFill>
            <a:round/>
          </a:ln>
        </p:spPr>
        <p:txBody>
          <a:bodyPr vert="horz" wrap="square" lIns="91440" tIns="45720" rIns="91440" bIns="45720" numCol="1" anchor="t" anchorCtr="0" compatLnSpc="1"/>
          <a:p>
            <a:endParaRPr lang="zh-CN" altLang="en-US">
              <a:solidFill>
                <a:srgbClr val="000000"/>
              </a:solidFill>
            </a:endParaRPr>
          </a:p>
        </p:txBody>
      </p:sp>
      <p:sp>
        <p:nvSpPr>
          <p:cNvPr id="13" name="Google Shape;103;p3"/>
          <p:cNvSpPr txBox="1"/>
          <p:nvPr/>
        </p:nvSpPr>
        <p:spPr>
          <a:xfrm>
            <a:off x="1351280" y="111494"/>
            <a:ext cx="10667999" cy="58416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342900" algn="l" rtl="0">
              <a:lnSpc>
                <a:spcPct val="90000"/>
              </a:lnSpc>
              <a:spcBef>
                <a:spcPts val="500"/>
              </a:spcBef>
              <a:spcAft>
                <a:spcPts val="0"/>
              </a:spcAft>
              <a:buClr>
                <a:schemeClr val="dk1"/>
              </a:buClr>
              <a:buSzPts val="18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42900" algn="l" rtl="0">
              <a:lnSpc>
                <a:spcPct val="90000"/>
              </a:lnSpc>
              <a:spcBef>
                <a:spcPts val="500"/>
              </a:spcBef>
              <a:spcAft>
                <a:spcPts val="0"/>
              </a:spcAft>
              <a:buClr>
                <a:schemeClr val="dk1"/>
              </a:buClr>
              <a:buSzPts val="18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marR="0" lvl="5"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marL="95250" indent="0">
              <a:spcBef>
                <a:spcPts val="0"/>
              </a:spcBef>
              <a:buSzPts val="2100"/>
              <a:buNone/>
            </a:pPr>
            <a:r>
              <a:rPr lang="en-US" sz="2400" b="1" dirty="0">
                <a:solidFill>
                  <a:schemeClr val="accent1"/>
                </a:solidFill>
                <a:latin typeface="Arial" panose="020B0604020202020204"/>
                <a:ea typeface="Arial" panose="020B0604020202020204"/>
                <a:cs typeface="Arial" panose="020B0604020202020204"/>
                <a:sym typeface="Arial" panose="020B0604020202020204"/>
              </a:rPr>
              <a:t>Highlights of key achievements</a:t>
            </a:r>
            <a:endParaRPr lang="en-US" sz="1800" dirty="0">
              <a:latin typeface="Arial" panose="020B0604020202020204"/>
              <a:ea typeface="Arial" panose="020B0604020202020204"/>
              <a:cs typeface="Arial" panose="020B0604020202020204"/>
              <a:sym typeface="Arial" panose="020B0604020202020204"/>
            </a:endParaRPr>
          </a:p>
        </p:txBody>
      </p:sp>
      <p:sp>
        <p:nvSpPr>
          <p:cNvPr id="4" name="TextBox 3"/>
          <p:cNvSpPr txBox="1"/>
          <p:nvPr/>
        </p:nvSpPr>
        <p:spPr>
          <a:xfrm>
            <a:off x="1563967" y="570154"/>
            <a:ext cx="10251515" cy="2963621"/>
          </a:xfrm>
          <a:prstGeom prst="rect">
            <a:avLst/>
          </a:prstGeom>
          <a:noFill/>
        </p:spPr>
        <p:txBody>
          <a:bodyPr wrap="square" rtlCol="0">
            <a:noAutofit/>
          </a:bodyPr>
          <a:lstStyle/>
          <a:p>
            <a:pPr marL="95250">
              <a:buSzPts val="2100"/>
            </a:pPr>
            <a:r>
              <a:rPr lang="en-GB" b="1" kern="100" dirty="0">
                <a:solidFill>
                  <a:srgbClr val="000000"/>
                </a:solidFill>
                <a:ea typeface="Times New Roman" panose="02020603050405020304" pitchFamily="18" charset="0"/>
                <a:cs typeface="Arial" panose="020B0604020202020204" pitchFamily="34" charset="0"/>
              </a:rPr>
              <a:t>5/ Enforcement mechanism and effectiveness</a:t>
            </a:r>
            <a:endParaRPr lang="en-GB" b="1" kern="100" dirty="0">
              <a:solidFill>
                <a:srgbClr val="FF0000"/>
              </a:solidFill>
              <a:ea typeface="Times New Roman" panose="02020603050405020304" pitchFamily="18" charset="0"/>
              <a:cs typeface="Arial" panose="020B0604020202020204" pitchFamily="34" charset="0"/>
            </a:endParaRPr>
          </a:p>
          <a:p>
            <a:pPr marL="95250" algn="just">
              <a:buSzPts val="2100"/>
            </a:pPr>
            <a:endParaRPr lang="zh-CN" altLang="en-US" dirty="0">
              <a:sym typeface="+mn-ea"/>
            </a:endParaRPr>
          </a:p>
          <a:p>
            <a:pPr marL="95250">
              <a:buSzPts val="2100"/>
            </a:pPr>
            <a:endParaRPr lang="zh-CN" altLang="en-US" kern="100" dirty="0">
              <a:solidFill>
                <a:srgbClr val="000000"/>
              </a:solidFill>
              <a:latin typeface="+mn-ea"/>
              <a:cs typeface="+mn-ea"/>
              <a:sym typeface="+mn-ea"/>
            </a:endParaRPr>
          </a:p>
          <a:p>
            <a:pPr marL="95250">
              <a:buSzPts val="2100"/>
            </a:pPr>
            <a:endParaRPr lang="zh-CN" altLang="en-US" kern="100" dirty="0">
              <a:solidFill>
                <a:srgbClr val="000000"/>
              </a:solidFill>
              <a:latin typeface="+mn-ea"/>
              <a:cs typeface="+mn-ea"/>
            </a:endParaRPr>
          </a:p>
          <a:p>
            <a:pPr marL="95250">
              <a:buSzPts val="2100"/>
            </a:pPr>
            <a:endParaRPr lang="en-GB" sz="1200" kern="100" dirty="0">
              <a:solidFill>
                <a:srgbClr val="000000"/>
              </a:solidFill>
              <a:ea typeface="Times New Roman" panose="02020603050405020304" pitchFamily="18" charset="0"/>
              <a:cs typeface="Arial" panose="020B0604020202020204" pitchFamily="34" charset="0"/>
            </a:endParaRPr>
          </a:p>
          <a:p>
            <a:pPr marL="95250" algn="l">
              <a:buClrTx/>
              <a:buSzPts val="2100"/>
              <a:buNone/>
            </a:pPr>
            <a:r>
              <a:rPr lang="zh-CN" altLang="en-US" kern="100" dirty="0">
                <a:solidFill>
                  <a:srgbClr val="000000"/>
                </a:solidFill>
                <a:ea typeface="Times New Roman" panose="02020603050405020304" pitchFamily="18" charset="0"/>
                <a:cs typeface="Arial" panose="020B0604020202020204" pitchFamily="34" charset="0"/>
              </a:rPr>
              <a:t>   </a:t>
            </a:r>
            <a:endParaRPr lang="en-US" dirty="0"/>
          </a:p>
          <a:p>
            <a:endParaRPr lang="en-US" dirty="0"/>
          </a:p>
        </p:txBody>
      </p:sp>
      <p:pic>
        <p:nvPicPr>
          <p:cNvPr id="5" name="图片 4" descr="挑.02_51_24_02.Still07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36303" y="5011346"/>
            <a:ext cx="3054872" cy="1718581"/>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3240" y="5034802"/>
            <a:ext cx="3531763" cy="1718424"/>
          </a:xfrm>
          <a:prstGeom prst="rect">
            <a:avLst/>
          </a:prstGeom>
        </p:spPr>
      </p:pic>
      <p:grpSp>
        <p:nvGrpSpPr>
          <p:cNvPr id="15" name="组合 14"/>
          <p:cNvGrpSpPr/>
          <p:nvPr/>
        </p:nvGrpSpPr>
        <p:grpSpPr>
          <a:xfrm>
            <a:off x="0" y="0"/>
            <a:ext cx="1438910" cy="6857365"/>
            <a:chOff x="0" y="0"/>
            <a:chExt cx="2266" cy="10799"/>
          </a:xfrm>
        </p:grpSpPr>
        <p:pic>
          <p:nvPicPr>
            <p:cNvPr id="8" name="图片 7" descr="t04f69bd2a2cfd3a0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879"/>
              <a:ext cx="2266" cy="2976"/>
            </a:xfrm>
            <a:prstGeom prst="rect">
              <a:avLst/>
            </a:prstGeom>
          </p:spPr>
        </p:pic>
        <p:pic>
          <p:nvPicPr>
            <p:cNvPr id="9" name="图片 8" descr="t04a5324f56a61ae6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6855"/>
              <a:ext cx="2266" cy="3945"/>
            </a:xfrm>
            <a:prstGeom prst="rect">
              <a:avLst/>
            </a:prstGeom>
          </p:spPr>
        </p:pic>
        <p:pic>
          <p:nvPicPr>
            <p:cNvPr id="10" name="图片 9" descr="32de1de652c7116302a3984a31bae9c"/>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0" y="1839"/>
              <a:ext cx="2266" cy="2113"/>
            </a:xfrm>
            <a:prstGeom prst="rect">
              <a:avLst/>
            </a:prstGeom>
          </p:spPr>
        </p:pic>
        <p:pic>
          <p:nvPicPr>
            <p:cNvPr id="14" name="图片 13" descr="29ef12217fc2bc4fd7808e2610db178"/>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a:xfrm>
              <a:off x="0" y="0"/>
              <a:ext cx="2266" cy="1839"/>
            </a:xfrm>
            <a:prstGeom prst="rect">
              <a:avLst/>
            </a:prstGeom>
          </p:spPr>
        </p:pic>
      </p:grpSp>
      <p:sp>
        <p:nvSpPr>
          <p:cNvPr id="3" name="文本框 2"/>
          <p:cNvSpPr txBox="1"/>
          <p:nvPr/>
        </p:nvSpPr>
        <p:spPr>
          <a:xfrm>
            <a:off x="1759585" y="3888740"/>
            <a:ext cx="10056495" cy="922020"/>
          </a:xfrm>
          <a:prstGeom prst="rect">
            <a:avLst/>
          </a:prstGeom>
          <a:noFill/>
        </p:spPr>
        <p:txBody>
          <a:bodyPr wrap="square">
            <a:spAutoFit/>
          </a:bodyPr>
          <a:lstStyle/>
          <a:p>
            <a:pPr marL="381000" indent="-285750">
              <a:buSzPts val="2100"/>
              <a:buFont typeface="Wingdings" panose="05000000000000000000" charset="0"/>
              <a:buChar char="Ø"/>
            </a:pPr>
            <a:r>
              <a:rPr lang="en-US" altLang="zh-CN" dirty="0">
                <a:sym typeface="+mn-ea"/>
              </a:rPr>
              <a:t>The reserve have a total investment of </a:t>
            </a:r>
            <a:r>
              <a:rPr lang="en-US" altLang="zh-CN" b="1" dirty="0">
                <a:solidFill>
                  <a:schemeClr val="accent5">
                    <a:lumMod val="75000"/>
                  </a:schemeClr>
                </a:solidFill>
                <a:sym typeface="+mn-ea"/>
              </a:rPr>
              <a:t>over 200 million yuan </a:t>
            </a:r>
            <a:r>
              <a:rPr lang="en-US" altLang="zh-CN" dirty="0">
                <a:sym typeface="+mn-ea"/>
              </a:rPr>
              <a:t>for </a:t>
            </a:r>
            <a:r>
              <a:rPr lang="fr-FR" altLang="zh-CN" dirty="0"/>
              <a:t>mangrove </a:t>
            </a:r>
            <a:r>
              <a:rPr lang="en-US" altLang="zh-CN" dirty="0"/>
              <a:t>protection and </a:t>
            </a:r>
            <a:r>
              <a:rPr lang="fr-FR" altLang="zh-CN" dirty="0"/>
              <a:t>restoration</a:t>
            </a:r>
            <a:endParaRPr lang="en-US" altLang="zh-CN" dirty="0">
              <a:sym typeface="+mn-ea"/>
            </a:endParaRPr>
          </a:p>
          <a:p>
            <a:pPr marL="381000" indent="-285750">
              <a:buSzPts val="2100"/>
              <a:buFont typeface="Wingdings" panose="05000000000000000000" charset="0"/>
              <a:buChar char="Ø"/>
            </a:pPr>
            <a:r>
              <a:rPr lang="en-US" altLang="zh-CN" dirty="0">
                <a:sym typeface="+mn-ea"/>
              </a:rPr>
              <a:t>Funded by central marine ecological restoration funds, central forest reform and wetland subsidy funds, central budgetary funds, and other sources.</a:t>
            </a:r>
            <a:endParaRPr lang="zh-CN" altLang="en-US" dirty="0">
              <a:sym typeface="+mn-ea"/>
            </a:endParaRPr>
          </a:p>
        </p:txBody>
      </p:sp>
      <p:sp>
        <p:nvSpPr>
          <p:cNvPr id="2" name="文本框 1"/>
          <p:cNvSpPr txBox="1"/>
          <p:nvPr/>
        </p:nvSpPr>
        <p:spPr>
          <a:xfrm>
            <a:off x="1759585" y="1024890"/>
            <a:ext cx="9420860" cy="2122805"/>
          </a:xfrm>
          <a:prstGeom prst="rect">
            <a:avLst/>
          </a:prstGeom>
          <a:noFill/>
        </p:spPr>
        <p:txBody>
          <a:bodyPr wrap="square" rtlCol="0" anchor="t">
            <a:spAutoFit/>
          </a:bodyPr>
          <a:p>
            <a:pPr marL="95250" algn="just">
              <a:buSzPts val="2100"/>
            </a:pPr>
            <a:r>
              <a:rPr lang="en-US" altLang="zh-CN" b="1" dirty="0">
                <a:solidFill>
                  <a:schemeClr val="accent5">
                    <a:lumMod val="75000"/>
                  </a:schemeClr>
                </a:solidFill>
                <a:sym typeface="+mn-ea"/>
              </a:rPr>
              <a:t>Engaging multiple departments to establish a mangrove ecological protection mechanism and a collaborative mechanism for mangrove public interest.</a:t>
            </a:r>
            <a:r>
              <a:rPr lang="en-US" altLang="zh-CN" dirty="0">
                <a:sym typeface="+mn-ea"/>
              </a:rPr>
              <a:t> </a:t>
            </a:r>
            <a:endParaRPr lang="en-US" altLang="zh-CN" dirty="0"/>
          </a:p>
          <a:p>
            <a:pPr marL="381000" indent="-285750" algn="just">
              <a:buSzPts val="2100"/>
              <a:buFont typeface="Arial" panose="020B0604020202020204" pitchFamily="34" charset="0"/>
              <a:buChar char="•"/>
            </a:pPr>
            <a:r>
              <a:rPr lang="en-US" altLang="zh-CN" sz="1600" dirty="0">
                <a:sym typeface="+mn-ea"/>
              </a:rPr>
              <a:t>Multiple departments establish a mangrove ecological protection mechanism and a collaborative mechanism for mangrove public interest litigation; </a:t>
            </a:r>
            <a:endParaRPr lang="en-US" altLang="zh-CN" sz="1600" dirty="0"/>
          </a:p>
          <a:p>
            <a:pPr marL="381000" indent="-285750" algn="just">
              <a:buSzPts val="2100"/>
              <a:buFont typeface="Arial" panose="020B0604020202020204" pitchFamily="34" charset="0"/>
              <a:buChar char="•"/>
            </a:pPr>
            <a:r>
              <a:rPr lang="en-US" altLang="zh-CN" sz="1600" dirty="0" err="1">
                <a:sym typeface="+mn-ea"/>
              </a:rPr>
              <a:t>Seting</a:t>
            </a:r>
            <a:r>
              <a:rPr lang="en-US" altLang="zh-CN" sz="1600" dirty="0">
                <a:sym typeface="+mn-ea"/>
              </a:rPr>
              <a:t> up mangrove ecological police offices;</a:t>
            </a:r>
            <a:endParaRPr lang="en-US" altLang="zh-CN" sz="1600" dirty="0"/>
          </a:p>
          <a:p>
            <a:pPr marL="381000" indent="-285750" algn="just">
              <a:buSzPts val="2100"/>
              <a:buFont typeface="Arial" panose="020B0604020202020204" pitchFamily="34" charset="0"/>
              <a:buChar char="•"/>
            </a:pPr>
            <a:r>
              <a:rPr lang="en-US" altLang="zh-CN" sz="1600" dirty="0">
                <a:sym typeface="+mn-ea"/>
              </a:rPr>
              <a:t>Establishing community co-management committees; </a:t>
            </a:r>
            <a:endParaRPr lang="en-US" altLang="zh-CN" sz="1600" dirty="0"/>
          </a:p>
          <a:p>
            <a:pPr marL="381000" indent="-285750" algn="just">
              <a:buSzPts val="2100"/>
              <a:buFont typeface="Arial" panose="020B0604020202020204" pitchFamily="34" charset="0"/>
              <a:buChar char="•"/>
            </a:pPr>
            <a:r>
              <a:rPr lang="en-US" altLang="zh-CN" sz="1600" dirty="0">
                <a:sym typeface="+mn-ea"/>
              </a:rPr>
              <a:t>Forming a "forest chief + police chief + procurator-general + local government departments + community + others" co-management network. </a:t>
            </a:r>
            <a:endParaRPr lang="en-US" altLang="zh-CN" sz="1600" dirty="0">
              <a:sym typeface="+mn-ea"/>
            </a:endParaRPr>
          </a:p>
        </p:txBody>
      </p:sp>
      <p:sp>
        <p:nvSpPr>
          <p:cNvPr id="12" name="文本框 11"/>
          <p:cNvSpPr txBox="1"/>
          <p:nvPr/>
        </p:nvSpPr>
        <p:spPr>
          <a:xfrm>
            <a:off x="1701800" y="3429000"/>
            <a:ext cx="9105900" cy="368300"/>
          </a:xfrm>
          <a:prstGeom prst="rect">
            <a:avLst/>
          </a:prstGeom>
          <a:noFill/>
        </p:spPr>
        <p:txBody>
          <a:bodyPr wrap="square" rtlCol="0" anchor="t">
            <a:spAutoFit/>
          </a:bodyPr>
          <a:p>
            <a:pPr marL="95250">
              <a:buSzPts val="2100"/>
            </a:pPr>
            <a:r>
              <a:rPr lang="en-US" altLang="zh-CN" b="1" kern="100" dirty="0">
                <a:solidFill>
                  <a:srgbClr val="000000"/>
                </a:solidFill>
                <a:cs typeface="Arial" panose="020B0604020202020204" pitchFamily="34" charset="0"/>
                <a:sym typeface="+mn-ea"/>
              </a:rPr>
              <a:t>6/ Financial mechanism for sustaining conservation and management</a:t>
            </a:r>
            <a:endParaRPr lang="en-US" altLang="zh-CN" b="1" kern="100" dirty="0">
              <a:solidFill>
                <a:srgbClr val="000000"/>
              </a:solidFill>
              <a:cs typeface="Arial" panose="020B0604020202020204" pitchFamily="34" charset="0"/>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03;p3"/>
          <p:cNvSpPr txBox="1"/>
          <p:nvPr/>
        </p:nvSpPr>
        <p:spPr>
          <a:xfrm>
            <a:off x="1452685" y="114317"/>
            <a:ext cx="10630543" cy="63812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1"/>
              </a:buClr>
              <a:buSzPts val="1800"/>
              <a:buFont typeface="Arial" panose="020B0604020202020204"/>
              <a:buChar char="•"/>
              <a:defRPr sz="2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1pPr>
            <a:lvl2pPr marL="914400" marR="0" lvl="1" indent="-342900" algn="l" rtl="0">
              <a:lnSpc>
                <a:spcPct val="90000"/>
              </a:lnSpc>
              <a:spcBef>
                <a:spcPts val="500"/>
              </a:spcBef>
              <a:spcAft>
                <a:spcPts val="0"/>
              </a:spcAft>
              <a:buClr>
                <a:schemeClr val="dk1"/>
              </a:buClr>
              <a:buSzPts val="1800"/>
              <a:buFont typeface="Arial" panose="020B0604020202020204"/>
              <a:buChar char="•"/>
              <a:defRPr sz="24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2pPr>
            <a:lvl3pPr marL="1371600" marR="0" lvl="2" indent="-342900" algn="l" rtl="0">
              <a:lnSpc>
                <a:spcPct val="90000"/>
              </a:lnSpc>
              <a:spcBef>
                <a:spcPts val="500"/>
              </a:spcBef>
              <a:spcAft>
                <a:spcPts val="0"/>
              </a:spcAft>
              <a:buClr>
                <a:schemeClr val="dk1"/>
              </a:buClr>
              <a:buSzPts val="1800"/>
              <a:buFont typeface="Arial" panose="020B0604020202020204"/>
              <a:buChar char="•"/>
              <a:defRPr sz="20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3pPr>
            <a:lvl4pPr marL="1828800" marR="0" lvl="3"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4pPr>
            <a:lvl5pPr marL="2286000" marR="0" lvl="4"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5pPr>
            <a:lvl6pPr marL="2743200" marR="0" lvl="5"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L="3200400" marR="0" lvl="6"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L="3657600" marR="0" lvl="7"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L="4114800" marR="0" lvl="8" indent="-342900" algn="l" rtl="0">
              <a:lnSpc>
                <a:spcPct val="90000"/>
              </a:lnSpc>
              <a:spcBef>
                <a:spcPts val="500"/>
              </a:spcBef>
              <a:spcAft>
                <a:spcPts val="0"/>
              </a:spcAft>
              <a:buClr>
                <a:schemeClr val="dk1"/>
              </a:buClr>
              <a:buSzPts val="1800"/>
              <a:buFont typeface="Arial" panose="020B0604020202020204"/>
              <a:buChar char="•"/>
              <a:defRPr sz="1800"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pPr marL="95250" indent="0">
              <a:spcBef>
                <a:spcPts val="0"/>
              </a:spcBef>
              <a:buSzPts val="2100"/>
              <a:buNone/>
            </a:pPr>
            <a:r>
              <a:rPr lang="en-US" sz="2400" b="1" dirty="0">
                <a:solidFill>
                  <a:schemeClr val="accent1"/>
                </a:solidFill>
                <a:latin typeface="Arial" panose="020B0604020202020204"/>
                <a:ea typeface="Arial" panose="020B0604020202020204"/>
                <a:cs typeface="Arial" panose="020B0604020202020204"/>
                <a:sym typeface="Arial" panose="020B0604020202020204"/>
              </a:rPr>
              <a:t>Lesson learnt (challenges and solution to address challenges)</a:t>
            </a:r>
            <a:endParaRPr lang="en-GB" sz="2000" kern="100" dirty="0">
              <a:solidFill>
                <a:srgbClr val="000000"/>
              </a:solidFill>
              <a:effectLst/>
              <a:latin typeface="+mn-lt"/>
              <a:ea typeface="Calibri" panose="020F0502020204030204" pitchFamily="34" charset="0"/>
              <a:cs typeface="Arial" panose="020B0604020202020204" pitchFamily="34" charset="0"/>
            </a:endParaRPr>
          </a:p>
          <a:p>
            <a:pPr marL="95250" indent="0">
              <a:spcBef>
                <a:spcPts val="0"/>
              </a:spcBef>
              <a:buSzPts val="2100"/>
              <a:buNone/>
            </a:pPr>
            <a:endParaRPr lang="en-US" sz="1800" dirty="0">
              <a:latin typeface="Arial" panose="020B0604020202020204"/>
              <a:ea typeface="Arial" panose="020B0604020202020204"/>
              <a:cs typeface="Arial" panose="020B0604020202020204"/>
              <a:sym typeface="Arial" panose="020B0604020202020204"/>
            </a:endParaRPr>
          </a:p>
        </p:txBody>
      </p:sp>
      <p:sp>
        <p:nvSpPr>
          <p:cNvPr id="4" name="文本框 3"/>
          <p:cNvSpPr txBox="1"/>
          <p:nvPr/>
        </p:nvSpPr>
        <p:spPr>
          <a:xfrm>
            <a:off x="1662430" y="783590"/>
            <a:ext cx="10114280" cy="5574030"/>
          </a:xfrm>
          <a:prstGeom prst="rect">
            <a:avLst/>
          </a:prstGeom>
          <a:noFill/>
        </p:spPr>
        <p:txBody>
          <a:bodyPr wrap="square" rtlCol="0">
            <a:noAutofit/>
          </a:bodyPr>
          <a:lstStyle/>
          <a:p>
            <a:pPr marL="285750" indent="-285750" fontAlgn="auto">
              <a:lnSpc>
                <a:spcPct val="150000"/>
              </a:lnSpc>
              <a:buFont typeface="Wingdings" panose="05000000000000000000" charset="0"/>
              <a:buChar char="l"/>
            </a:pPr>
            <a:r>
              <a:rPr lang="en-US" altLang="zh-CN" b="1" dirty="0">
                <a:latin typeface="Arial" panose="020B0604020202020204" pitchFamily="34" charset="0"/>
                <a:cs typeface="Arial" panose="020B0604020202020204" pitchFamily="34" charset="0"/>
              </a:rPr>
              <a:t>Challenges</a:t>
            </a:r>
            <a:endParaRPr lang="en-US" altLang="zh-CN" b="1" dirty="0">
              <a:latin typeface="Arial" panose="020B0604020202020204" pitchFamily="34" charset="0"/>
              <a:cs typeface="Arial" panose="020B0604020202020204" pitchFamily="34" charset="0"/>
            </a:endParaRPr>
          </a:p>
          <a:p>
            <a:pPr marL="742950" lvl="1" indent="-285750">
              <a:lnSpc>
                <a:spcPct val="120000"/>
              </a:lnSpc>
              <a:buFont typeface="Wingdings" panose="05000000000000000000" pitchFamily="2" charset="2"/>
              <a:buChar char="Ø"/>
            </a:pPr>
            <a:r>
              <a:rPr lang="en-US" altLang="zh-CN" dirty="0">
                <a:sym typeface="+mn-ea"/>
              </a:rPr>
              <a:t>Due to global climate change, urban expansion, environmental stress, human activities and more, mangrove conservation faces high pressure.</a:t>
            </a:r>
            <a:endParaRPr lang="zh-CN" altLang="en-US" dirty="0">
              <a:sym typeface="+mn-ea"/>
            </a:endParaRPr>
          </a:p>
          <a:p>
            <a:pPr marL="742950" lvl="1" indent="-285750">
              <a:lnSpc>
                <a:spcPct val="120000"/>
              </a:lnSpc>
              <a:buFont typeface="Wingdings" panose="05000000000000000000" pitchFamily="2" charset="2"/>
              <a:buChar char="Ø"/>
            </a:pPr>
            <a:r>
              <a:rPr lang="en-US" altLang="zh-CN" dirty="0">
                <a:sym typeface="+mn-ea"/>
              </a:rPr>
              <a:t>Rational utilization approaches for mangrove resources are limited.</a:t>
            </a:r>
            <a:endParaRPr lang="en-US" altLang="zh-CN" dirty="0">
              <a:sym typeface="+mn-ea"/>
            </a:endParaRPr>
          </a:p>
          <a:p>
            <a:pPr lvl="1">
              <a:lnSpc>
                <a:spcPct val="120000"/>
              </a:lnSpc>
            </a:pPr>
            <a:endParaRPr lang="zh-CN" altLang="en-US" dirty="0"/>
          </a:p>
          <a:p>
            <a:pPr marL="285750" indent="-285750" fontAlgn="auto">
              <a:lnSpc>
                <a:spcPct val="150000"/>
              </a:lnSpc>
              <a:buFont typeface="Wingdings" panose="05000000000000000000" charset="0"/>
              <a:buChar char="l"/>
            </a:pPr>
            <a:r>
              <a:rPr lang="en-US" altLang="zh-CN" b="1" dirty="0">
                <a:latin typeface="Arial" panose="020B0604020202020204" pitchFamily="34" charset="0"/>
                <a:cs typeface="Arial" panose="020B0604020202020204" pitchFamily="34" charset="0"/>
              </a:rPr>
              <a:t>Solution to address challenges</a:t>
            </a:r>
            <a:endParaRPr lang="en-US" altLang="zh-CN" b="1" dirty="0">
              <a:latin typeface="Arial" panose="020B0604020202020204" pitchFamily="34" charset="0"/>
              <a:cs typeface="Arial" panose="020B0604020202020204" pitchFamily="34" charset="0"/>
            </a:endParaRPr>
          </a:p>
          <a:p>
            <a:pPr marL="742950" lvl="1" indent="-285750">
              <a:lnSpc>
                <a:spcPct val="120000"/>
              </a:lnSpc>
              <a:buClrTx/>
              <a:buSzTx/>
              <a:buFont typeface="Wingdings" panose="05000000000000000000" pitchFamily="2" charset="2"/>
              <a:buChar char="Ø"/>
            </a:pPr>
            <a:r>
              <a:rPr lang="en-US" altLang="zh-CN" b="1" dirty="0"/>
              <a:t>Innovate pathways for ecological product value realization to boost community economic income</a:t>
            </a:r>
            <a:r>
              <a:rPr lang="en-US" altLang="zh-CN" dirty="0"/>
              <a:t>:</a:t>
            </a:r>
            <a:endParaRPr lang="en-US" altLang="zh-CN" dirty="0"/>
          </a:p>
          <a:p>
            <a:pPr marL="1200150" lvl="2" indent="-285750">
              <a:buFont typeface="Arial" panose="020B0604020202020204" pitchFamily="34" charset="0"/>
              <a:buChar char="•"/>
            </a:pPr>
            <a:r>
              <a:rPr lang="en-US" altLang="zh-CN" dirty="0"/>
              <a:t>Developing "mangrove +" characteristic economy, create high-value-added products; </a:t>
            </a:r>
            <a:endParaRPr lang="en-US" altLang="zh-CN" dirty="0"/>
          </a:p>
          <a:p>
            <a:pPr marL="1200150" lvl="2" indent="-285750">
              <a:buFont typeface="Arial" panose="020B0604020202020204" pitchFamily="34" charset="0"/>
              <a:buChar char="•"/>
            </a:pPr>
            <a:r>
              <a:rPr lang="en-US" altLang="zh-CN" dirty="0"/>
              <a:t>Building mangrove study bases; </a:t>
            </a:r>
            <a:endParaRPr lang="en-US" altLang="zh-CN" dirty="0"/>
          </a:p>
          <a:p>
            <a:pPr marL="1200150" lvl="2" indent="-285750">
              <a:buFont typeface="Arial" panose="020B0604020202020204" pitchFamily="34" charset="0"/>
              <a:buChar char="•"/>
            </a:pPr>
            <a:r>
              <a:rPr lang="en-US" altLang="zh-CN" dirty="0"/>
              <a:t>Establishing mangrove ecological compensation funds; </a:t>
            </a:r>
            <a:endParaRPr lang="en-US" altLang="zh-CN" dirty="0"/>
          </a:p>
          <a:p>
            <a:pPr marL="1200150" lvl="2" indent="-285750">
              <a:buFont typeface="Arial" panose="020B0604020202020204" pitchFamily="34" charset="0"/>
              <a:buChar char="•"/>
            </a:pPr>
            <a:r>
              <a:rPr lang="en-US" altLang="zh-CN" dirty="0"/>
              <a:t>Feeding back carbon sink trading proceeds and tourism income to communities in proportion.</a:t>
            </a:r>
            <a:endParaRPr lang="en-US" altLang="zh-CN" dirty="0"/>
          </a:p>
          <a:p>
            <a:pPr marL="742950" lvl="1" indent="-285750">
              <a:lnSpc>
                <a:spcPct val="120000"/>
              </a:lnSpc>
              <a:buClrTx/>
              <a:buSzTx/>
              <a:buFont typeface="Wingdings" panose="05000000000000000000" pitchFamily="2" charset="2"/>
              <a:buChar char="Ø"/>
            </a:pPr>
            <a:r>
              <a:rPr lang="en-US" altLang="zh-CN" b="1" dirty="0"/>
              <a:t>Explore the application of new technologies in mangrove conservation</a:t>
            </a:r>
            <a:r>
              <a:rPr lang="en-US" altLang="zh-CN" dirty="0"/>
              <a:t>: </a:t>
            </a:r>
            <a:endParaRPr lang="en-US" altLang="zh-CN" dirty="0"/>
          </a:p>
          <a:p>
            <a:pPr marL="1200150" lvl="2" indent="-285750">
              <a:buClrTx/>
              <a:buSzTx/>
              <a:buFont typeface="Arial" panose="020B0604020202020204" pitchFamily="34" charset="0"/>
              <a:buChar char="•"/>
            </a:pPr>
            <a:r>
              <a:rPr lang="en-US" altLang="zh-CN" dirty="0"/>
              <a:t>Deploying automatic drone inspections, regularly monitor mangrove growth, water quality changes and biodiversity data;</a:t>
            </a:r>
            <a:endParaRPr lang="en-US" altLang="zh-CN" dirty="0"/>
          </a:p>
          <a:p>
            <a:pPr marL="1200150" lvl="2" indent="-285750">
              <a:buClrTx/>
              <a:buSzTx/>
              <a:buFont typeface="Arial" panose="020B0604020202020204" pitchFamily="34" charset="0"/>
              <a:buChar char="•"/>
            </a:pPr>
            <a:r>
              <a:rPr lang="en-US" altLang="zh-CN" dirty="0"/>
              <a:t> Establishing a digital management platform.</a:t>
            </a:r>
            <a:endParaRPr lang="zh-CN" altLang="en-US" dirty="0">
              <a:sym typeface="+mn-ea"/>
            </a:endParaRPr>
          </a:p>
        </p:txBody>
      </p:sp>
      <p:grpSp>
        <p:nvGrpSpPr>
          <p:cNvPr id="15" name="组合 14"/>
          <p:cNvGrpSpPr/>
          <p:nvPr/>
        </p:nvGrpSpPr>
        <p:grpSpPr>
          <a:xfrm>
            <a:off x="0" y="0"/>
            <a:ext cx="1438910" cy="6857365"/>
            <a:chOff x="0" y="0"/>
            <a:chExt cx="2266" cy="10799"/>
          </a:xfrm>
        </p:grpSpPr>
        <p:pic>
          <p:nvPicPr>
            <p:cNvPr id="8" name="图片 7" descr="t04f69bd2a2cfd3a06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3879"/>
              <a:ext cx="2266" cy="2976"/>
            </a:xfrm>
            <a:prstGeom prst="rect">
              <a:avLst/>
            </a:prstGeom>
          </p:spPr>
        </p:pic>
        <p:pic>
          <p:nvPicPr>
            <p:cNvPr id="9" name="图片 8" descr="t04a5324f56a61ae6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855"/>
              <a:ext cx="2266" cy="3945"/>
            </a:xfrm>
            <a:prstGeom prst="rect">
              <a:avLst/>
            </a:prstGeom>
          </p:spPr>
        </p:pic>
        <p:pic>
          <p:nvPicPr>
            <p:cNvPr id="10" name="图片 9" descr="32de1de652c7116302a3984a31bae9c"/>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0" y="1839"/>
              <a:ext cx="2266" cy="2113"/>
            </a:xfrm>
            <a:prstGeom prst="rect">
              <a:avLst/>
            </a:prstGeom>
          </p:spPr>
        </p:pic>
        <p:pic>
          <p:nvPicPr>
            <p:cNvPr id="14" name="图片 13" descr="29ef12217fc2bc4fd7808e2610db178"/>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0" y="0"/>
              <a:ext cx="2266" cy="1839"/>
            </a:xfrm>
            <a:prstGeom prst="rect">
              <a:avLst/>
            </a:prstGeom>
          </p:spPr>
        </p:pic>
      </p:grpSp>
      <p:sp>
        <p:nvSpPr>
          <p:cNvPr id="6" name="矩形: 圆角 44"/>
          <p:cNvSpPr/>
          <p:nvPr>
            <p:custDataLst>
              <p:tags r:id="rId5"/>
            </p:custDataLst>
          </p:nvPr>
        </p:nvSpPr>
        <p:spPr>
          <a:xfrm>
            <a:off x="1662430" y="942340"/>
            <a:ext cx="10152380" cy="1367790"/>
          </a:xfrm>
          <a:prstGeom prst="roundRect">
            <a:avLst>
              <a:gd name="adj" fmla="val 5124"/>
            </a:avLst>
          </a:prstGeom>
          <a:gradFill>
            <a:gsLst>
              <a:gs pos="0">
                <a:srgbClr val="376FFF">
                  <a:lumMod val="5000"/>
                  <a:lumOff val="95000"/>
                  <a:alpha val="0"/>
                </a:srgbClr>
              </a:gs>
              <a:gs pos="100000">
                <a:srgbClr val="376FFF">
                  <a:lumMod val="20000"/>
                  <a:lumOff val="80000"/>
                  <a:alpha val="20000"/>
                </a:srgbClr>
              </a:gs>
            </a:gsLst>
            <a:lin ang="0" scaled="0"/>
          </a:gradFill>
          <a:ln w="9525">
            <a:gradFill flip="none" rotWithShape="1">
              <a:gsLst>
                <a:gs pos="0">
                  <a:srgbClr val="376FFF">
                    <a:lumMod val="20000"/>
                    <a:lumOff val="80000"/>
                  </a:srgbClr>
                </a:gs>
                <a:gs pos="100000">
                  <a:srgbClr val="376FFF">
                    <a:lumMod val="60000"/>
                    <a:lumOff val="40000"/>
                  </a:srgbClr>
                </a:gs>
              </a:gsLst>
              <a:lin ang="10800000" scaled="1"/>
              <a:tileRect/>
            </a:gradFill>
            <a:round/>
          </a:ln>
        </p:spPr>
        <p:txBody>
          <a:bodyPr vert="horz" wrap="square" lIns="91440" tIns="45720" rIns="91440" bIns="45720" numCol="1" anchor="t" anchorCtr="0" compatLnSpc="1"/>
          <a:p>
            <a:endParaRPr lang="zh-CN" altLang="en-US">
              <a:solidFill>
                <a:srgbClr val="000000"/>
              </a:solidFill>
            </a:endParaRPr>
          </a:p>
        </p:txBody>
      </p:sp>
      <p:sp>
        <p:nvSpPr>
          <p:cNvPr id="2" name="矩形: 圆角 44"/>
          <p:cNvSpPr/>
          <p:nvPr>
            <p:custDataLst>
              <p:tags r:id="rId6"/>
            </p:custDataLst>
          </p:nvPr>
        </p:nvSpPr>
        <p:spPr>
          <a:xfrm>
            <a:off x="1662430" y="2499995"/>
            <a:ext cx="10114280" cy="3755390"/>
          </a:xfrm>
          <a:prstGeom prst="roundRect">
            <a:avLst>
              <a:gd name="adj" fmla="val 5124"/>
            </a:avLst>
          </a:prstGeom>
          <a:gradFill>
            <a:gsLst>
              <a:gs pos="0">
                <a:srgbClr val="376FFF">
                  <a:lumMod val="5000"/>
                  <a:lumOff val="95000"/>
                  <a:alpha val="0"/>
                </a:srgbClr>
              </a:gs>
              <a:gs pos="100000">
                <a:srgbClr val="376FFF">
                  <a:lumMod val="20000"/>
                  <a:lumOff val="80000"/>
                  <a:alpha val="20000"/>
                </a:srgbClr>
              </a:gs>
            </a:gsLst>
            <a:lin ang="0" scaled="0"/>
          </a:gradFill>
          <a:ln w="9525">
            <a:gradFill flip="none" rotWithShape="1">
              <a:gsLst>
                <a:gs pos="0">
                  <a:srgbClr val="376FFF">
                    <a:lumMod val="20000"/>
                    <a:lumOff val="80000"/>
                  </a:srgbClr>
                </a:gs>
                <a:gs pos="100000">
                  <a:srgbClr val="376FFF">
                    <a:lumMod val="60000"/>
                    <a:lumOff val="40000"/>
                  </a:srgbClr>
                </a:gs>
              </a:gsLst>
              <a:lin ang="10800000" scaled="1"/>
              <a:tileRect/>
            </a:gradFill>
            <a:round/>
          </a:ln>
        </p:spPr>
        <p:txBody>
          <a:bodyPr vert="horz" wrap="square" lIns="91440" tIns="45720" rIns="91440" bIns="45720" numCol="1" anchor="t" anchorCtr="0" compatLnSpc="1"/>
          <a:p>
            <a:endParaRPr lang="zh-CN" altLang="en-US">
              <a:solidFill>
                <a:srgbClr val="000000"/>
              </a:solidFill>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638_2*l_h_i*1_1_2"/>
  <p:tag name="KSO_WM_TEMPLATE_CATEGORY" val="diagram"/>
  <p:tag name="KSO_WM_TEMPLATE_INDEX" val="20231638"/>
  <p:tag name="KSO_WM_UNIT_LAYERLEVEL" val="1_1_1"/>
  <p:tag name="KSO_WM_TAG_VERSION" val="3.0"/>
  <p:tag name="KSO_WM_DIAGRAM_MAX_ITEMCNT" val="3"/>
  <p:tag name="KSO_WM_DIAGRAM_MIN_ITEMCNT" val="2"/>
  <p:tag name="KSO_WM_DIAGRAM_VIRTUALLY_FRAME" val="{&quot;height&quot;:495.65716535433074,&quot;left&quot;:57.04998779296875,&quot;top&quot;:46.8,&quot;width&quot;:898.4500122070312}"/>
  <p:tag name="KSO_WM_DIAGRAM_COLOR_MATCH_VALUE" val="{&quot;shape&quot;:{&quot;fill&quot;:{&quot;gradient&quot;:[{&quot;brightness&quot;:0.949999988079071,&quot;colorType&quot;:1,&quot;foreColorIndex&quot;:5,&quot;pos&quot;:0,&quot;transparency&quot;:1},{&quot;brightness&quot;:0.800000011920929,&quot;colorType&quot;:1,&quot;foreColorIndex&quot;:5,&quot;pos&quot;:1,&quot;transparency&quot;:0.800000011920929}],&quot;type&quot;:3},&quot;glow&quot;:{&quot;colorType&quot;:0},&quot;line&quot;:{&quot;gradient&quot;:[{&quot;brightness&quot;:0.800000011920929,&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FILL_TYPE" val="3"/>
</p:tagLst>
</file>

<file path=ppt/tags/tag10.xml><?xml version="1.0" encoding="utf-8"?>
<p:tagLst xmlns:p="http://schemas.openxmlformats.org/presentationml/2006/main">
  <p:tag name="KSO_WM_BEAUTIFY_FLAG" val=""/>
  <p:tag name="KSO_WM_DIAGRAM_VIRTUALLY_FRAME" val="{&quot;height&quot;:183.05,&quot;left&quot;:145.95,&quot;top&quot;:342.75,&quot;width&quot;:759.7}"/>
</p:tagLst>
</file>

<file path=ppt/tags/tag11.xml><?xml version="1.0" encoding="utf-8"?>
<p:tagLst xmlns:p="http://schemas.openxmlformats.org/presentationml/2006/main">
  <p:tag name="KSO_WM_DIAGRAM_VIRTUALLY_FRAME" val="{&quot;height&quot;:183.05,&quot;left&quot;:145.95,&quot;top&quot;:342.75,&quot;width&quot;:759.7}"/>
</p:tagLst>
</file>

<file path=ppt/tags/tag12.xml><?xml version="1.0" encoding="utf-8"?>
<p:tagLst xmlns:p="http://schemas.openxmlformats.org/presentationml/2006/main">
  <p:tag name="KSO_WM_DIAGRAM_VIRTUALLY_FRAME" val="{&quot;height&quot;:223.07133858267716,&quot;left&quot;:156.4296062992126,&quot;top&quot;:321.2765354330709,&quot;width&quot;:763.8703937007874}"/>
</p:tagLst>
</file>

<file path=ppt/tags/tag13.xml><?xml version="1.0" encoding="utf-8"?>
<p:tagLst xmlns:p="http://schemas.openxmlformats.org/presentationml/2006/main">
  <p:tag name="KSO_WM_DIAGRAM_VIRTUALLY_FRAME" val="{&quot;height&quot;:183.05,&quot;left&quot;:145.95,&quot;top&quot;:342.75,&quot;width&quot;:759.7}"/>
</p:tagLst>
</file>

<file path=ppt/tags/tag14.xml><?xml version="1.0" encoding="utf-8"?>
<p:tagLst xmlns:p="http://schemas.openxmlformats.org/presentationml/2006/main">
  <p:tag name="KSO_WM_BEAUTIFY_FLAG" val=""/>
  <p:tag name="KSO_WM_DIAGRAM_VIRTUALLY_FRAME" val="{&quot;height&quot;:183.05,&quot;left&quot;:145.95,&quot;top&quot;:342.75,&quot;width&quot;:759.7}"/>
</p:tagLst>
</file>

<file path=ppt/tags/tag15.xml><?xml version="1.0" encoding="utf-8"?>
<p:tagLst xmlns:p="http://schemas.openxmlformats.org/presentationml/2006/main">
  <p:tag name="KSO_WM_DIAGRAM_VIRTUALLY_FRAME" val="{&quot;height&quot;:223.07133858267716,&quot;left&quot;:156.4296062992126,&quot;top&quot;:321.2765354330709,&quot;width&quot;:763.8703937007874}"/>
</p:tagLst>
</file>

<file path=ppt/tags/tag16.xml><?xml version="1.0" encoding="utf-8"?>
<p:tagLst xmlns:p="http://schemas.openxmlformats.org/presentationml/2006/main">
  <p:tag name="KSO_WM_DIAGRAM_VIRTUALLY_FRAME" val="{&quot;height&quot;:183.05,&quot;left&quot;:145.95,&quot;top&quot;:342.75,&quot;width&quot;:759.7}"/>
</p:tagLst>
</file>

<file path=ppt/tags/tag17.xml><?xml version="1.0" encoding="utf-8"?>
<p:tagLst xmlns:p="http://schemas.openxmlformats.org/presentationml/2006/main">
  <p:tag name="KSO_WM_BEAUTIFY_FLAG" val=""/>
  <p:tag name="KSO_WM_DIAGRAM_VIRTUALLY_FRAME" val="{&quot;height&quot;:183.05,&quot;left&quot;:145.95,&quot;top&quot;:342.75,&quot;width&quot;:759.7}"/>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638_2*l_h_i*1_1_2"/>
  <p:tag name="KSO_WM_TEMPLATE_CATEGORY" val="diagram"/>
  <p:tag name="KSO_WM_TEMPLATE_INDEX" val="20231638"/>
  <p:tag name="KSO_WM_UNIT_LAYERLEVEL" val="1_1_1"/>
  <p:tag name="KSO_WM_TAG_VERSION" val="3.0"/>
  <p:tag name="KSO_WM_DIAGRAM_MAX_ITEMCNT" val="3"/>
  <p:tag name="KSO_WM_DIAGRAM_MIN_ITEMCNT" val="2"/>
  <p:tag name="KSO_WM_DIAGRAM_VIRTUALLY_FRAME" val="{&quot;height&quot;:495.65716535433074,&quot;left&quot;:57.04998779296875,&quot;top&quot;:46.8,&quot;width&quot;:898.4500122070312}"/>
  <p:tag name="KSO_WM_DIAGRAM_COLOR_MATCH_VALUE" val="{&quot;shape&quot;:{&quot;fill&quot;:{&quot;gradient&quot;:[{&quot;brightness&quot;:0.949999988079071,&quot;colorType&quot;:1,&quot;foreColorIndex&quot;:5,&quot;pos&quot;:0,&quot;transparency&quot;:1},{&quot;brightness&quot;:0.800000011920929,&quot;colorType&quot;:1,&quot;foreColorIndex&quot;:5,&quot;pos&quot;:1,&quot;transparency&quot;:0.800000011920929}],&quot;type&quot;:3},&quot;glow&quot;:{&quot;colorType&quot;:0},&quot;line&quot;:{&quot;gradient&quot;:[{&quot;brightness&quot;:0.800000011920929,&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FILL_TYPE" val="3"/>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638_2*l_h_i*1_1_2"/>
  <p:tag name="KSO_WM_TEMPLATE_CATEGORY" val="diagram"/>
  <p:tag name="KSO_WM_TEMPLATE_INDEX" val="20231638"/>
  <p:tag name="KSO_WM_UNIT_LAYERLEVEL" val="1_1_1"/>
  <p:tag name="KSO_WM_TAG_VERSION" val="3.0"/>
  <p:tag name="KSO_WM_DIAGRAM_MAX_ITEMCNT" val="3"/>
  <p:tag name="KSO_WM_DIAGRAM_MIN_ITEMCNT" val="2"/>
  <p:tag name="KSO_WM_DIAGRAM_VIRTUALLY_FRAME" val="{&quot;height&quot;:495.65716535433074,&quot;left&quot;:57.04998779296875,&quot;top&quot;:46.8,&quot;width&quot;:898.4500122070312}"/>
  <p:tag name="KSO_WM_DIAGRAM_COLOR_MATCH_VALUE" val="{&quot;shape&quot;:{&quot;fill&quot;:{&quot;gradient&quot;:[{&quot;brightness&quot;:0.949999988079071,&quot;colorType&quot;:1,&quot;foreColorIndex&quot;:5,&quot;pos&quot;:0,&quot;transparency&quot;:1},{&quot;brightness&quot;:0.800000011920929,&quot;colorType&quot;:1,&quot;foreColorIndex&quot;:5,&quot;pos&quot;:1,&quot;transparency&quot;:0.800000011920929}],&quot;type&quot;:3},&quot;glow&quot;:{&quot;colorType&quot;:0},&quot;line&quot;:{&quot;gradient&quot;:[{&quot;brightness&quot;:0.800000011920929,&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FILL_TYPE" val="3"/>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638_2*l_h_i*1_1_2"/>
  <p:tag name="KSO_WM_TEMPLATE_CATEGORY" val="diagram"/>
  <p:tag name="KSO_WM_TEMPLATE_INDEX" val="20231638"/>
  <p:tag name="KSO_WM_UNIT_LAYERLEVEL" val="1_1_1"/>
  <p:tag name="KSO_WM_TAG_VERSION" val="3.0"/>
  <p:tag name="KSO_WM_DIAGRAM_MAX_ITEMCNT" val="3"/>
  <p:tag name="KSO_WM_DIAGRAM_MIN_ITEMCNT" val="2"/>
  <p:tag name="KSO_WM_DIAGRAM_VIRTUALLY_FRAME" val="{&quot;height&quot;:495.65716535433074,&quot;left&quot;:57.04998779296875,&quot;top&quot;:46.8,&quot;width&quot;:898.4500122070312}"/>
  <p:tag name="KSO_WM_DIAGRAM_COLOR_MATCH_VALUE" val="{&quot;shape&quot;:{&quot;fill&quot;:{&quot;gradient&quot;:[{&quot;brightness&quot;:0.949999988079071,&quot;colorType&quot;:1,&quot;foreColorIndex&quot;:5,&quot;pos&quot;:0,&quot;transparency&quot;:1},{&quot;brightness&quot;:0.800000011920929,&quot;colorType&quot;:1,&quot;foreColorIndex&quot;:5,&quot;pos&quot;:1,&quot;transparency&quot;:0.800000011920929}],&quot;type&quot;:3},&quot;glow&quot;:{&quot;colorType&quot;:0},&quot;line&quot;:{&quot;gradient&quot;:[{&quot;brightness&quot;:0.800000011920929,&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FILL_TYPE" val="3"/>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638_2*l_h_i*1_1_2"/>
  <p:tag name="KSO_WM_TEMPLATE_CATEGORY" val="diagram"/>
  <p:tag name="KSO_WM_TEMPLATE_INDEX" val="20231638"/>
  <p:tag name="KSO_WM_UNIT_LAYERLEVEL" val="1_1_1"/>
  <p:tag name="KSO_WM_TAG_VERSION" val="3.0"/>
  <p:tag name="KSO_WM_DIAGRAM_MAX_ITEMCNT" val="3"/>
  <p:tag name="KSO_WM_DIAGRAM_MIN_ITEMCNT" val="2"/>
  <p:tag name="KSO_WM_DIAGRAM_VIRTUALLY_FRAME" val="{&quot;height&quot;:495.65716535433074,&quot;left&quot;:57.04998779296875,&quot;top&quot;:46.8,&quot;width&quot;:898.4500122070312}"/>
  <p:tag name="KSO_WM_DIAGRAM_COLOR_MATCH_VALUE" val="{&quot;shape&quot;:{&quot;fill&quot;:{&quot;gradient&quot;:[{&quot;brightness&quot;:0.949999988079071,&quot;colorType&quot;:1,&quot;foreColorIndex&quot;:5,&quot;pos&quot;:0,&quot;transparency&quot;:1},{&quot;brightness&quot;:0.800000011920929,&quot;colorType&quot;:1,&quot;foreColorIndex&quot;:5,&quot;pos&quot;:1,&quot;transparency&quot;:0.800000011920929}],&quot;type&quot;:3},&quot;glow&quot;:{&quot;colorType&quot;:0},&quot;line&quot;:{&quot;gradient&quot;:[{&quot;brightness&quot;:0.800000011920929,&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FILL_TYPE" val="3"/>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638_2*l_h_i*1_1_2"/>
  <p:tag name="KSO_WM_TEMPLATE_CATEGORY" val="diagram"/>
  <p:tag name="KSO_WM_TEMPLATE_INDEX" val="20231638"/>
  <p:tag name="KSO_WM_UNIT_LAYERLEVEL" val="1_1_1"/>
  <p:tag name="KSO_WM_TAG_VERSION" val="3.0"/>
  <p:tag name="KSO_WM_DIAGRAM_MAX_ITEMCNT" val="3"/>
  <p:tag name="KSO_WM_DIAGRAM_MIN_ITEMCNT" val="2"/>
  <p:tag name="KSO_WM_DIAGRAM_VIRTUALLY_FRAME" val="{&quot;height&quot;:495.65716535433074,&quot;left&quot;:57.04998779296875,&quot;top&quot;:46.8,&quot;width&quot;:898.4500122070312}"/>
  <p:tag name="KSO_WM_DIAGRAM_COLOR_MATCH_VALUE" val="{&quot;shape&quot;:{&quot;fill&quot;:{&quot;gradient&quot;:[{&quot;brightness&quot;:0.949999988079071,&quot;colorType&quot;:1,&quot;foreColorIndex&quot;:5,&quot;pos&quot;:0,&quot;transparency&quot;:1},{&quot;brightness&quot;:0.800000011920929,&quot;colorType&quot;:1,&quot;foreColorIndex&quot;:5,&quot;pos&quot;:1,&quot;transparency&quot;:0.800000011920929}],&quot;type&quot;:3},&quot;glow&quot;:{&quot;colorType&quot;:0},&quot;line&quot;:{&quot;gradient&quot;:[{&quot;brightness&quot;:0.800000011920929,&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FILL_TYPE" val="3"/>
</p:tagLst>
</file>

<file path=ppt/tags/tag3.xml><?xml version="1.0" encoding="utf-8"?>
<p:tagLst xmlns:p="http://schemas.openxmlformats.org/presentationml/2006/main">
  <p:tag name="KSO_WM_DIAGRAM_VIRTUALLY_FRAME" val="{&quot;height&quot;:495.65716535433074,&quot;left&quot;:57.04998779296875,&quot;top&quot;:46.8,&quot;width&quot;:898.4500122070312}"/>
</p:tagLst>
</file>

<file path=ppt/tags/tag4.xml><?xml version="1.0" encoding="utf-8"?>
<p:tagLst xmlns:p="http://schemas.openxmlformats.org/presentationml/2006/main">
  <p:tag name="KSO_WM_DIAGRAM_VIRTUALLY_FRAME" val="{&quot;height&quot;:495.65716535433074,&quot;left&quot;:57.04998779296875,&quot;top&quot;:46.8,&quot;width&quot;:898.4500122070312}"/>
</p:tagLst>
</file>

<file path=ppt/tags/tag5.xml><?xml version="1.0" encoding="utf-8"?>
<p:tagLst xmlns:p="http://schemas.openxmlformats.org/presentationml/2006/main">
  <p:tag name="KSO_WM_DIAGRAM_VIRTUALLY_FRAME" val="{&quot;height&quot;:495.65716535433074,&quot;left&quot;:57.04998779296875,&quot;top&quot;:46.8,&quot;width&quot;:898.4500122070312}"/>
</p:tagLst>
</file>

<file path=ppt/tags/tag6.xml><?xml version="1.0" encoding="utf-8"?>
<p:tagLst xmlns:p="http://schemas.openxmlformats.org/presentationml/2006/main">
  <p:tag name="KSO_WM_DIAGRAM_VIRTUALLY_FRAME" val="{&quot;height&quot;:495.65716535433074,&quot;left&quot;:57.04998779296875,&quot;top&quot;:46.8,&quot;width&quot;:898.4500122070312}"/>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638_2*l_h_i*1_1_2"/>
  <p:tag name="KSO_WM_TEMPLATE_CATEGORY" val="diagram"/>
  <p:tag name="KSO_WM_TEMPLATE_INDEX" val="20231638"/>
  <p:tag name="KSO_WM_UNIT_LAYERLEVEL" val="1_1_1"/>
  <p:tag name="KSO_WM_TAG_VERSION" val="3.0"/>
  <p:tag name="KSO_WM_DIAGRAM_MAX_ITEMCNT" val="3"/>
  <p:tag name="KSO_WM_DIAGRAM_MIN_ITEMCNT" val="2"/>
  <p:tag name="KSO_WM_DIAGRAM_VIRTUALLY_FRAME" val="{&quot;height&quot;:387.2001153612512,&quot;left&quot;:54.79998779296875,&quot;top&quot;:135.04996337890626,&quot;width&quot;:850.4000244140625}"/>
  <p:tag name="KSO_WM_DIAGRAM_COLOR_MATCH_VALUE" val="{&quot;shape&quot;:{&quot;fill&quot;:{&quot;gradient&quot;:[{&quot;brightness&quot;:0.949999988079071,&quot;colorType&quot;:1,&quot;foreColorIndex&quot;:5,&quot;pos&quot;:0,&quot;transparency&quot;:1},{&quot;brightness&quot;:0.800000011920929,&quot;colorType&quot;:1,&quot;foreColorIndex&quot;:5,&quot;pos&quot;:1,&quot;transparency&quot;:0.800000011920929}],&quot;type&quot;:3},&quot;glow&quot;:{&quot;colorType&quot;:0},&quot;line&quot;:{&quot;gradient&quot;:[{&quot;brightness&quot;:0.800000011920929,&quot;colorType&quot;:1,&quot;foreColorIndex&quot;:5,&quot;pos&quot;:0,&quot;transparency&quot;:0},{&quot;brightness&quot;:0.4000000059604645,&quot;colorType&quot;:1,&quot;foreColorIndex&quot;:5,&quot;pos&quot;: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FILL_TYPE" val="3"/>
</p:tagLst>
</file>

<file path=ppt/tags/tag8.xml><?xml version="1.0" encoding="utf-8"?>
<p:tagLst xmlns:p="http://schemas.openxmlformats.org/presentationml/2006/main">
  <p:tag name="KSO_WM_DIAGRAM_VIRTUALLY_FRAME" val="{&quot;height&quot;:183.05,&quot;left&quot;:145.95,&quot;top&quot;:342.75,&quot;width&quot;:759.7}"/>
</p:tagLst>
</file>

<file path=ppt/tags/tag9.xml><?xml version="1.0" encoding="utf-8"?>
<p:tagLst xmlns:p="http://schemas.openxmlformats.org/presentationml/2006/main">
  <p:tag name="KSO_WM_DIAGRAM_VIRTUALLY_FRAME" val="{&quot;height&quot;:223.07133858267716,&quot;left&quot;:156.4296062992126,&quot;top&quot;:321.2765354330709,&quot;width&quot;:763.870393700787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7097</Words>
  <Application>WPS 演示</Application>
  <PresentationFormat>宽屏</PresentationFormat>
  <Paragraphs>144</Paragraphs>
  <Slides>10</Slides>
  <Notes>10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10</vt:i4>
      </vt:variant>
    </vt:vector>
  </HeadingPairs>
  <TitlesOfParts>
    <vt:vector size="26" baseType="lpstr">
      <vt:lpstr>Arial</vt:lpstr>
      <vt:lpstr>宋体</vt:lpstr>
      <vt:lpstr>Wingdings</vt:lpstr>
      <vt:lpstr>Times New Roman</vt:lpstr>
      <vt:lpstr>Twentieth Century</vt:lpstr>
      <vt:lpstr>Segoe Print</vt:lpstr>
      <vt:lpstr>Calibri</vt:lpstr>
      <vt:lpstr>Calibri</vt:lpstr>
      <vt:lpstr>Arial</vt:lpstr>
      <vt:lpstr>Wingdings</vt:lpstr>
      <vt:lpstr>微软雅黑</vt:lpstr>
      <vt:lpstr>Arial Unicode MS</vt:lpstr>
      <vt:lpstr>Calibri Light</vt:lpstr>
      <vt:lpstr>等线</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Si Tuan Vo</dc:creator>
  <cp:lastModifiedBy>邹啊啊啊啊</cp:lastModifiedBy>
  <cp:revision>39</cp:revision>
  <dcterms:created xsi:type="dcterms:W3CDTF">2025-08-16T00:46:00Z</dcterms:created>
  <dcterms:modified xsi:type="dcterms:W3CDTF">2025-09-13T07:00:27Z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DB1328C127A54602B42D77C318400723_13</vt:lpwstr>
  </property>
  <property fmtid="{D5CDD505-2E9C-101B-9397-08002B2CF9AE}" pid="3" name="KSOProductBuildVer">
    <vt:lpwstr>2052-12.1.0.22529</vt:lpwstr>
  </property>
</Properties>
</file>