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86" r:id="rId3"/>
    <p:sldId id="303" r:id="rId4"/>
    <p:sldId id="289" r:id="rId5"/>
    <p:sldId id="278" r:id="rId6"/>
    <p:sldId id="262" r:id="rId7"/>
    <p:sldId id="263" r:id="rId8"/>
    <p:sldId id="256" r:id="rId9"/>
    <p:sldId id="277" r:id="rId10"/>
    <p:sldId id="299" r:id="rId11"/>
    <p:sldId id="300" r:id="rId12"/>
    <p:sldId id="36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8591A-A1FB-4971-8470-4737C699C332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12F1F-19A4-4A5F-B506-E65B0E9E6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385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386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2072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5E93E4-DBCF-A5C5-EE2F-FFE45D466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AE9B86-9108-4E97-E877-D27736BB9A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2AC342-1EA2-81CA-1DD3-9B89A68DA7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078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61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0157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5221F0-1BD4-4658-A777-27FC6659EA96}" type="slidenum">
              <a:rPr lang="id-ID" smtClean="0"/>
              <a:t>8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9262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FB0CC-A10C-7333-BEDB-49BC3E5110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6C115F-68C3-0667-06A3-521A5B602B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24507D-5078-49A3-2B0B-BD3DCE736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1997D-24D7-C408-9102-04A3FAC1E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EFFB6-6CDC-3258-A6F3-8B8791BD6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37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BB39A-AF14-3155-FBE4-0DA45E9F4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4A271C-6A8C-B177-2123-10CA0B22E5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917502-0B39-4FA1-7441-D295DD0EA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ABCCD-CDE6-5FEC-583E-D673B8FA3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A8579-531D-E7A4-C7A9-AE01B136B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21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F841B6-7392-DFF3-1EE5-085B94F4B6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D823E2-D908-8CDF-AE8C-9DEB034342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15686-A60D-8A5D-2913-2FA52EF61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C8561-0040-C4B2-E924-6339089D3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6CE05-F650-1337-382B-1B26D403A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E859A-005E-0217-130F-9B43748FE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8B4F2-35FA-41C2-300A-6D73763BC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240DE-189F-850A-EDFE-03BBA2C13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DC691-A17B-2E3C-3750-21BB5136F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F6F09-52B2-AF52-AC89-1DB2BC842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0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5822C-C7FF-372B-E7C8-8508F3728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1813D-C80D-FB23-1EBE-9B42CE12F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82D54-E2D1-0D82-DFF0-243AE72F0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C1159-8812-FF2B-B4E7-30411E26D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66214-6395-8E9F-B809-76572DCC6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748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93F0E-111E-04D1-F94C-D416F1B3D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0912E9-98F6-FD74-22BD-5BF011F78E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974F7D-682C-AFB3-E13B-5B8B608E8B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BF806F-70F3-8E79-964F-9C0EDFC11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1FE8A9-36ED-3A26-636D-210AFDD4D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597475-88FA-4DB1-45FF-A2E37EBAF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2DAC3-BFCA-143F-19BA-64DCAACE9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4A5512-BF20-4BCE-E7A9-C85952D2D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3D446B-A18A-FA24-7E2A-5E409CFD68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490350-EB4A-E61E-6121-536C79A268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B98A60-7D2D-37F0-FD70-50926330A9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DD22B3-E766-D3A2-114C-C8D9DD3BB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B1A4B3-6C7E-B3FC-265C-82C10B676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3537EA-3923-7BBB-F2E3-47D59CCF2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699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CBC88-DB64-487A-E6B7-1F6A9FBEC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644C7A-0C93-3261-A018-05C518CD8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B8BDC4-2580-381C-96E8-424E0D182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7D5CF1-892F-8D00-CB5B-373C9C0CB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349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72D3CC-4026-5F2E-E142-6B2465C84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7EB1F8-835C-B28C-D42A-2892E48C7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75329A-3A95-7856-3733-946DAB28E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323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EA298-CFBA-E77D-FEBF-CC6FF7325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1A77A-A795-D1C7-BF75-505F1D39C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A63194-8789-FB5E-D0BA-2C872A886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F5FF63-C6CD-78A7-5A8F-44FB9FDA3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3315CE-705F-29E9-762D-76C95A10A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D1D47D-03DA-D4B1-77A0-929BC69C1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473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15972-E81A-8EEB-913C-5C07680B4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E5B267-583F-0F95-C6E9-05B76C0C86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5E059F-8336-B298-D12D-9F204AE5B0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0622C1-32E9-1CE7-9CC3-754414240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82CD8A-B780-83D0-DEB1-F4B3327E6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BB4837-FD4C-AECB-A281-7F4AEFC23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491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3BADC7-E0DB-9E4E-6B18-6112B1F04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3C3815-CDB6-589F-706D-7486F6E89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90EAF9-67C8-E812-17DB-AF2CEC4131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5496C-208B-4029-8870-37DF18CD823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5FAC3-2248-4055-6502-2C939670D8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29E2D-0A25-F7E6-4C66-A5BC905D9D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520E3-5690-481F-9D9A-DF562C3D3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71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package" Target="../embeddings/Microsoft_Excel_Worksheet.xlsx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912" b="27598"/>
          <a:stretch/>
        </p:blipFill>
        <p:spPr>
          <a:xfrm>
            <a:off x="407624" y="505134"/>
            <a:ext cx="11314323" cy="521516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2034060" y="644542"/>
            <a:ext cx="968788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Implementing the Strategic Action Programme for THE SOUTH CHINA SEA AND GULF OF THAILAND (SCS SAP) Project</a:t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3971" y="560572"/>
            <a:ext cx="1090089" cy="71735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318354" y="2008894"/>
            <a:ext cx="9492861" cy="163442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0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Second Roundtable of Local Representatives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of the SCS SAP Project </a:t>
            </a:r>
          </a:p>
          <a:p>
            <a:pPr algn="ctr">
              <a:lnSpc>
                <a:spcPct val="107000"/>
              </a:lnSpc>
            </a:pP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17 September, 2025, Jakarta, Indonesia</a:t>
            </a:r>
          </a:p>
        </p:txBody>
      </p:sp>
      <p:sp>
        <p:nvSpPr>
          <p:cNvPr id="89" name="Google Shape;89;p1"/>
          <p:cNvSpPr txBox="1"/>
          <p:nvPr/>
        </p:nvSpPr>
        <p:spPr>
          <a:xfrm>
            <a:off x="2777695" y="4450334"/>
            <a:ext cx="6636609" cy="91414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BATU AMPAR MANGROVE SITE-INDONESIA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  <a:latin typeface="Twentieth Century"/>
                <a:sym typeface="Twentieth Century"/>
              </a:rPr>
              <a:t>Ahmad Faisal Siregar/Site Manager</a:t>
            </a:r>
            <a:endParaRPr sz="700" dirty="0"/>
          </a:p>
          <a:p>
            <a:pPr marL="0" marR="0" lvl="0" indent="0" algn="ctr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" name="image1.png">
            <a:extLst>
              <a:ext uri="{FF2B5EF4-FFF2-40B4-BE49-F238E27FC236}">
                <a16:creationId xmlns:a16="http://schemas.microsoft.com/office/drawing/2014/main" id="{977A06EB-9669-1F33-CF11-D34AF7953BD5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6729" y="5977484"/>
            <a:ext cx="4509770" cy="676275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8E0ADFD4-6795-A3C9-BF79-32425FD7ABB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" y="1568"/>
            <a:ext cx="115824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2D8BE1A0-D054-E341-A829-EBE8E774965B}"/>
              </a:ext>
            </a:extLst>
          </p:cNvPr>
          <p:cNvSpPr txBox="1">
            <a:spLocks/>
          </p:cNvSpPr>
          <p:nvPr/>
        </p:nvSpPr>
        <p:spPr>
          <a:xfrm>
            <a:off x="1246497" y="194999"/>
            <a:ext cx="10630543" cy="6381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Lesson learnt (challenges and solution to address challenges)</a:t>
            </a:r>
            <a:endParaRPr lang="en-GB" sz="2000" kern="1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A4DD2E-E56D-C2D2-1117-9C2BC3E47974}"/>
              </a:ext>
            </a:extLst>
          </p:cNvPr>
          <p:cNvSpPr txBox="1"/>
          <p:nvPr/>
        </p:nvSpPr>
        <p:spPr>
          <a:xfrm>
            <a:off x="1460091" y="895734"/>
            <a:ext cx="950591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7188" indent="-357188"/>
            <a:r>
              <a:rPr lang="en-US" sz="2000" b="1" dirty="0"/>
              <a:t>1.   Mangrove degradation (Private company and local </a:t>
            </a:r>
            <a:r>
              <a:rPr lang="en-US" sz="2000" b="1" dirty="0" err="1"/>
              <a:t>communty</a:t>
            </a:r>
            <a:r>
              <a:rPr lang="en-US" sz="2000" b="1" dirty="0"/>
              <a:t>)</a:t>
            </a:r>
          </a:p>
          <a:p>
            <a:pPr marL="628650" indent="-271463"/>
            <a:r>
              <a:rPr lang="en-US" sz="2000" b="1" dirty="0"/>
              <a:t>a. Business Changed : Mangrove wood cutting for wood industry </a:t>
            </a:r>
            <a:r>
              <a:rPr lang="en-US" sz="2000" b="1" dirty="0">
                <a:sym typeface="Wingdings" panose="05000000000000000000" pitchFamily="2" charset="2"/>
              </a:rPr>
              <a:t> </a:t>
            </a:r>
            <a:r>
              <a:rPr lang="en-US" sz="2000" b="1" dirty="0"/>
              <a:t>environmental service utilization</a:t>
            </a:r>
            <a:r>
              <a:rPr lang="en-US" sz="2000" dirty="0"/>
              <a:t> (</a:t>
            </a:r>
            <a:r>
              <a:rPr lang="en-US" sz="2000" b="1" dirty="0"/>
              <a:t>ecotourism and carbon trade</a:t>
            </a:r>
            <a:r>
              <a:rPr lang="en-US" sz="2000" dirty="0"/>
              <a:t>).</a:t>
            </a:r>
            <a:endParaRPr lang="en-US" sz="2000" b="1" dirty="0"/>
          </a:p>
          <a:p>
            <a:pPr marL="900113" indent="-271463">
              <a:buFont typeface="Arial" panose="020B0604020202020204" pitchFamily="34" charset="0"/>
              <a:buChar char="•"/>
            </a:pPr>
            <a:r>
              <a:rPr lang="en-US" dirty="0"/>
              <a:t>In 2003-2008 (SCS Project Phase I), there were still 2 permits for wood utilization for charcoal and chip industry raw materials, namely: (1) PT </a:t>
            </a:r>
            <a:r>
              <a:rPr lang="en-US" dirty="0" err="1"/>
              <a:t>Kandelia</a:t>
            </a:r>
            <a:r>
              <a:rPr lang="en-US" dirty="0"/>
              <a:t> Alam with a concession of 16,250 ha, and PT BIOS with an area of ​​10,100 ha.</a:t>
            </a:r>
          </a:p>
          <a:p>
            <a:pPr marL="900113" indent="-271463">
              <a:buFont typeface="Arial" panose="020B0604020202020204" pitchFamily="34" charset="0"/>
              <a:buChar char="•"/>
            </a:pPr>
            <a:r>
              <a:rPr lang="en-US" dirty="0"/>
              <a:t>Since 2022, there has been no more logging activities in the mangrove production forest, and the concession permits have been shifted to environmental service utilization (ecotourism and carbon trading).</a:t>
            </a:r>
          </a:p>
          <a:p>
            <a:pPr marL="700088" indent="-342900">
              <a:spcBef>
                <a:spcPts val="1200"/>
              </a:spcBef>
              <a:buAutoNum type="alphaLcPeriod" startAt="2"/>
            </a:pPr>
            <a:r>
              <a:rPr lang="en-US" b="1" dirty="0"/>
              <a:t>Limiting the charcoal industry carried out by local communities.</a:t>
            </a:r>
          </a:p>
          <a:p>
            <a:pPr marL="714375" indent="-357188">
              <a:spcBef>
                <a:spcPts val="1200"/>
              </a:spcBef>
            </a:pPr>
            <a:r>
              <a:rPr lang="en-US" b="1" dirty="0"/>
              <a:t>c. 	Providing alternative livelihoods for local communities (non-timber forest products, fisheries and their processing, agriculture, plantations, tourism, etc.)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ED145C-328F-4CAF-0C91-68F02C1DA17D}"/>
              </a:ext>
            </a:extLst>
          </p:cNvPr>
          <p:cNvSpPr txBox="1"/>
          <p:nvPr/>
        </p:nvSpPr>
        <p:spPr>
          <a:xfrm>
            <a:off x="1612701" y="4774777"/>
            <a:ext cx="979586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2. Land conversion, limitations in management institutions and human resources.</a:t>
            </a:r>
          </a:p>
          <a:p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1B2AC2-E797-E71C-ED09-3E3C7C6681E2}"/>
              </a:ext>
            </a:extLst>
          </p:cNvPr>
          <p:cNvSpPr txBox="1"/>
          <p:nvPr/>
        </p:nvSpPr>
        <p:spPr>
          <a:xfrm>
            <a:off x="1921670" y="5223602"/>
            <a:ext cx="9397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/>
            </a:pPr>
            <a:r>
              <a:rPr lang="en-US" dirty="0"/>
              <a:t>Providing alternative livelihoods for local communities (non-timber forest products, fisheries and their processing, agriculture, plantations, tourism, etc.)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/>
              <a:t>Increase awareness and the active roles of various parties in the protection and sustainable use of mangrove ecosystem services and non-timber forest products (Socialization, advocation, training,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63734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371003-D47E-449D-CA37-EFDC989E5395}"/>
              </a:ext>
            </a:extLst>
          </p:cNvPr>
          <p:cNvSpPr txBox="1"/>
          <p:nvPr/>
        </p:nvSpPr>
        <p:spPr>
          <a:xfrm>
            <a:off x="791169" y="495671"/>
            <a:ext cx="979586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3. Changes in the composition of mangrove vegetation.</a:t>
            </a:r>
          </a:p>
          <a:p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18DE60-42DE-8C62-E9FF-DEDE11C243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3158" y="917897"/>
            <a:ext cx="7259242" cy="5444432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39C32395-209D-56FD-1726-131024C5D7D6}"/>
              </a:ext>
            </a:extLst>
          </p:cNvPr>
          <p:cNvSpPr/>
          <p:nvPr/>
        </p:nvSpPr>
        <p:spPr>
          <a:xfrm>
            <a:off x="6387153" y="1767384"/>
            <a:ext cx="2326944" cy="232694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D8F0A7-0FF3-5440-78B6-8098A9E25830}"/>
              </a:ext>
            </a:extLst>
          </p:cNvPr>
          <p:cNvSpPr txBox="1"/>
          <p:nvPr/>
        </p:nvSpPr>
        <p:spPr>
          <a:xfrm>
            <a:off x="8625385" y="1203557"/>
            <a:ext cx="34392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degraded mangrove locations, there is a change in the composition of mangrove vegetation types from native mangrove plants to </a:t>
            </a:r>
            <a:r>
              <a:rPr lang="en-US" dirty="0" err="1"/>
              <a:t>nipah</a:t>
            </a:r>
            <a:r>
              <a:rPr lang="en-US" dirty="0"/>
              <a:t> plants, which are invasive plants.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From 2008 to 2025, it was identified that there was an increase in </a:t>
            </a:r>
            <a:r>
              <a:rPr lang="en-US" dirty="0" err="1"/>
              <a:t>nipah</a:t>
            </a:r>
            <a:r>
              <a:rPr lang="en-US" dirty="0"/>
              <a:t> palm from 1000 to 4000 ha.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Mangrove rehabilitation has been carried out by various parties, including the Mangrove and Peat Restoration Agency (BRGM), </a:t>
            </a:r>
            <a:r>
              <a:rPr lang="en-US" dirty="0" err="1"/>
              <a:t>IMReD</a:t>
            </a:r>
            <a:r>
              <a:rPr lang="en-US" dirty="0"/>
              <a:t>, etc.</a:t>
            </a:r>
          </a:p>
        </p:txBody>
      </p:sp>
    </p:spTree>
    <p:extLst>
      <p:ext uri="{BB962C8B-B14F-4D97-AF65-F5344CB8AC3E}">
        <p14:creationId xmlns:p14="http://schemas.microsoft.com/office/powerpoint/2010/main" val="3858080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2E9C4D5-4009-F084-38F6-E5138C121B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77725" cy="67722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F375ED6-6CB5-F5EF-7E87-E877F1F0B6FD}"/>
              </a:ext>
            </a:extLst>
          </p:cNvPr>
          <p:cNvSpPr txBox="1"/>
          <p:nvPr/>
        </p:nvSpPr>
        <p:spPr>
          <a:xfrm>
            <a:off x="4581525" y="1819275"/>
            <a:ext cx="31624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rgbClr val="FFFF00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17356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1568"/>
            <a:ext cx="11175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01414CB-F60E-9C91-60F4-F4BBDBD863B7}"/>
              </a:ext>
            </a:extLst>
          </p:cNvPr>
          <p:cNvSpPr txBox="1"/>
          <p:nvPr/>
        </p:nvSpPr>
        <p:spPr>
          <a:xfrm>
            <a:off x="1264445" y="345440"/>
            <a:ext cx="4600574" cy="6417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99"/>
                </a:solidFill>
              </a:rPr>
              <a:t>Mangrove Batu </a:t>
            </a:r>
            <a:r>
              <a:rPr lang="en-US" sz="2400" b="1" dirty="0" err="1">
                <a:solidFill>
                  <a:srgbClr val="000099"/>
                </a:solidFill>
              </a:rPr>
              <a:t>Ampar</a:t>
            </a:r>
            <a:r>
              <a:rPr lang="en-US" sz="2400" b="1" dirty="0">
                <a:solidFill>
                  <a:srgbClr val="000099"/>
                </a:solidFill>
              </a:rPr>
              <a:t> site-West </a:t>
            </a:r>
            <a:r>
              <a:rPr lang="en-US" sz="2400" b="1" dirty="0" err="1">
                <a:solidFill>
                  <a:srgbClr val="000099"/>
                </a:solidFill>
              </a:rPr>
              <a:t>Kalimatan</a:t>
            </a:r>
            <a:r>
              <a:rPr lang="en-US" sz="2400" b="1" dirty="0">
                <a:solidFill>
                  <a:srgbClr val="000099"/>
                </a:solidFill>
              </a:rPr>
              <a:t> Province, Indonesia</a:t>
            </a:r>
          </a:p>
          <a:p>
            <a:endParaRPr lang="en-US" dirty="0"/>
          </a:p>
          <a:p>
            <a:pPr marL="177800" indent="-1778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Total mangrove area (</a:t>
            </a:r>
            <a:r>
              <a:rPr lang="en-US" sz="2000" b="1" u="sng" dirty="0"/>
              <a:t>+</a:t>
            </a:r>
            <a:r>
              <a:rPr lang="en-US" sz="2000" b="1" dirty="0"/>
              <a:t> 65,585 ha/655,85 km</a:t>
            </a:r>
            <a:r>
              <a:rPr lang="en-US" sz="2000" b="1" baseline="30000" dirty="0"/>
              <a:t>2</a:t>
            </a:r>
            <a:r>
              <a:rPr lang="en-US" sz="2000" b="1" dirty="0"/>
              <a:t>)  and population 17,689 peoples (3 village priority: Batu </a:t>
            </a:r>
            <a:r>
              <a:rPr lang="en-US" sz="2000" b="1" dirty="0" err="1"/>
              <a:t>Ampar</a:t>
            </a:r>
            <a:r>
              <a:rPr lang="en-US" sz="2000" b="1" dirty="0"/>
              <a:t>, Kubu and Nipah Panjang Village)</a:t>
            </a:r>
          </a:p>
          <a:p>
            <a:pPr marL="177800" indent="-1778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Approximately 33,235 ha of protected forest, 26,000 ha of production forest and 6,000 ha of other land use areas.</a:t>
            </a:r>
          </a:p>
          <a:p>
            <a:pPr marL="177800" indent="-1778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Main economic activities : Fisheries, Charcoal industry</a:t>
            </a:r>
          </a:p>
          <a:p>
            <a:pPr marL="177800" indent="-1778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Threats to coastal habitats: Mangrove cutting for charcoal raw materials, land conversion, limited management institutions and human resources, and various other challenges.</a:t>
            </a:r>
          </a:p>
          <a:p>
            <a:pPr marL="177800" indent="-1778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Environment concerns: Habitat degradation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A935B2-CD84-9996-1A75-049D01EB57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063917"/>
            <a:ext cx="5954973" cy="42137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A15DC1-FA8C-717F-3AAD-908BA1E77F0C}"/>
              </a:ext>
            </a:extLst>
          </p:cNvPr>
          <p:cNvSpPr txBox="1"/>
          <p:nvPr/>
        </p:nvSpPr>
        <p:spPr>
          <a:xfrm>
            <a:off x="6176427" y="417586"/>
            <a:ext cx="58044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BATU AMPAR MANGROVE MANAGEMENT </a:t>
            </a:r>
            <a:br>
              <a:rPr lang="en-US" sz="1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1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 MULTI PURPOSES 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721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70965C-A5F2-F37A-FBFA-496A7AF76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95;p2">
            <a:extLst>
              <a:ext uri="{FF2B5EF4-FFF2-40B4-BE49-F238E27FC236}">
                <a16:creationId xmlns:a16="http://schemas.microsoft.com/office/drawing/2014/main" id="{8BDFC121-716C-0CC9-011A-54F2F33B95C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1568"/>
            <a:ext cx="119888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03;p3">
            <a:extLst>
              <a:ext uri="{FF2B5EF4-FFF2-40B4-BE49-F238E27FC236}">
                <a16:creationId xmlns:a16="http://schemas.microsoft.com/office/drawing/2014/main" id="{3AD78777-34AE-93E7-6CCF-2932567A39F8}"/>
              </a:ext>
            </a:extLst>
          </p:cNvPr>
          <p:cNvSpPr txBox="1">
            <a:spLocks/>
          </p:cNvSpPr>
          <p:nvPr/>
        </p:nvSpPr>
        <p:spPr>
          <a:xfrm>
            <a:off x="1198880" y="147353"/>
            <a:ext cx="10667999" cy="584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Highlights of key achievements </a:t>
            </a:r>
            <a:endParaRPr lang="en-GB" sz="18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AAA357-B2D8-9B17-5FA5-8DA7134EC60A}"/>
              </a:ext>
            </a:extLst>
          </p:cNvPr>
          <p:cNvSpPr txBox="1"/>
          <p:nvPr/>
        </p:nvSpPr>
        <p:spPr>
          <a:xfrm>
            <a:off x="1198880" y="731520"/>
            <a:ext cx="1091184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>
              <a:buSzPts val="2100"/>
            </a:pPr>
            <a:r>
              <a:rPr lang="en-US" dirty="0"/>
              <a:t>1/ Establishment and management of Protected Areas (PAs) of all categories</a:t>
            </a:r>
          </a:p>
          <a:p>
            <a:pPr marL="642938" indent="-285750">
              <a:buSzPts val="2100"/>
              <a:buFont typeface="Arial" panose="020B0604020202020204" pitchFamily="34" charset="0"/>
              <a:buChar char="•"/>
            </a:pPr>
            <a:r>
              <a:rPr lang="en-US" dirty="0"/>
              <a:t>An area of ​​59,585 ha mangrove Batu </a:t>
            </a:r>
            <a:r>
              <a:rPr lang="en-US" dirty="0" err="1"/>
              <a:t>Ampar</a:t>
            </a:r>
            <a:r>
              <a:rPr lang="en-US" dirty="0"/>
              <a:t> is maintained as forest areas (protected and production Forest) to support environmental protection and various sustainable uses, such as fishing areas and other non-timber forest products (tourism, palm leaf roofs, mangrove fruit, biodiversity, etc.). This is reinforced by:</a:t>
            </a:r>
          </a:p>
          <a:p>
            <a:pPr marL="985838" indent="-285750">
              <a:buSzPts val="2100"/>
              <a:buFont typeface="Wingdings" panose="05000000000000000000" pitchFamily="2" charset="2"/>
              <a:buChar char="ü"/>
            </a:pPr>
            <a:r>
              <a:rPr lang="en-US" dirty="0"/>
              <a:t>Decree of the MoF: No. 733/</a:t>
            </a:r>
            <a:r>
              <a:rPr lang="en-US" dirty="0" err="1"/>
              <a:t>Menhut</a:t>
            </a:r>
            <a:r>
              <a:rPr lang="en-US" dirty="0"/>
              <a:t>-II/2014, September, 2</a:t>
            </a:r>
            <a:r>
              <a:rPr lang="en-US" baseline="30000" dirty="0"/>
              <a:t>nd</a:t>
            </a:r>
            <a:r>
              <a:rPr lang="en-US" dirty="0"/>
              <a:t>, 2014 regarding Forest Areas and Water Conservation of West Kalimantan Province.</a:t>
            </a:r>
          </a:p>
          <a:p>
            <a:pPr marL="985838" indent="-285750">
              <a:buSzPts val="2100"/>
              <a:buFont typeface="Wingdings" panose="05000000000000000000" pitchFamily="2" charset="2"/>
              <a:buChar char="ü"/>
            </a:pPr>
            <a:r>
              <a:rPr lang="en-US" dirty="0"/>
              <a:t>Decree of the </a:t>
            </a:r>
            <a:r>
              <a:rPr lang="en-US" dirty="0" err="1"/>
              <a:t>MoEF</a:t>
            </a:r>
            <a:r>
              <a:rPr lang="en-US" dirty="0"/>
              <a:t>: No.6630/MENLHK-PKTL/KUH/PLA.2/10/2021, Oktober, 27</a:t>
            </a:r>
            <a:r>
              <a:rPr lang="en-US" baseline="30000" dirty="0"/>
              <a:t>th</a:t>
            </a:r>
            <a:r>
              <a:rPr lang="en-US" dirty="0"/>
              <a:t>, 2021 Regarding the Map of Development of Forest Area Establishment in West Kalimantan Province until 2020.</a:t>
            </a:r>
          </a:p>
          <a:p>
            <a:pPr marL="985838" indent="-285750">
              <a:buSzPts val="2100"/>
              <a:buFont typeface="Wingdings" panose="05000000000000000000" pitchFamily="2" charset="2"/>
              <a:buChar char="ü"/>
            </a:pPr>
            <a:r>
              <a:rPr lang="en-US" dirty="0"/>
              <a:t>Regional Regulation of West Kalimantan Province Number 5 of 2004 concerning the Spatial Planning of West Kalimantan Province.</a:t>
            </a:r>
          </a:p>
          <a:p>
            <a:pPr marL="985838" indent="-285750">
              <a:buSzPts val="2100"/>
              <a:buFont typeface="Wingdings" panose="05000000000000000000" pitchFamily="2" charset="2"/>
              <a:buChar char="ü"/>
            </a:pPr>
            <a:r>
              <a:rPr lang="en-US" dirty="0"/>
              <a:t>Kubu Raya Regency Regional Regulation Number 7 of 2016 concerning the Kubu Raya Regency Regional Spatial Planning Plan for 2016 – 2036.</a:t>
            </a:r>
          </a:p>
          <a:p>
            <a:pPr marL="95250">
              <a:buSzPts val="2100"/>
            </a:pPr>
            <a:r>
              <a:rPr lang="en-US" dirty="0">
                <a:ea typeface="Arial"/>
                <a:cs typeface="Arial"/>
                <a:sym typeface="Arial"/>
              </a:rPr>
              <a:t>2/ Approval and implementation of plans for sustainable resources management &amp; use, and land-based pollution management</a:t>
            </a:r>
            <a:endParaRPr lang="en-GB" kern="1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28650" indent="-358775">
              <a:buSzPts val="2100"/>
              <a:buFont typeface="Arial" panose="020B0604020202020204" pitchFamily="34" charset="0"/>
              <a:buChar char="•"/>
            </a:pPr>
            <a:r>
              <a:rPr lang="en-US" dirty="0"/>
              <a:t>In the management plan for sustainable use of mangroves, the priority location is in Batu </a:t>
            </a:r>
            <a:r>
              <a:rPr lang="en-US" dirty="0" err="1"/>
              <a:t>Ampar</a:t>
            </a:r>
            <a:r>
              <a:rPr lang="en-US" dirty="0"/>
              <a:t>,</a:t>
            </a:r>
            <a:r>
              <a:rPr lang="en-US" i="1" dirty="0"/>
              <a:t> </a:t>
            </a:r>
            <a:r>
              <a:rPr lang="en-US" dirty="0"/>
              <a:t>Kubu Raya Regency, West Kalimantan Province with an area of ​​32,000 ha (Production forests and Others Land Use).  </a:t>
            </a:r>
          </a:p>
          <a:p>
            <a:pPr marL="628650" indent="-358775">
              <a:buSzPts val="2100"/>
              <a:buFont typeface="Arial" panose="020B0604020202020204" pitchFamily="34" charset="0"/>
              <a:buChar char="•"/>
            </a:pPr>
            <a:r>
              <a:rPr lang="en-US" dirty="0"/>
              <a:t>This location is a production forest location which has currently been granted a concession to a private company (PT </a:t>
            </a:r>
            <a:r>
              <a:rPr lang="en-US" dirty="0" err="1"/>
              <a:t>Kandelia</a:t>
            </a:r>
            <a:r>
              <a:rPr lang="en-US" dirty="0"/>
              <a:t> Alam and PT BIOS).</a:t>
            </a:r>
          </a:p>
          <a:p>
            <a:pPr marL="628650" indent="-358775">
              <a:buSzPts val="2100"/>
              <a:buFont typeface="Arial" panose="020B0604020202020204" pitchFamily="34" charset="0"/>
              <a:buChar char="•"/>
            </a:pPr>
            <a:r>
              <a:rPr lang="en-US" dirty="0"/>
              <a:t>Company's permit changed from initially being for the production of wood as raw materials for chips and charcoal to becoming a permit for environmental service utilization (ecotourism and carbon trading).</a:t>
            </a:r>
          </a:p>
          <a:p>
            <a:pPr marL="95250">
              <a:buSzPts val="2100"/>
            </a:pPr>
            <a:endParaRPr lang="en-GB" kern="100" dirty="0">
              <a:solidFill>
                <a:srgbClr val="000000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53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95;p2">
            <a:extLst>
              <a:ext uri="{FF2B5EF4-FFF2-40B4-BE49-F238E27FC236}">
                <a16:creationId xmlns:a16="http://schemas.microsoft.com/office/drawing/2014/main" id="{7B00E30D-6338-4F95-32AC-41E32AF7626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1568"/>
            <a:ext cx="119888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03;p3">
            <a:extLst>
              <a:ext uri="{FF2B5EF4-FFF2-40B4-BE49-F238E27FC236}">
                <a16:creationId xmlns:a16="http://schemas.microsoft.com/office/drawing/2014/main" id="{1EDACB82-6F77-CDFD-4FE9-E5AAC71C9D35}"/>
              </a:ext>
            </a:extLst>
          </p:cNvPr>
          <p:cNvSpPr txBox="1">
            <a:spLocks/>
          </p:cNvSpPr>
          <p:nvPr/>
        </p:nvSpPr>
        <p:spPr>
          <a:xfrm>
            <a:off x="1198880" y="147353"/>
            <a:ext cx="10667999" cy="584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Highlights of key achievements </a:t>
            </a:r>
            <a:endParaRPr lang="en-GB" sz="18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6C9FA6-4F56-4065-0FAF-BE744B5341FA}"/>
              </a:ext>
            </a:extLst>
          </p:cNvPr>
          <p:cNvSpPr txBox="1"/>
          <p:nvPr/>
        </p:nvSpPr>
        <p:spPr>
          <a:xfrm>
            <a:off x="1198880" y="731520"/>
            <a:ext cx="10911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>
              <a:buSzPts val="2100"/>
            </a:pPr>
            <a:r>
              <a:rPr lang="en-GB" kern="1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3/ Reform of laws/regulations or management approach for ecosystem sustainable use and land-based pollution prevention </a:t>
            </a:r>
          </a:p>
          <a:p>
            <a:pPr marL="381000" indent="-285750">
              <a:buSzPts val="2100"/>
              <a:buFont typeface="Wingdings" panose="05000000000000000000" pitchFamily="2" charset="2"/>
              <a:buChar char="ü"/>
            </a:pPr>
            <a:endParaRPr lang="en-US" kern="1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81000" indent="-285750">
              <a:buSzPts val="2100"/>
              <a:buFont typeface="Arial" panose="020B0604020202020204" pitchFamily="34" charset="0"/>
              <a:buChar char="•"/>
            </a:pPr>
            <a:r>
              <a:rPr lang="en-US" kern="1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Strengthening the status of mangrove areas</a:t>
            </a:r>
            <a:endParaRPr lang="en-GB" kern="100" dirty="0">
              <a:solidFill>
                <a:srgbClr val="00000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03B0AD-2066-5419-244D-BE6D9F2075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9543" y="1931849"/>
            <a:ext cx="5322674" cy="2468701"/>
          </a:xfrm>
          <a:prstGeom prst="rect">
            <a:avLst/>
          </a:prstGeom>
          <a:noFill/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C5539EF-7E17-D110-E416-AFF3B6838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912570"/>
              </p:ext>
            </p:extLst>
          </p:nvPr>
        </p:nvGraphicFramePr>
        <p:xfrm>
          <a:off x="1637968" y="2025684"/>
          <a:ext cx="4828318" cy="1580016"/>
        </p:xfrm>
        <a:graphic>
          <a:graphicData uri="http://schemas.openxmlformats.org/drawingml/2006/table">
            <a:tbl>
              <a:tblPr firstRow="1" firstCol="1" bandRow="1"/>
              <a:tblGrid>
                <a:gridCol w="1928398">
                  <a:extLst>
                    <a:ext uri="{9D8B030D-6E8A-4147-A177-3AD203B41FA5}">
                      <a16:colId xmlns:a16="http://schemas.microsoft.com/office/drawing/2014/main" val="3110056423"/>
                    </a:ext>
                  </a:extLst>
                </a:gridCol>
                <a:gridCol w="966640">
                  <a:extLst>
                    <a:ext uri="{9D8B030D-6E8A-4147-A177-3AD203B41FA5}">
                      <a16:colId xmlns:a16="http://schemas.microsoft.com/office/drawing/2014/main" val="3981433227"/>
                    </a:ext>
                  </a:extLst>
                </a:gridCol>
                <a:gridCol w="966640">
                  <a:extLst>
                    <a:ext uri="{9D8B030D-6E8A-4147-A177-3AD203B41FA5}">
                      <a16:colId xmlns:a16="http://schemas.microsoft.com/office/drawing/2014/main" val="3142376239"/>
                    </a:ext>
                  </a:extLst>
                </a:gridCol>
                <a:gridCol w="966640">
                  <a:extLst>
                    <a:ext uri="{9D8B030D-6E8A-4147-A177-3AD203B41FA5}">
                      <a16:colId xmlns:a16="http://schemas.microsoft.com/office/drawing/2014/main" val="2761656409"/>
                    </a:ext>
                  </a:extLst>
                </a:gridCol>
              </a:tblGrid>
              <a:tr h="273084"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Mangrove status area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Mangrove area (x 1,000,000 ha)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8630503"/>
                  </a:ext>
                </a:extLst>
              </a:tr>
              <a:tr h="2730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Year 2010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Year 2015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Year 2021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5605165"/>
                  </a:ext>
                </a:extLst>
              </a:tr>
              <a:tr h="27308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Forested area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2.67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6166741"/>
                  </a:ext>
                </a:extLst>
              </a:tr>
              <a:tr h="27308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Non-Foreted area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1.58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1.32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0.70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2946374"/>
                  </a:ext>
                </a:extLst>
              </a:tr>
              <a:tr h="27308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Total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3.75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3.49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3.37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57843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A05E82B-C6DE-BA27-CBCD-19689C4B6C7E}"/>
              </a:ext>
            </a:extLst>
          </p:cNvPr>
          <p:cNvSpPr txBox="1"/>
          <p:nvPr/>
        </p:nvSpPr>
        <p:spPr>
          <a:xfrm>
            <a:off x="6275568" y="4565467"/>
            <a:ext cx="59164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Figure 1. Comparison of the area of ​​mangroves inside and outside the forested area ii Indonesia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526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1568"/>
            <a:ext cx="94488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1377692" y="261419"/>
            <a:ext cx="10478143" cy="6335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Highlights of key activities for conservation &amp; sustainable use of coastal habitat and/or fisheries &amp; land-based pollution management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14B7DD-CDB3-8386-2FC1-455303B7844C}"/>
              </a:ext>
            </a:extLst>
          </p:cNvPr>
          <p:cNvSpPr txBox="1"/>
          <p:nvPr/>
        </p:nvSpPr>
        <p:spPr>
          <a:xfrm>
            <a:off x="1206831" y="1502797"/>
            <a:ext cx="109118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>
              <a:buSzPts val="2100"/>
            </a:pPr>
            <a:r>
              <a:rPr lang="en-GB" kern="100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4/ Engagement of related stakeholders</a:t>
            </a:r>
          </a:p>
          <a:p>
            <a:pPr marL="541338" indent="-271463">
              <a:buSzPts val="2100"/>
              <a:buFont typeface="Arial" panose="020B0604020202020204" pitchFamily="34" charset="0"/>
              <a:buChar char="•"/>
            </a:pPr>
            <a:r>
              <a:rPr lang="en-US" kern="100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In Indonesia, the main stakeholders in mangrove management are the </a:t>
            </a:r>
            <a:r>
              <a:rPr lang="en-GB" kern="100" dirty="0">
                <a:solidFill>
                  <a:srgbClr val="000000"/>
                </a:solidFill>
                <a:cs typeface="Arial" panose="020B0604020202020204" pitchFamily="34" charset="0"/>
              </a:rPr>
              <a:t>MoF, </a:t>
            </a:r>
            <a:r>
              <a:rPr lang="en-GB" kern="100" dirty="0" err="1">
                <a:solidFill>
                  <a:srgbClr val="000000"/>
                </a:solidFill>
                <a:cs typeface="Arial" panose="020B0604020202020204" pitchFamily="34" charset="0"/>
              </a:rPr>
              <a:t>MoE</a:t>
            </a:r>
            <a:r>
              <a:rPr lang="en-GB" kern="100" dirty="0">
                <a:solidFill>
                  <a:srgbClr val="000000"/>
                </a:solidFill>
                <a:cs typeface="Arial" panose="020B0604020202020204" pitchFamily="34" charset="0"/>
              </a:rPr>
              <a:t>, </a:t>
            </a:r>
            <a:r>
              <a:rPr lang="en-GB" kern="100" dirty="0" err="1">
                <a:solidFill>
                  <a:srgbClr val="000000"/>
                </a:solidFill>
                <a:cs typeface="Arial" panose="020B0604020202020204" pitchFamily="34" charset="0"/>
              </a:rPr>
              <a:t>MoFA</a:t>
            </a:r>
            <a:r>
              <a:rPr lang="en-GB" kern="100" dirty="0">
                <a:solidFill>
                  <a:srgbClr val="000000"/>
                </a:solidFill>
                <a:cs typeface="Arial" panose="020B0604020202020204" pitchFamily="34" charset="0"/>
              </a:rPr>
              <a:t>, and </a:t>
            </a:r>
            <a:r>
              <a:rPr lang="en-GB" kern="100" dirty="0" err="1">
                <a:solidFill>
                  <a:srgbClr val="000000"/>
                </a:solidFill>
                <a:cs typeface="Arial" panose="020B0604020202020204" pitchFamily="34" charset="0"/>
              </a:rPr>
              <a:t>MoIA</a:t>
            </a:r>
            <a:endParaRPr lang="en-GB" kern="100" dirty="0">
              <a:solidFill>
                <a:srgbClr val="000000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41338" indent="-271463">
              <a:buSzPts val="2100"/>
              <a:buFont typeface="Arial" panose="020B0604020202020204" pitchFamily="34" charset="0"/>
              <a:buChar char="•"/>
            </a:pPr>
            <a:r>
              <a:rPr lang="en-GB" kern="100" dirty="0">
                <a:solidFill>
                  <a:srgbClr val="000000"/>
                </a:solidFill>
                <a:cs typeface="Arial" panose="020B0604020202020204" pitchFamily="34" charset="0"/>
              </a:rPr>
              <a:t>2006-2012 (KKMN/National Mangrove Working Group : MoF, </a:t>
            </a:r>
            <a:r>
              <a:rPr lang="en-GB" kern="100" dirty="0" err="1">
                <a:solidFill>
                  <a:srgbClr val="000000"/>
                </a:solidFill>
                <a:cs typeface="Arial" panose="020B0604020202020204" pitchFamily="34" charset="0"/>
              </a:rPr>
              <a:t>MoE</a:t>
            </a:r>
            <a:r>
              <a:rPr lang="en-GB" kern="100" dirty="0">
                <a:solidFill>
                  <a:srgbClr val="000000"/>
                </a:solidFill>
                <a:cs typeface="Arial" panose="020B0604020202020204" pitchFamily="34" charset="0"/>
              </a:rPr>
              <a:t>, </a:t>
            </a:r>
            <a:r>
              <a:rPr lang="en-GB" kern="100" dirty="0" err="1">
                <a:solidFill>
                  <a:srgbClr val="000000"/>
                </a:solidFill>
                <a:cs typeface="Arial" panose="020B0604020202020204" pitchFamily="34" charset="0"/>
              </a:rPr>
              <a:t>MoFA</a:t>
            </a:r>
            <a:r>
              <a:rPr lang="en-GB" kern="100" dirty="0">
                <a:solidFill>
                  <a:srgbClr val="000000"/>
                </a:solidFill>
                <a:cs typeface="Arial" panose="020B0604020202020204" pitchFamily="34" charset="0"/>
              </a:rPr>
              <a:t>, </a:t>
            </a:r>
            <a:r>
              <a:rPr lang="en-GB" kern="100" dirty="0" err="1">
                <a:solidFill>
                  <a:srgbClr val="000000"/>
                </a:solidFill>
                <a:cs typeface="Arial" panose="020B0604020202020204" pitchFamily="34" charset="0"/>
              </a:rPr>
              <a:t>MoIA</a:t>
            </a:r>
            <a:r>
              <a:rPr lang="en-GB" kern="100" dirty="0">
                <a:solidFill>
                  <a:srgbClr val="000000"/>
                </a:solidFill>
                <a:cs typeface="Arial" panose="020B0604020202020204" pitchFamily="34" charset="0"/>
              </a:rPr>
              <a:t>, NGO, University, etc)</a:t>
            </a:r>
          </a:p>
          <a:p>
            <a:pPr marL="541338" indent="-271463">
              <a:buSzPts val="2100"/>
              <a:buFont typeface="Arial" panose="020B0604020202020204" pitchFamily="34" charset="0"/>
              <a:buChar char="•"/>
            </a:pPr>
            <a:r>
              <a:rPr lang="en-GB" kern="100" dirty="0">
                <a:solidFill>
                  <a:srgbClr val="000000"/>
                </a:solidFill>
                <a:cs typeface="Arial" panose="020B0604020202020204" pitchFamily="34" charset="0"/>
              </a:rPr>
              <a:t>Dec 2020-Dec 2024: BRGM/Peatland and Mangrove Restoration Agency</a:t>
            </a:r>
          </a:p>
          <a:p>
            <a:pPr marL="541338" indent="-271463">
              <a:buSzPts val="2100"/>
              <a:buFont typeface="Arial" panose="020B0604020202020204" pitchFamily="34" charset="0"/>
              <a:buChar char="•"/>
            </a:pPr>
            <a:r>
              <a:rPr lang="en-GB" kern="100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2025 : Environment/Environmental Control Agency Ministry decree No.8/2025: Peat and Mangrove Ecosystem Management Agency: Located: Jambi, Pontianak, and Sorong.</a:t>
            </a:r>
          </a:p>
          <a:p>
            <a:pPr marL="95250">
              <a:buSzPts val="2100"/>
            </a:pPr>
            <a:endParaRPr lang="en-GB" kern="100" dirty="0">
              <a:solidFill>
                <a:srgbClr val="000000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95250">
              <a:buSzPts val="2100"/>
            </a:pPr>
            <a:r>
              <a:rPr lang="en-GB" kern="100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5/ Enforcement mechanism and effectiveness</a:t>
            </a:r>
          </a:p>
          <a:p>
            <a:pPr marL="541338" indent="-285750">
              <a:buSzPts val="2100"/>
              <a:buFont typeface="Arial" panose="020B0604020202020204" pitchFamily="34" charset="0"/>
              <a:buChar char="•"/>
            </a:pPr>
            <a:r>
              <a:rPr lang="en-GB" kern="100" dirty="0">
                <a:solidFill>
                  <a:srgbClr val="000000"/>
                </a:solidFill>
                <a:cs typeface="Arial" panose="020B0604020202020204" pitchFamily="34" charset="0"/>
              </a:rPr>
              <a:t>Law enforcement : </a:t>
            </a:r>
            <a:r>
              <a:rPr lang="en-US" kern="100" dirty="0">
                <a:solidFill>
                  <a:srgbClr val="000000"/>
                </a:solidFill>
                <a:cs typeface="Arial" panose="020B0604020202020204" pitchFamily="34" charset="0"/>
              </a:rPr>
              <a:t>The Indonesian Navy and the Kalimantan Regional Forestry Law Enforcement Agency arrested a mangrove charcoal transport vessel (2 units) in July 2025. </a:t>
            </a:r>
          </a:p>
          <a:p>
            <a:pPr marL="255588">
              <a:buSzPts val="2100"/>
            </a:pPr>
            <a:endParaRPr lang="en-US" kern="1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87313">
              <a:buSzPts val="2100"/>
            </a:pPr>
            <a:r>
              <a:rPr lang="en-GB" kern="100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6/ Financial mechanism for sustaining conservation and management</a:t>
            </a:r>
          </a:p>
          <a:p>
            <a:pPr marL="541338" indent="-271463">
              <a:buFont typeface="Arial" panose="020B0604020202020204" pitchFamily="34" charset="0"/>
              <a:buChar char="•"/>
            </a:pPr>
            <a:r>
              <a:rPr lang="en-US" dirty="0"/>
              <a:t>Financing support by: Central Government, Provincial Government, Regency, Private Company (forest concession, plantation), NGO, Universities and other sources </a:t>
            </a:r>
          </a:p>
        </p:txBody>
      </p:sp>
    </p:spTree>
    <p:extLst>
      <p:ext uri="{BB962C8B-B14F-4D97-AF65-F5344CB8AC3E}">
        <p14:creationId xmlns:p14="http://schemas.microsoft.com/office/powerpoint/2010/main" val="284111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B74852-6211-DDE2-0449-3431759A9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CDBCD57-4F2F-978B-D982-BABBA43AA9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142BB98-A14B-75CE-419A-FD016D3454DE}"/>
              </a:ext>
            </a:extLst>
          </p:cNvPr>
          <p:cNvSpPr/>
          <p:nvPr/>
        </p:nvSpPr>
        <p:spPr>
          <a:xfrm>
            <a:off x="0" y="972796"/>
            <a:ext cx="11987980" cy="10864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BD0141-4925-25BE-7EE3-07D5CD23BDB0}"/>
              </a:ext>
            </a:extLst>
          </p:cNvPr>
          <p:cNvSpPr txBox="1"/>
          <p:nvPr/>
        </p:nvSpPr>
        <p:spPr>
          <a:xfrm>
            <a:off x="204020" y="1192862"/>
            <a:ext cx="11783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47788" indent="-1347788"/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rebuchet MS" panose="020B0603020202020204" pitchFamily="34" charset="0"/>
                <a:ea typeface="Cambria" panose="02040503050406030204" pitchFamily="18" charset="0"/>
              </a:rPr>
              <a:t>Act 1.1.2.1. Improving the quality of data and information on mangrove ecosystems (physical, chemical, biological and socio-economic)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4FF2C1-8145-37CB-008F-B4F9153FEEA5}"/>
              </a:ext>
            </a:extLst>
          </p:cNvPr>
          <p:cNvSpPr txBox="1"/>
          <p:nvPr/>
        </p:nvSpPr>
        <p:spPr>
          <a:xfrm>
            <a:off x="2220925" y="0"/>
            <a:ext cx="800298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IMPLEMENTATION OF BATU AMPAR MANGROVE SITE ACTIVITIES (QUARTER 1</a:t>
            </a:r>
            <a:r>
              <a:rPr lang="en-US" sz="2800" b="1" baseline="30000" dirty="0"/>
              <a:t>ST</a:t>
            </a:r>
            <a:r>
              <a:rPr lang="en-US" sz="2800" b="1" dirty="0"/>
              <a:t> / JUNE-AUGUST 2025)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7BE629-1E66-D9AA-2196-4F4541097ACF}"/>
              </a:ext>
            </a:extLst>
          </p:cNvPr>
          <p:cNvSpPr txBox="1"/>
          <p:nvPr/>
        </p:nvSpPr>
        <p:spPr>
          <a:xfrm>
            <a:off x="300038" y="1956160"/>
            <a:ext cx="4476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eriod"/>
            </a:pPr>
            <a:r>
              <a:rPr lang="en-US" dirty="0">
                <a:solidFill>
                  <a:srgbClr val="FFFF00"/>
                </a:solidFill>
              </a:rPr>
              <a:t>Land Cover Analysis</a:t>
            </a:r>
          </a:p>
          <a:p>
            <a:pPr marL="342900" indent="-342900">
              <a:buAutoNum type="alphaUcPeriod"/>
            </a:pPr>
            <a:r>
              <a:rPr lang="en-US" dirty="0">
                <a:solidFill>
                  <a:srgbClr val="FFFF00"/>
                </a:solidFill>
              </a:rPr>
              <a:t>Initial Survey of Flora dan Fauna Inventory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51A052-434C-1529-F4BC-B3352DED3A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1697" y="2719458"/>
            <a:ext cx="5420045" cy="383506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16F02F-02A7-715B-9894-C8BA5A5F73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53" y="2719458"/>
            <a:ext cx="5420044" cy="3835061"/>
          </a:xfrm>
          <a:prstGeom prst="rect">
            <a:avLst/>
          </a:prstGeom>
        </p:spPr>
      </p:pic>
      <p:sp>
        <p:nvSpPr>
          <p:cNvPr id="11" name="Right Brace 10">
            <a:extLst>
              <a:ext uri="{FF2B5EF4-FFF2-40B4-BE49-F238E27FC236}">
                <a16:creationId xmlns:a16="http://schemas.microsoft.com/office/drawing/2014/main" id="{B928D2E3-DCAC-A5FB-F9FE-A76E4B2C7408}"/>
              </a:ext>
            </a:extLst>
          </p:cNvPr>
          <p:cNvSpPr/>
          <p:nvPr/>
        </p:nvSpPr>
        <p:spPr>
          <a:xfrm>
            <a:off x="4776520" y="2121694"/>
            <a:ext cx="81230" cy="335756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B3A4C4-6607-67FC-8DFB-1C8C20A2BA77}"/>
              </a:ext>
            </a:extLst>
          </p:cNvPr>
          <p:cNvSpPr txBox="1"/>
          <p:nvPr/>
        </p:nvSpPr>
        <p:spPr>
          <a:xfrm>
            <a:off x="4857750" y="2103378"/>
            <a:ext cx="177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July-August 2025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7ABCAED5-A44E-2248-9B74-42C32ADDC9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7646149"/>
              </p:ext>
            </p:extLst>
          </p:nvPr>
        </p:nvGraphicFramePr>
        <p:xfrm>
          <a:off x="9058275" y="4184358"/>
          <a:ext cx="3133725" cy="2370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4319634" imgH="3267235" progId="Excel.Sheet.12">
                  <p:embed/>
                </p:oleObj>
              </mc:Choice>
              <mc:Fallback>
                <p:oleObj name="Worksheet" r:id="rId5" imgW="4319634" imgH="326723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058275" y="4184358"/>
                        <a:ext cx="3133725" cy="23701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7616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B01A92-DF92-EC7E-B031-BE121AB6AF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E075992-C7C6-B5C3-B52B-6209FB0C0E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107" y="963910"/>
            <a:ext cx="3336132" cy="25020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2A0586-D4BE-82EF-3961-FF94A3E4C034}"/>
              </a:ext>
            </a:extLst>
          </p:cNvPr>
          <p:cNvSpPr txBox="1"/>
          <p:nvPr/>
        </p:nvSpPr>
        <p:spPr>
          <a:xfrm>
            <a:off x="751931" y="3384595"/>
            <a:ext cx="3577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Trebuchet MS" panose="020B0603020202020204" pitchFamily="34" charset="0"/>
                <a:ea typeface="Cambria" panose="02040503050406030204" pitchFamily="18" charset="0"/>
              </a:rPr>
              <a:t>Focus Group Discussion with Related Institution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66CC19-C2F3-9A53-DCD5-C85ED4EA4240}"/>
              </a:ext>
            </a:extLst>
          </p:cNvPr>
          <p:cNvSpPr txBox="1"/>
          <p:nvPr/>
        </p:nvSpPr>
        <p:spPr>
          <a:xfrm>
            <a:off x="471949" y="154343"/>
            <a:ext cx="107174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31925" indent="-1431925"/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 1.1.2.1. </a:t>
            </a:r>
            <a:r>
              <a:rPr lang="id-ID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Improving institutional coordination mechanisms for the management of the Batu Ampar mangrove ecosystem</a:t>
            </a:r>
            <a:endParaRPr lang="en-US" sz="2400" b="1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E33A4128-1F8C-5B61-7AFD-937E96973B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9112" y="1041024"/>
            <a:ext cx="7550943" cy="156966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1600" dirty="0">
                <a:latin typeface="Arial" panose="020B0604020202020204" pitchFamily="34" charset="0"/>
              </a:rPr>
              <a:t>Forest Management Unit (KPH) of Kubu Raya, West Kalimantan Provincial Forestry and Environment Office</a:t>
            </a:r>
          </a:p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2"/>
            </a:pPr>
            <a:r>
              <a:rPr lang="en-US" altLang="en-US" sz="1600" dirty="0">
                <a:latin typeface="Arial" panose="020B0604020202020204" pitchFamily="34" charset="0"/>
              </a:rPr>
              <a:t>Regional Development Planning, Research, and Development Agency of Kubu Raya Regency</a:t>
            </a:r>
          </a:p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3"/>
            </a:pPr>
            <a:r>
              <a:rPr lang="en-US" altLang="en-US" sz="1600" dirty="0">
                <a:latin typeface="Arial" panose="020B0604020202020204" pitchFamily="34" charset="0"/>
              </a:rPr>
              <a:t>Environmental Agency of Kubu Raya Regency</a:t>
            </a:r>
          </a:p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4"/>
            </a:pPr>
            <a:r>
              <a:rPr lang="en-US" altLang="en-US" sz="1600" dirty="0">
                <a:latin typeface="Arial" panose="020B0604020202020204" pitchFamily="34" charset="0"/>
              </a:rPr>
              <a:t>Marine and Fisheries Agency of Kubu Raya Regency</a:t>
            </a: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6E14EE05-97A4-ADCB-2FCB-5452F807D0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9112" y="2644170"/>
            <a:ext cx="7608094" cy="156966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5"/>
            </a:pPr>
            <a:r>
              <a:rPr lang="en-US" altLang="en-US" sz="1600" dirty="0">
                <a:latin typeface="Arial" panose="020B0604020202020204" pitchFamily="34" charset="0"/>
              </a:rPr>
              <a:t>Cooperative, Microenterprise, Trade, and Industry Agency of Kubu Raya Regency</a:t>
            </a:r>
          </a:p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6"/>
            </a:pPr>
            <a:r>
              <a:rPr lang="en-US" altLang="en-US" sz="1600" dirty="0">
                <a:latin typeface="Arial" panose="020B0604020202020204" pitchFamily="34" charset="0"/>
              </a:rPr>
              <a:t>Faculty of Forestry, </a:t>
            </a:r>
            <a:r>
              <a:rPr lang="en-US" altLang="en-US" sz="1600" dirty="0" err="1">
                <a:latin typeface="Arial" panose="020B0604020202020204" pitchFamily="34" charset="0"/>
              </a:rPr>
              <a:t>Tanjungpura</a:t>
            </a:r>
            <a:r>
              <a:rPr lang="en-US" altLang="en-US" sz="1600" dirty="0">
                <a:latin typeface="Arial" panose="020B0604020202020204" pitchFamily="34" charset="0"/>
              </a:rPr>
              <a:t> University</a:t>
            </a:r>
          </a:p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6"/>
            </a:pPr>
            <a:r>
              <a:rPr lang="en-US" altLang="en-US" sz="1600" dirty="0">
                <a:latin typeface="Arial" panose="020B0604020202020204" pitchFamily="34" charset="0"/>
              </a:rPr>
              <a:t>Kanopy Foundation</a:t>
            </a:r>
          </a:p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6"/>
            </a:pPr>
            <a:r>
              <a:rPr lang="en-US" altLang="en-US" sz="1600" dirty="0">
                <a:latin typeface="Arial" panose="020B0604020202020204" pitchFamily="34" charset="0"/>
              </a:rPr>
              <a:t>Batu </a:t>
            </a:r>
            <a:r>
              <a:rPr lang="en-US" altLang="en-US" sz="1600" dirty="0" err="1">
                <a:latin typeface="Arial" panose="020B0604020202020204" pitchFamily="34" charset="0"/>
              </a:rPr>
              <a:t>Ampar</a:t>
            </a:r>
            <a:r>
              <a:rPr lang="en-US" altLang="en-US" sz="1600" dirty="0">
                <a:latin typeface="Arial" panose="020B0604020202020204" pitchFamily="34" charset="0"/>
              </a:rPr>
              <a:t> Sub-district</a:t>
            </a:r>
          </a:p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6"/>
            </a:pPr>
            <a:r>
              <a:rPr lang="en-US" altLang="en-US" sz="1600" dirty="0">
                <a:latin typeface="Arial" panose="020B0604020202020204" pitchFamily="34" charset="0"/>
              </a:rPr>
              <a:t>Community Group of Kubu Village and Kubu Sub-district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A87DF5-F262-EEEE-D933-75E885197DCD}"/>
              </a:ext>
            </a:extLst>
          </p:cNvPr>
          <p:cNvSpPr txBox="1"/>
          <p:nvPr/>
        </p:nvSpPr>
        <p:spPr>
          <a:xfrm>
            <a:off x="751931" y="3949512"/>
            <a:ext cx="3716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Date: 28 July 2025, Participants: 25 person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933E021-C39C-E640-0FFB-95C7C23F82D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949" y="4435146"/>
            <a:ext cx="3654500" cy="205565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9AD784C-1478-67A7-4248-3888CDC28B24}"/>
              </a:ext>
            </a:extLst>
          </p:cNvPr>
          <p:cNvSpPr txBox="1"/>
          <p:nvPr/>
        </p:nvSpPr>
        <p:spPr>
          <a:xfrm>
            <a:off x="641754" y="5906961"/>
            <a:ext cx="3314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FF00"/>
                </a:solidFill>
                <a:latin typeface="Trebuchet MS" panose="020B0603020202020204" pitchFamily="34" charset="0"/>
                <a:ea typeface="Cambria" panose="02040503050406030204" pitchFamily="18" charset="0"/>
              </a:rPr>
              <a:t>FGD With Forestry Community Group leaders in Batu </a:t>
            </a:r>
            <a:r>
              <a:rPr lang="en-US" sz="1400" b="1" dirty="0" err="1">
                <a:solidFill>
                  <a:srgbClr val="FFFF00"/>
                </a:solidFill>
                <a:latin typeface="Trebuchet MS" panose="020B0603020202020204" pitchFamily="34" charset="0"/>
                <a:ea typeface="Cambria" panose="02040503050406030204" pitchFamily="18" charset="0"/>
              </a:rPr>
              <a:t>Ampar</a:t>
            </a:r>
            <a:r>
              <a:rPr lang="en-US" sz="1400" b="1" dirty="0">
                <a:solidFill>
                  <a:srgbClr val="FFFF00"/>
                </a:solidFill>
                <a:latin typeface="Trebuchet MS" panose="020B0603020202020204" pitchFamily="34" charset="0"/>
                <a:ea typeface="Cambria" panose="02040503050406030204" pitchFamily="18" charset="0"/>
              </a:rPr>
              <a:t> Village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DED9E17-8E42-2B5C-CE69-7D092B15F4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6255" y="4435146"/>
            <a:ext cx="3076096" cy="204993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3904191-B4CE-34F4-7ED0-5AE2C0B54ADD}"/>
              </a:ext>
            </a:extLst>
          </p:cNvPr>
          <p:cNvSpPr txBox="1"/>
          <p:nvPr/>
        </p:nvSpPr>
        <p:spPr>
          <a:xfrm>
            <a:off x="4126449" y="5961856"/>
            <a:ext cx="3366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FF00"/>
                </a:solidFill>
                <a:latin typeface="Trebuchet MS" panose="020B0603020202020204" pitchFamily="34" charset="0"/>
                <a:ea typeface="Cambria" panose="02040503050406030204" pitchFamily="18" charset="0"/>
              </a:rPr>
              <a:t>FGD With Fishermen Community Group leaders in Kubu Village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2818C86-031C-0CB7-EEAE-55F35B8739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1144" y="4435146"/>
            <a:ext cx="3644320" cy="204993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0691BBA-2CCA-B5D6-ACD9-BD0182DE80A1}"/>
              </a:ext>
            </a:extLst>
          </p:cNvPr>
          <p:cNvSpPr txBox="1"/>
          <p:nvPr/>
        </p:nvSpPr>
        <p:spPr>
          <a:xfrm>
            <a:off x="8088130" y="6124963"/>
            <a:ext cx="2920389" cy="305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  <a:latin typeface="Trebuchet MS" panose="020B0603020202020204" pitchFamily="34" charset="0"/>
                <a:ea typeface="Cambria" panose="02040503050406030204" pitchFamily="18" charset="0"/>
              </a:rPr>
              <a:t>FGD With Private Company</a:t>
            </a:r>
          </a:p>
        </p:txBody>
      </p:sp>
    </p:spTree>
    <p:extLst>
      <p:ext uri="{BB962C8B-B14F-4D97-AF65-F5344CB8AC3E}">
        <p14:creationId xmlns:p14="http://schemas.microsoft.com/office/powerpoint/2010/main" val="2092864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111B796-EE9F-AE8E-0F0A-60CF3ACA6F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792"/>
          <a:stretch>
            <a:fillRect/>
          </a:stretch>
        </p:blipFill>
        <p:spPr>
          <a:xfrm>
            <a:off x="3429702" y="2808891"/>
            <a:ext cx="3842636" cy="24556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525D20-ECD4-4297-9336-71B528B1E5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46" y="2808089"/>
            <a:ext cx="3256854" cy="24426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F777B3-8EE1-ADAA-9E5A-C7D365C112D4}"/>
              </a:ext>
            </a:extLst>
          </p:cNvPr>
          <p:cNvSpPr txBox="1"/>
          <p:nvPr/>
        </p:nvSpPr>
        <p:spPr>
          <a:xfrm>
            <a:off x="131335" y="5341512"/>
            <a:ext cx="3166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rebuchet MS" panose="020B0603020202020204" pitchFamily="34" charset="0"/>
                <a:ea typeface="Cambria" panose="02040503050406030204" pitchFamily="18" charset="0"/>
              </a:rPr>
              <a:t>Alternative Location 1: Sei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Trebuchet MS" panose="020B0603020202020204" pitchFamily="34" charset="0"/>
                <a:ea typeface="Cambria" panose="02040503050406030204" pitchFamily="18" charset="0"/>
              </a:rPr>
              <a:t>Sepada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rebuchet MS" panose="020B0603020202020204" pitchFamily="34" charset="0"/>
                <a:ea typeface="Cambria" panose="02040503050406030204" pitchFamily="18" charset="0"/>
              </a:rPr>
              <a:t> Kanan-Kubu Village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rebuchet MS" panose="020B0603020202020204" pitchFamily="34" charset="0"/>
                <a:ea typeface="Cambria" panose="02040503050406030204" pitchFamily="18" charset="0"/>
              </a:rPr>
              <a:t>Total Area : &gt; 10 ha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rebuchet MS" panose="020B0603020202020204" pitchFamily="34" charset="0"/>
                <a:ea typeface="Cambria" panose="02040503050406030204" pitchFamily="18" charset="0"/>
              </a:rPr>
              <a:t>Nipah Invasion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5AF3A9-2624-4C12-5E30-73AF54144454}"/>
              </a:ext>
            </a:extLst>
          </p:cNvPr>
          <p:cNvSpPr txBox="1">
            <a:spLocks/>
          </p:cNvSpPr>
          <p:nvPr/>
        </p:nvSpPr>
        <p:spPr>
          <a:xfrm>
            <a:off x="171446" y="2206404"/>
            <a:ext cx="10515600" cy="47944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>
                <a:solidFill>
                  <a:srgbClr val="FFFF00"/>
                </a:solidFill>
              </a:rPr>
              <a:t>Act 1.1.4.2. Mangrove planting site survey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AA03F8-944D-CA74-3656-90C6DEF07D32}"/>
              </a:ext>
            </a:extLst>
          </p:cNvPr>
          <p:cNvSpPr txBox="1"/>
          <p:nvPr/>
        </p:nvSpPr>
        <p:spPr>
          <a:xfrm>
            <a:off x="85725" y="234105"/>
            <a:ext cx="6424612" cy="425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 </a:t>
            </a:r>
            <a:r>
              <a:rPr lang="id-ID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1.1.4</a:t>
            </a: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id-ID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Replanting of 1</a:t>
            </a: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id-ID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ha of deforested mangrove land </a:t>
            </a:r>
            <a:endParaRPr lang="en-US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E5F898-E2AF-71C4-B6BA-AEE33485AE80}"/>
              </a:ext>
            </a:extLst>
          </p:cNvPr>
          <p:cNvSpPr txBox="1"/>
          <p:nvPr/>
        </p:nvSpPr>
        <p:spPr>
          <a:xfrm>
            <a:off x="3428300" y="5464622"/>
            <a:ext cx="38426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rebuchet MS" panose="020B0603020202020204" pitchFamily="34" charset="0"/>
                <a:ea typeface="Cambria" panose="02040503050406030204" pitchFamily="18" charset="0"/>
              </a:rPr>
              <a:t>Alternative Location 2: Sei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Trebuchet MS" panose="020B0603020202020204" pitchFamily="34" charset="0"/>
                <a:ea typeface="Cambria" panose="02040503050406030204" pitchFamily="18" charset="0"/>
              </a:rPr>
              <a:t>Keluang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rebuchet MS" panose="020B0603020202020204" pitchFamily="34" charset="0"/>
                <a:ea typeface="Cambria" panose="02040503050406030204" pitchFamily="18" charset="0"/>
              </a:rPr>
              <a:t>-Batu Village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rebuchet MS" panose="020B0603020202020204" pitchFamily="34" charset="0"/>
                <a:ea typeface="Cambria" panose="02040503050406030204" pitchFamily="18" charset="0"/>
              </a:rPr>
              <a:t>Total Area : &gt; 10 ha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rebuchet MS" panose="020B0603020202020204" pitchFamily="34" charset="0"/>
                <a:ea typeface="Cambria" panose="02040503050406030204" pitchFamily="18" charset="0"/>
              </a:rPr>
              <a:t>Nipah Invasion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EB2B678-2D07-A9AC-8693-DADD728C599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6450" y="57921"/>
            <a:ext cx="3819526" cy="21484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10E5444-02ED-650B-E39A-B0E8EB1BB1BD}"/>
              </a:ext>
            </a:extLst>
          </p:cNvPr>
          <p:cNvSpPr txBox="1"/>
          <p:nvPr/>
        </p:nvSpPr>
        <p:spPr>
          <a:xfrm>
            <a:off x="4261683" y="1530753"/>
            <a:ext cx="2335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Date: July-August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043437-F9E6-A6DB-0CD3-ECBA0AA58E7B}"/>
              </a:ext>
            </a:extLst>
          </p:cNvPr>
          <p:cNvSpPr txBox="1"/>
          <p:nvPr/>
        </p:nvSpPr>
        <p:spPr>
          <a:xfrm>
            <a:off x="85725" y="910513"/>
            <a:ext cx="73342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Act. 1.1.4.1. Preparation of Training on mangrove restoration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187929-2F3E-B75F-9FD3-A2E8BBB1A597}"/>
              </a:ext>
            </a:extLst>
          </p:cNvPr>
          <p:cNvSpPr txBox="1"/>
          <p:nvPr/>
        </p:nvSpPr>
        <p:spPr>
          <a:xfrm>
            <a:off x="4627992" y="2322981"/>
            <a:ext cx="3256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Date: 26</a:t>
            </a:r>
            <a:r>
              <a:rPr lang="en-US" baseline="30000" dirty="0"/>
              <a:t>th</a:t>
            </a:r>
            <a:r>
              <a:rPr lang="en-US" dirty="0"/>
              <a:t>  July-2</a:t>
            </a:r>
            <a:r>
              <a:rPr lang="en-US" baseline="30000" dirty="0"/>
              <a:t>nd</a:t>
            </a:r>
            <a:r>
              <a:rPr lang="en-US" dirty="0"/>
              <a:t>  August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75AC9C-A76B-6655-D267-4B15CDE80F0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3832" y="2685852"/>
            <a:ext cx="1491832" cy="26550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7B8710-FA96-FDFD-1048-CF84ABAB4C8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091" y="2685852"/>
            <a:ext cx="1491832" cy="26550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DF2216F-EA4F-69C0-4E1E-F534A349EED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0350" y="2685853"/>
            <a:ext cx="1503127" cy="267519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3AFF503B-E699-817E-3561-85A189B9E55F}"/>
              </a:ext>
            </a:extLst>
          </p:cNvPr>
          <p:cNvSpPr txBox="1">
            <a:spLocks/>
          </p:cNvSpPr>
          <p:nvPr/>
        </p:nvSpPr>
        <p:spPr>
          <a:xfrm>
            <a:off x="7401206" y="5578840"/>
            <a:ext cx="4659459" cy="77909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>
                <a:solidFill>
                  <a:srgbClr val="FFFF00"/>
                </a:solidFill>
              </a:rPr>
              <a:t>Act 1.1.4.2.  Mangrove planting preparation (Mangrove Nursery)</a:t>
            </a:r>
          </a:p>
        </p:txBody>
      </p:sp>
    </p:spTree>
    <p:extLst>
      <p:ext uri="{BB962C8B-B14F-4D97-AF65-F5344CB8AC3E}">
        <p14:creationId xmlns:p14="http://schemas.microsoft.com/office/powerpoint/2010/main" val="3510578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1A24D-1A0E-C13A-81F5-9D89FFADA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686" y="265112"/>
            <a:ext cx="5674519" cy="682625"/>
          </a:xfrm>
        </p:spPr>
        <p:txBody>
          <a:bodyPr>
            <a:normAutofit/>
          </a:bodyPr>
          <a:lstStyle/>
          <a:p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Act 1.1.2.4. Optimizing village forest management in the Batu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Ampar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mangrove ecosystem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E5A248-671A-021E-7E92-B4030D9BF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499" y="1047750"/>
            <a:ext cx="5488782" cy="1333500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US" sz="1600" dirty="0"/>
              <a:t>Training on Tirus Fish (</a:t>
            </a:r>
            <a:r>
              <a:rPr lang="en-US" sz="1600" b="1" i="1" dirty="0" err="1"/>
              <a:t>Otolithoides</a:t>
            </a:r>
            <a:r>
              <a:rPr lang="en-US" sz="1600" b="1" i="1" dirty="0"/>
              <a:t> </a:t>
            </a:r>
            <a:r>
              <a:rPr lang="en-US" sz="1600" b="1" i="1" dirty="0" err="1"/>
              <a:t>pama</a:t>
            </a:r>
            <a:r>
              <a:rPr lang="en-US" sz="1600" dirty="0"/>
              <a:t>) and Mangrove Crab (</a:t>
            </a:r>
            <a:r>
              <a:rPr lang="en-US" sz="1600" b="1" i="1" dirty="0"/>
              <a:t>Scylla serrata</a:t>
            </a:r>
            <a:r>
              <a:rPr lang="en-US" sz="1600" dirty="0"/>
              <a:t>) Cultivation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Implemented in 9-10 August 2025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Participant: </a:t>
            </a:r>
            <a:r>
              <a:rPr lang="en-ID" sz="1600" dirty="0"/>
              <a:t>Kubu Bersatu </a:t>
            </a:r>
            <a:r>
              <a:rPr lang="en-US" sz="1600" dirty="0"/>
              <a:t>Forest Famer Group-</a:t>
            </a:r>
            <a:r>
              <a:rPr lang="en-ID" sz="1600" dirty="0"/>
              <a:t>Kubu Village (12 person)</a:t>
            </a: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F7AD58-2B90-847A-8B2C-30A6F31768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687" y="2587301"/>
            <a:ext cx="3081354" cy="20964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F284A2-F5DB-50F0-E1C6-E6DFB0C7BB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6724" y="2587301"/>
            <a:ext cx="2991221" cy="20964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76C0F6-9B19-5E14-4BE7-9082E00F6F52}"/>
              </a:ext>
            </a:extLst>
          </p:cNvPr>
          <p:cNvSpPr txBox="1"/>
          <p:nvPr/>
        </p:nvSpPr>
        <p:spPr>
          <a:xfrm>
            <a:off x="7000875" y="265112"/>
            <a:ext cx="47028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Act. 1.1.6.1. Annual monitoring of management, ecological and socio-economic in the Batu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Ampar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mangrove forest</a:t>
            </a:r>
            <a:endParaRPr lang="en-US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9557533-5B5B-7A74-3A57-DCDCA0F3F4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9299" y="1188442"/>
            <a:ext cx="2783364" cy="208806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">
            <a:extLst>
              <a:ext uri="{FF2B5EF4-FFF2-40B4-BE49-F238E27FC236}">
                <a16:creationId xmlns:a16="http://schemas.microsoft.com/office/drawing/2014/main" id="{650BADCA-596C-DD14-4011-5C9BBC521B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9299" y="3581492"/>
            <a:ext cx="4702835" cy="3108543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altLang="en-US" sz="1400" dirty="0">
                <a:latin typeface="Arial" panose="020B0604020202020204" pitchFamily="34" charset="0"/>
              </a:rPr>
              <a:t>Forest Management Unit (KPH) of Kubu Raya, West Kalimantan Provincial Forestry and Environment Office</a:t>
            </a:r>
          </a:p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2"/>
            </a:pPr>
            <a:r>
              <a:rPr lang="en-US" altLang="en-US" sz="1400" dirty="0">
                <a:latin typeface="Arial" panose="020B0604020202020204" pitchFamily="34" charset="0"/>
              </a:rPr>
              <a:t>Regional Development Planning, Research, and Development Agency of Kubu Raya Regency</a:t>
            </a:r>
          </a:p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3"/>
            </a:pPr>
            <a:r>
              <a:rPr lang="en-US" altLang="en-US" sz="1400" dirty="0">
                <a:latin typeface="Arial" panose="020B0604020202020204" pitchFamily="34" charset="0"/>
              </a:rPr>
              <a:t>Environmental Agency of Kubu Raya Regency</a:t>
            </a:r>
          </a:p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4"/>
            </a:pPr>
            <a:r>
              <a:rPr lang="en-US" altLang="en-US" sz="1400" dirty="0">
                <a:latin typeface="Arial" panose="020B0604020202020204" pitchFamily="34" charset="0"/>
              </a:rPr>
              <a:t>Marine and Fisheries Agency of Kubu Raya Regency</a:t>
            </a:r>
          </a:p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5"/>
            </a:pPr>
            <a:r>
              <a:rPr lang="en-US" altLang="en-US" sz="1400" dirty="0">
                <a:latin typeface="Arial" panose="020B0604020202020204" pitchFamily="34" charset="0"/>
              </a:rPr>
              <a:t>Cooperative, Microenterprise, Trade, and Industry Agency of Kubu Raya Regency</a:t>
            </a:r>
          </a:p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6"/>
            </a:pPr>
            <a:r>
              <a:rPr lang="en-US" altLang="en-US" sz="1400" dirty="0">
                <a:latin typeface="Arial" panose="020B0604020202020204" pitchFamily="34" charset="0"/>
              </a:rPr>
              <a:t>Faculty of Forestry, </a:t>
            </a:r>
            <a:r>
              <a:rPr lang="en-US" altLang="en-US" sz="1400" dirty="0" err="1">
                <a:latin typeface="Arial" panose="020B0604020202020204" pitchFamily="34" charset="0"/>
              </a:rPr>
              <a:t>Tanjungpura</a:t>
            </a:r>
            <a:r>
              <a:rPr lang="en-US" altLang="en-US" sz="1400" dirty="0">
                <a:latin typeface="Arial" panose="020B0604020202020204" pitchFamily="34" charset="0"/>
              </a:rPr>
              <a:t> University</a:t>
            </a:r>
          </a:p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6"/>
            </a:pPr>
            <a:r>
              <a:rPr lang="en-US" altLang="en-US" sz="1400" dirty="0">
                <a:latin typeface="Arial" panose="020B0604020202020204" pitchFamily="34" charset="0"/>
              </a:rPr>
              <a:t>Kanopy Foundation</a:t>
            </a:r>
          </a:p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6"/>
            </a:pPr>
            <a:r>
              <a:rPr lang="en-US" altLang="en-US" sz="1400" dirty="0">
                <a:latin typeface="Arial" panose="020B0604020202020204" pitchFamily="34" charset="0"/>
              </a:rPr>
              <a:t>Batu </a:t>
            </a:r>
            <a:r>
              <a:rPr lang="en-US" altLang="en-US" sz="1400" dirty="0" err="1">
                <a:latin typeface="Arial" panose="020B0604020202020204" pitchFamily="34" charset="0"/>
              </a:rPr>
              <a:t>Ampar</a:t>
            </a:r>
            <a:r>
              <a:rPr lang="en-US" altLang="en-US" sz="1400" dirty="0">
                <a:latin typeface="Arial" panose="020B0604020202020204" pitchFamily="34" charset="0"/>
              </a:rPr>
              <a:t> Sub-district</a:t>
            </a:r>
          </a:p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6"/>
            </a:pPr>
            <a:r>
              <a:rPr lang="en-US" altLang="en-US" sz="1400" dirty="0">
                <a:latin typeface="Arial" panose="020B0604020202020204" pitchFamily="34" charset="0"/>
              </a:rPr>
              <a:t>Community Group of Kubu Village and Kubu Sub-district</a:t>
            </a:r>
          </a:p>
          <a:p>
            <a:pPr marL="179388" indent="-179388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4"/>
            </a:pPr>
            <a:endParaRPr lang="en-US" altLang="en-US" sz="1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2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943</TotalTime>
  <Words>1426</Words>
  <Application>Microsoft Office PowerPoint</Application>
  <PresentationFormat>Widescreen</PresentationFormat>
  <Paragraphs>122</Paragraphs>
  <Slides>12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Aharoni</vt:lpstr>
      <vt:lpstr>Arial</vt:lpstr>
      <vt:lpstr>Calibri</vt:lpstr>
      <vt:lpstr>Calibri Light</vt:lpstr>
      <vt:lpstr>Times New Roman</vt:lpstr>
      <vt:lpstr>Trebuchet MS</vt:lpstr>
      <vt:lpstr>Twentieth Century</vt:lpstr>
      <vt:lpstr>Wingdings</vt:lpstr>
      <vt:lpstr>Office Theme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Act 1.1.2.4. Optimizing village forest management in the Batu Ampar mangrove ecosystem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 Tuan Vo</dc:creator>
  <cp:lastModifiedBy>Molina Reynaldo</cp:lastModifiedBy>
  <cp:revision>20</cp:revision>
  <dcterms:created xsi:type="dcterms:W3CDTF">2025-08-16T00:46:32Z</dcterms:created>
  <dcterms:modified xsi:type="dcterms:W3CDTF">2025-09-12T10:25:05Z</dcterms:modified>
</cp:coreProperties>
</file>