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5"/>
  </p:notesMasterIdLst>
  <p:sldIdLst>
    <p:sldId id="256" r:id="rId2"/>
    <p:sldId id="273" r:id="rId3"/>
    <p:sldId id="281" r:id="rId4"/>
    <p:sldId id="282" r:id="rId5"/>
    <p:sldId id="269" r:id="rId6"/>
    <p:sldId id="272" r:id="rId7"/>
    <p:sldId id="270" r:id="rId8"/>
    <p:sldId id="306" r:id="rId9"/>
    <p:sldId id="307" r:id="rId10"/>
    <p:sldId id="275" r:id="rId11"/>
    <p:sldId id="276" r:id="rId12"/>
    <p:sldId id="309" r:id="rId13"/>
    <p:sldId id="283" r:id="rId14"/>
    <p:sldId id="277" r:id="rId15"/>
    <p:sldId id="310" r:id="rId16"/>
    <p:sldId id="280" r:id="rId17"/>
    <p:sldId id="312" r:id="rId18"/>
    <p:sldId id="318" r:id="rId19"/>
    <p:sldId id="314" r:id="rId20"/>
    <p:sldId id="316" r:id="rId21"/>
    <p:sldId id="319" r:id="rId22"/>
    <p:sldId id="320" r:id="rId23"/>
    <p:sldId id="284" r:id="rId2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jqPtPHz8WjxPpkOOXY0t4hNsYTM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A66"/>
    <a:srgbClr val="FF9933"/>
    <a:srgbClr val="FFC100"/>
    <a:srgbClr val="FF9900"/>
    <a:srgbClr val="339933"/>
    <a:srgbClr val="00CC00"/>
    <a:srgbClr val="FFFF03"/>
    <a:srgbClr val="02FF02"/>
    <a:srgbClr val="00FF00"/>
    <a:srgbClr val="4876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783" autoAdjust="0"/>
    <p:restoredTop sz="84075" autoAdjust="0"/>
  </p:normalViewPr>
  <p:slideViewPr>
    <p:cSldViewPr snapToGrid="0">
      <p:cViewPr varScale="1">
        <p:scale>
          <a:sx n="89" d="100"/>
          <a:sy n="89" d="100"/>
        </p:scale>
        <p:origin x="176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5019482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81668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g2e0a612e172_0_898:notes"/>
          <p:cNvSpPr>
            <a:spLocks noGrp="1" noRot="1" noChangeAspect="1"/>
          </p:cNvSpPr>
          <p:nvPr>
            <p:ph type="sldImg" idx="2"/>
          </p:nvPr>
        </p:nvSpPr>
        <p:spPr>
          <a:xfrm>
            <a:off x="381000" y="685800"/>
            <a:ext cx="6097588"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8" name="Google Shape;748;g2e0a612e172_0_898:notes"/>
          <p:cNvSpPr txBox="1">
            <a:spLocks noGrp="1"/>
          </p:cNvSpPr>
          <p:nvPr>
            <p:ph type="body" idx="1"/>
          </p:nvPr>
        </p:nvSpPr>
        <p:spPr>
          <a:xfrm>
            <a:off x="685480" y="4343223"/>
            <a:ext cx="5487000" cy="4115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749" name="Google Shape;749;g2e0a612e172_0_898:notes"/>
          <p:cNvSpPr txBox="1">
            <a:spLocks noGrp="1"/>
          </p:cNvSpPr>
          <p:nvPr>
            <p:ph type="sldNum" idx="12"/>
          </p:nvPr>
        </p:nvSpPr>
        <p:spPr>
          <a:xfrm>
            <a:off x="3883852" y="8684985"/>
            <a:ext cx="2972400" cy="457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4158227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28313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62243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04903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545984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522CE4-6917-498F-5A16-8040105D04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B87094-F775-D198-7507-80978E7C1CD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0176B34-5730-B15F-1778-FE44E3859467}"/>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616707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89F46-D48E-D603-CB7F-2DA1D9BAE8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F307B4-7417-5C17-B11C-E346CD1A60B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85CD5E5-31A9-56F6-4B21-7144A22B1E9C}"/>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09672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89F46-D48E-D603-CB7F-2DA1D9BAE8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F307B4-7417-5C17-B11C-E346CD1A60B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85CD5E5-31A9-56F6-4B21-7144A22B1E9C}"/>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36081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A10A60-0017-AB79-D4FF-738747EB24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D9F4F6-97EC-F5C3-8E7E-51444C4B740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88EF5E6-F893-71FF-1235-312FB1EF97D3}"/>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18985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098680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06852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ID" dirty="0"/>
          </a:p>
        </p:txBody>
      </p:sp>
    </p:spTree>
    <p:extLst>
      <p:ext uri="{BB962C8B-B14F-4D97-AF65-F5344CB8AC3E}">
        <p14:creationId xmlns:p14="http://schemas.microsoft.com/office/powerpoint/2010/main" val="3687968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EC69D-5F44-6ED4-CB0E-8A444D72C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03A0EA-C87C-C6A9-1DA9-F949DDC8217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EB49EC8-91BF-4E62-DA4B-5203E736DC3F}"/>
              </a:ext>
            </a:extLst>
          </p:cNvPr>
          <p:cNvSpPr>
            <a:spLocks noGrp="1"/>
          </p:cNvSpPr>
          <p:nvPr>
            <p:ph type="body" idx="1"/>
          </p:nvPr>
        </p:nvSpPr>
        <p:spPr/>
        <p:txBody>
          <a:bodyPr/>
          <a:lstStyle/>
          <a:p>
            <a:endParaRPr lang="en-ID" dirty="0"/>
          </a:p>
        </p:txBody>
      </p:sp>
    </p:spTree>
    <p:extLst>
      <p:ext uri="{BB962C8B-B14F-4D97-AF65-F5344CB8AC3E}">
        <p14:creationId xmlns:p14="http://schemas.microsoft.com/office/powerpoint/2010/main" val="3530674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th-TH" dirty="0"/>
              <a:t>เพิ่ม </a:t>
            </a:r>
            <a:r>
              <a:rPr lang="en-US" dirty="0"/>
              <a:t>WQI </a:t>
            </a:r>
            <a:r>
              <a:rPr lang="th-TH" dirty="0"/>
              <a:t>ลงไป</a:t>
            </a:r>
            <a:endParaRPr lang="en-US" dirty="0"/>
          </a:p>
        </p:txBody>
      </p:sp>
    </p:spTree>
    <p:extLst>
      <p:ext uri="{BB962C8B-B14F-4D97-AF65-F5344CB8AC3E}">
        <p14:creationId xmlns:p14="http://schemas.microsoft.com/office/powerpoint/2010/main" val="1321189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16698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23704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g2e0a612e172_0_859:notes"/>
          <p:cNvSpPr>
            <a:spLocks noGrp="1" noRot="1" noChangeAspect="1"/>
          </p:cNvSpPr>
          <p:nvPr>
            <p:ph type="sldImg" idx="2"/>
          </p:nvPr>
        </p:nvSpPr>
        <p:spPr>
          <a:xfrm>
            <a:off x="381000" y="685800"/>
            <a:ext cx="6097588"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6" name="Google Shape;706;g2e0a612e172_0_859:notes"/>
          <p:cNvSpPr txBox="1">
            <a:spLocks noGrp="1"/>
          </p:cNvSpPr>
          <p:nvPr>
            <p:ph type="body" idx="1"/>
          </p:nvPr>
        </p:nvSpPr>
        <p:spPr>
          <a:xfrm>
            <a:off x="685480" y="4343223"/>
            <a:ext cx="5487000" cy="4115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7" name="Google Shape;707;g2e0a612e172_0_859:notes"/>
          <p:cNvSpPr txBox="1">
            <a:spLocks noGrp="1"/>
          </p:cNvSpPr>
          <p:nvPr>
            <p:ph type="sldNum" idx="12"/>
          </p:nvPr>
        </p:nvSpPr>
        <p:spPr>
          <a:xfrm>
            <a:off x="3883852" y="8684985"/>
            <a:ext cx="2972400" cy="457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690721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2e0a612e172_0_868:notes"/>
          <p:cNvSpPr>
            <a:spLocks noGrp="1" noRot="1" noChangeAspect="1"/>
          </p:cNvSpPr>
          <p:nvPr>
            <p:ph type="sldImg" idx="2"/>
          </p:nvPr>
        </p:nvSpPr>
        <p:spPr>
          <a:xfrm>
            <a:off x="381000" y="685800"/>
            <a:ext cx="6097588"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6" name="Google Shape;716;g2e0a612e172_0_868:notes"/>
          <p:cNvSpPr txBox="1">
            <a:spLocks noGrp="1"/>
          </p:cNvSpPr>
          <p:nvPr>
            <p:ph type="body" idx="1"/>
          </p:nvPr>
        </p:nvSpPr>
        <p:spPr>
          <a:xfrm>
            <a:off x="685480" y="4343223"/>
            <a:ext cx="5487000" cy="4115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7" name="Google Shape;717;g2e0a612e172_0_868:notes"/>
          <p:cNvSpPr txBox="1">
            <a:spLocks noGrp="1"/>
          </p:cNvSpPr>
          <p:nvPr>
            <p:ph type="sldNum" idx="12"/>
          </p:nvPr>
        </p:nvSpPr>
        <p:spPr>
          <a:xfrm>
            <a:off x="3883852" y="8684985"/>
            <a:ext cx="2972400" cy="4575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64865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74"/>
        <p:cNvGrpSpPr/>
        <p:nvPr/>
      </p:nvGrpSpPr>
      <p:grpSpPr>
        <a:xfrm>
          <a:off x="0" y="0"/>
          <a:ext cx="0" cy="0"/>
          <a:chOff x="0" y="0"/>
          <a:chExt cx="0" cy="0"/>
        </a:xfrm>
      </p:grpSpPr>
      <p:sp>
        <p:nvSpPr>
          <p:cNvPr id="275" name="Google Shape;275;g2e0a612e172_0_132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6" name="Google Shape;276;g2e0a612e172_0_132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77" name="Google Shape;277;g2e0a612e172_0_132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78" name="Google Shape;278;g2e0a612e172_0_132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79" name="Google Shape;279;g2e0a612e172_0_13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98164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9"/>
          <p:cNvSpPr>
            <a:spLocks noGrp="1"/>
          </p:cNvSpPr>
          <p:nvPr>
            <p:ph type="pic" idx="2"/>
          </p:nvPr>
        </p:nvSpPr>
        <p:spPr>
          <a:xfrm>
            <a:off x="5183188" y="987425"/>
            <a:ext cx="6172200" cy="4873625"/>
          </a:xfrm>
          <a:prstGeom prst="rect">
            <a:avLst/>
          </a:prstGeom>
          <a:noFill/>
          <a:ln>
            <a:noFill/>
          </a:ln>
        </p:spPr>
      </p:sp>
      <p:sp>
        <p:nvSpPr>
          <p:cNvPr id="64" name="Google Shape;64;p1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7" r:id="rId7"/>
    <p:sldLayoutId id="2147483658" r:id="rId8"/>
    <p:sldLayoutId id="2147483659" r:id="rId9"/>
    <p:sldLayoutId id="214748366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8.png"/><Relationship Id="rId2" Type="http://schemas.openxmlformats.org/officeDocument/2006/relationships/image" Target="../media/image6.jp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9.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 Id="rId5" Type="http://schemas.openxmlformats.org/officeDocument/2006/relationships/image" Target="../media/image9.jpg"/><Relationship Id="rId4" Type="http://schemas.openxmlformats.org/officeDocument/2006/relationships/image" Target="../media/image8.jpg"/></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2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jpeg"/><Relationship Id="rId3" Type="http://schemas.openxmlformats.org/officeDocument/2006/relationships/image" Target="../media/image23.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3.png"/><Relationship Id="rId10" Type="http://schemas.openxmlformats.org/officeDocument/2006/relationships/image" Target="../media/image29.png"/><Relationship Id="rId4" Type="http://schemas.openxmlformats.org/officeDocument/2006/relationships/image" Target="../media/image24.png"/><Relationship Id="rId9" Type="http://schemas.openxmlformats.org/officeDocument/2006/relationships/image" Target="../media/image28.svg"/><Relationship Id="rId14" Type="http://schemas.openxmlformats.org/officeDocument/2006/relationships/image" Target="../media/image3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8" Type="http://schemas.openxmlformats.org/officeDocument/2006/relationships/hyperlink" Target="https://www.mdpi.com/1660-4601/15/4/810" TargetMode="External"/><Relationship Id="rId3" Type="http://schemas.openxmlformats.org/officeDocument/2006/relationships/image" Target="../media/image6.jpg"/><Relationship Id="rId7" Type="http://schemas.openxmlformats.org/officeDocument/2006/relationships/hyperlink" Target="https://www.frontiersin.org/journals/marine-science/articles/10.3389/fmars.2019.00562/ful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g"/><Relationship Id="rId11" Type="http://schemas.openxmlformats.org/officeDocument/2006/relationships/hyperlink" Target="https://www.iucn.org/sites/default/files/2022-08/thailand_scoping_study_english_marine_plastics_marplasticcs.pdf" TargetMode="External"/><Relationship Id="rId5" Type="http://schemas.openxmlformats.org/officeDocument/2006/relationships/image" Target="../media/image8.jpg"/><Relationship Id="rId10" Type="http://schemas.openxmlformats.org/officeDocument/2006/relationships/hyperlink" Target="https://sdgs.un.org/partnerships/thailand-makes-effort-protect-marine-environment-marine-debris-and-land-based" TargetMode="External"/><Relationship Id="rId4" Type="http://schemas.openxmlformats.org/officeDocument/2006/relationships/image" Target="../media/image7.jpg"/><Relationship Id="rId9" Type="http://schemas.openxmlformats.org/officeDocument/2006/relationships/hyperlink" Target="https://www.researchgate.net/publication/373875849_Issues_of_Microplastics_Pollution_in_Tap_and_Drinking_Water_Sources_in_Thailand_and_Health_Impacts/fulltext/6501a5efa2e39316ce0819e4/Issues-of-Microplastics-Pollution-in-Tap-and-Drinking-Water-Sources-in-Thailand-and-Health-Impacts.pdf"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20787" b="74"/>
          <a:stretch/>
        </p:blipFill>
        <p:spPr>
          <a:xfrm>
            <a:off x="376163" y="1161766"/>
            <a:ext cx="11439674" cy="4780167"/>
          </a:xfrm>
          <a:prstGeom prst="rect">
            <a:avLst/>
          </a:prstGeom>
          <a:noFill/>
          <a:ln>
            <a:noFill/>
          </a:ln>
        </p:spPr>
      </p:pic>
      <p:sp>
        <p:nvSpPr>
          <p:cNvPr id="85" name="Google Shape;85;p1"/>
          <p:cNvSpPr txBox="1"/>
          <p:nvPr/>
        </p:nvSpPr>
        <p:spPr>
          <a:xfrm>
            <a:off x="919458" y="2399779"/>
            <a:ext cx="10446534" cy="199627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Clr>
                <a:srgbClr val="000000"/>
              </a:buClr>
              <a:buSzPts val="2000"/>
              <a:buFont typeface="Arial"/>
              <a:buNone/>
            </a:pPr>
            <a:r>
              <a:rPr lang="en-US" sz="2300" b="1" i="0" u="none" strike="noStrike" cap="none" dirty="0">
                <a:solidFill>
                  <a:srgbClr val="FFFFFF"/>
                </a:solidFill>
                <a:latin typeface="Twentieth Century"/>
                <a:ea typeface="Twentieth Century"/>
                <a:cs typeface="Twentieth Century"/>
                <a:sym typeface="Twentieth Century"/>
              </a:rPr>
              <a:t>Second Meeting of the Regional Working Group on Land-Based Pollution (RWG-LBP) </a:t>
            </a:r>
            <a:endParaRPr sz="2300" b="0" i="0" u="none" strike="noStrike" cap="none" dirty="0">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Clr>
                <a:srgbClr val="000000"/>
              </a:buClr>
              <a:buSzPts val="1600"/>
              <a:buFont typeface="Arial"/>
              <a:buNone/>
            </a:pPr>
            <a:r>
              <a:rPr lang="en-US" sz="1900" dirty="0">
                <a:solidFill>
                  <a:srgbClr val="FFFFFF"/>
                </a:solidFill>
                <a:latin typeface="Twentieth Century"/>
                <a:ea typeface="Twentieth Century"/>
                <a:cs typeface="Twentieth Century"/>
                <a:sym typeface="Twentieth Century"/>
              </a:rPr>
              <a:t>11-12 November </a:t>
            </a:r>
            <a:r>
              <a:rPr lang="en-US" sz="1900" b="0" i="0" u="none" strike="noStrike" cap="none" dirty="0">
                <a:solidFill>
                  <a:srgbClr val="FFFFFF"/>
                </a:solidFill>
                <a:latin typeface="Twentieth Century"/>
                <a:ea typeface="Twentieth Century"/>
                <a:cs typeface="Twentieth Century"/>
                <a:sym typeface="Twentieth Century"/>
              </a:rPr>
              <a:t>2024, Shenzhen, China</a:t>
            </a:r>
          </a:p>
          <a:p>
            <a:pPr marL="0" marR="0" lvl="0" indent="0" algn="ctr" rtl="0">
              <a:lnSpc>
                <a:spcPct val="107000"/>
              </a:lnSpc>
              <a:spcBef>
                <a:spcPts val="600"/>
              </a:spcBef>
              <a:spcAft>
                <a:spcPts val="0"/>
              </a:spcAft>
              <a:buClr>
                <a:srgbClr val="000000"/>
              </a:buClr>
              <a:buSzPts val="1600"/>
              <a:buFont typeface="Arial"/>
              <a:buNone/>
            </a:pPr>
            <a:endParaRPr lang="en-US" sz="1900" b="0" i="0" u="none" strike="noStrike" cap="none" dirty="0">
              <a:solidFill>
                <a:srgbClr val="FFFFFF"/>
              </a:solidFill>
              <a:latin typeface="Twentieth Century"/>
              <a:ea typeface="Twentieth Century"/>
              <a:cs typeface="Twentieth Century"/>
              <a:sym typeface="Twentieth Century"/>
            </a:endParaRP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Status of Preparation and Implementation </a:t>
            </a:r>
            <a:r>
              <a:rPr kumimoji="0" lang="en-US" sz="2200" b="1" i="0" u="none" strike="noStrike" kern="1200" cap="none" spc="0" normalizeH="0" baseline="0" noProof="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of </a:t>
            </a: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US" sz="2200" b="1" i="0" u="none" strike="noStrike" kern="1200" cap="none" spc="0" normalizeH="0" baseline="0" noProof="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Land-Based </a:t>
            </a: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Pollution Activities</a:t>
            </a:r>
          </a:p>
        </p:txBody>
      </p:sp>
      <p:sp>
        <p:nvSpPr>
          <p:cNvPr id="89" name="Google Shape;89;p1"/>
          <p:cNvSpPr/>
          <p:nvPr/>
        </p:nvSpPr>
        <p:spPr>
          <a:xfrm>
            <a:off x="1171113" y="177475"/>
            <a:ext cx="9918000" cy="8787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latin typeface="Calibri"/>
              <a:ea typeface="Calibri"/>
              <a:cs typeface="Calibri"/>
              <a:sym typeface="Calibri"/>
            </a:endParaRPr>
          </a:p>
        </p:txBody>
      </p:sp>
      <p:pic>
        <p:nvPicPr>
          <p:cNvPr id="90" name="Google Shape;90;p1"/>
          <p:cNvPicPr preferRelativeResize="0"/>
          <p:nvPr/>
        </p:nvPicPr>
        <p:blipFill rotWithShape="1">
          <a:blip r:embed="rId4">
            <a:alphaModFix/>
          </a:blip>
          <a:srcRect/>
          <a:stretch/>
        </p:blipFill>
        <p:spPr>
          <a:xfrm>
            <a:off x="1247325" y="232075"/>
            <a:ext cx="1169336" cy="769500"/>
          </a:xfrm>
          <a:prstGeom prst="rect">
            <a:avLst/>
          </a:prstGeom>
          <a:noFill/>
          <a:ln>
            <a:noFill/>
          </a:ln>
        </p:spPr>
      </p:pic>
      <p:sp>
        <p:nvSpPr>
          <p:cNvPr id="91" name="Google Shape;91;p1"/>
          <p:cNvSpPr txBox="1"/>
          <p:nvPr/>
        </p:nvSpPr>
        <p:spPr>
          <a:xfrm>
            <a:off x="2582550" y="149125"/>
            <a:ext cx="8430300" cy="63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200"/>
              <a:buFont typeface="Arial"/>
              <a:buNone/>
            </a:pPr>
            <a:r>
              <a:rPr lang="en-US" sz="2200" b="1" i="0" u="none" strike="noStrike" cap="none" dirty="0">
                <a:solidFill>
                  <a:srgbClr val="274E13"/>
                </a:solidFill>
                <a:latin typeface="Twentieth Century"/>
                <a:ea typeface="Twentieth Century"/>
                <a:cs typeface="Twentieth Century"/>
                <a:sym typeface="Twentieth Century"/>
              </a:rPr>
              <a:t>Implementing the Strategic Action Programme for the South China Sea and Gulf of Thailand (SCS SAP) Project     </a:t>
            </a:r>
            <a:r>
              <a:rPr lang="en-US" sz="2200" b="0" i="0" u="none" strike="noStrike" cap="none" dirty="0">
                <a:solidFill>
                  <a:srgbClr val="274E13"/>
                </a:solidFill>
                <a:latin typeface="Twentieth Century"/>
                <a:ea typeface="Twentieth Century"/>
                <a:cs typeface="Twentieth Century"/>
                <a:sym typeface="Twentieth Century"/>
              </a:rPr>
              <a:t>  </a:t>
            </a:r>
            <a:endParaRPr sz="1400" b="0" i="0" u="none" strike="noStrike" cap="none" dirty="0">
              <a:solidFill>
                <a:srgbClr val="274E1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274E13"/>
              </a:solidFill>
              <a:latin typeface="Calibri"/>
              <a:ea typeface="Calibri"/>
              <a:cs typeface="Calibri"/>
              <a:sym typeface="Calibri"/>
            </a:endParaRPr>
          </a:p>
        </p:txBody>
      </p:sp>
      <p:pic>
        <p:nvPicPr>
          <p:cNvPr id="3" name="Picture 2" descr="A blue text on a black background&#10;&#10;Description automatically generated">
            <a:extLst>
              <a:ext uri="{FF2B5EF4-FFF2-40B4-BE49-F238E27FC236}">
                <a16:creationId xmlns:a16="http://schemas.microsoft.com/office/drawing/2014/main" id="{42A784FD-C25A-2225-55E8-65BDA1106C9D}"/>
              </a:ext>
            </a:extLst>
          </p:cNvPr>
          <p:cNvPicPr>
            <a:picLocks noChangeAspect="1"/>
          </p:cNvPicPr>
          <p:nvPr/>
        </p:nvPicPr>
        <p:blipFill>
          <a:blip r:embed="rId5"/>
          <a:stretch>
            <a:fillRect/>
          </a:stretch>
        </p:blipFill>
        <p:spPr>
          <a:xfrm>
            <a:off x="4627138" y="5941934"/>
            <a:ext cx="916066" cy="916066"/>
          </a:xfrm>
          <a:prstGeom prst="rect">
            <a:avLst/>
          </a:prstGeom>
        </p:spPr>
      </p:pic>
      <p:pic>
        <p:nvPicPr>
          <p:cNvPr id="5" name="Picture 4" descr="A blue and green logo&#10;&#10;Description automatically generated">
            <a:extLst>
              <a:ext uri="{FF2B5EF4-FFF2-40B4-BE49-F238E27FC236}">
                <a16:creationId xmlns:a16="http://schemas.microsoft.com/office/drawing/2014/main" id="{C7BB7495-D297-4BB5-80F1-F183CABB50EE}"/>
              </a:ext>
            </a:extLst>
          </p:cNvPr>
          <p:cNvPicPr>
            <a:picLocks noChangeAspect="1"/>
          </p:cNvPicPr>
          <p:nvPr/>
        </p:nvPicPr>
        <p:blipFill>
          <a:blip r:embed="rId6"/>
          <a:stretch>
            <a:fillRect/>
          </a:stretch>
        </p:blipFill>
        <p:spPr>
          <a:xfrm>
            <a:off x="5518265" y="6035039"/>
            <a:ext cx="860107" cy="809512"/>
          </a:xfrm>
          <a:prstGeom prst="rect">
            <a:avLst/>
          </a:prstGeom>
        </p:spPr>
      </p:pic>
      <p:pic>
        <p:nvPicPr>
          <p:cNvPr id="7" name="Picture 6" descr="A blue text on a white background&#10;&#10;Description automatically generated">
            <a:extLst>
              <a:ext uri="{FF2B5EF4-FFF2-40B4-BE49-F238E27FC236}">
                <a16:creationId xmlns:a16="http://schemas.microsoft.com/office/drawing/2014/main" id="{8FEAAFD6-5FAD-4B8A-2FEA-19D9B4E1D5D6}"/>
              </a:ext>
            </a:extLst>
          </p:cNvPr>
          <p:cNvPicPr>
            <a:picLocks noChangeAspect="1"/>
          </p:cNvPicPr>
          <p:nvPr/>
        </p:nvPicPr>
        <p:blipFill>
          <a:blip r:embed="rId7"/>
          <a:stretch>
            <a:fillRect/>
          </a:stretch>
        </p:blipFill>
        <p:spPr>
          <a:xfrm>
            <a:off x="6310719" y="6059978"/>
            <a:ext cx="1274272" cy="707929"/>
          </a:xfrm>
          <a:prstGeom prst="rect">
            <a:avLst/>
          </a:prstGeom>
        </p:spPr>
      </p:pic>
      <p:sp>
        <p:nvSpPr>
          <p:cNvPr id="4" name="Google Shape;89;p1">
            <a:extLst>
              <a:ext uri="{FF2B5EF4-FFF2-40B4-BE49-F238E27FC236}">
                <a16:creationId xmlns:a16="http://schemas.microsoft.com/office/drawing/2014/main" id="{EE016642-763E-610D-0D57-99507D0F1739}"/>
              </a:ext>
            </a:extLst>
          </p:cNvPr>
          <p:cNvSpPr txBox="1"/>
          <p:nvPr/>
        </p:nvSpPr>
        <p:spPr>
          <a:xfrm>
            <a:off x="3060067" y="4664786"/>
            <a:ext cx="6636609" cy="830758"/>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THAILAND</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Dr. Wilawan Thanatemaneerat, Pollution Control Department</a:t>
            </a:r>
            <a:endParaRPr sz="700" dirty="0"/>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98;g2a7bee7e003_1_6">
            <a:extLst>
              <a:ext uri="{FF2B5EF4-FFF2-40B4-BE49-F238E27FC236}">
                <a16:creationId xmlns:a16="http://schemas.microsoft.com/office/drawing/2014/main" id="{5284F613-7C5B-9DD9-AF03-2E9E3F433FB5}"/>
              </a:ext>
            </a:extLst>
          </p:cNvPr>
          <p:cNvGrpSpPr/>
          <p:nvPr/>
        </p:nvGrpSpPr>
        <p:grpSpPr>
          <a:xfrm>
            <a:off x="0" y="0"/>
            <a:ext cx="2264127" cy="6858000"/>
            <a:chOff x="-5675" y="0"/>
            <a:chExt cx="2264127" cy="6858000"/>
          </a:xfrm>
        </p:grpSpPr>
        <p:pic>
          <p:nvPicPr>
            <p:cNvPr id="8" name="Google Shape;99;g2a7bee7e003_1_6">
              <a:extLst>
                <a:ext uri="{FF2B5EF4-FFF2-40B4-BE49-F238E27FC236}">
                  <a16:creationId xmlns:a16="http://schemas.microsoft.com/office/drawing/2014/main" id="{281324C7-BB81-3D76-BC38-1109B6FE087D}"/>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9" name="Google Shape;100;g2a7bee7e003_1_6">
              <a:extLst>
                <a:ext uri="{FF2B5EF4-FFF2-40B4-BE49-F238E27FC236}">
                  <a16:creationId xmlns:a16="http://schemas.microsoft.com/office/drawing/2014/main" id="{1967CF09-4BFB-A3C9-33D4-75351C8F625F}"/>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10" name="Google Shape;101;g2a7bee7e003_1_6">
              <a:extLst>
                <a:ext uri="{FF2B5EF4-FFF2-40B4-BE49-F238E27FC236}">
                  <a16:creationId xmlns:a16="http://schemas.microsoft.com/office/drawing/2014/main" id="{2505B342-59AA-919C-F0F9-61EB3AD1EF7F}"/>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11" name="Google Shape;102;g2a7bee7e003_1_6">
              <a:extLst>
                <a:ext uri="{FF2B5EF4-FFF2-40B4-BE49-F238E27FC236}">
                  <a16:creationId xmlns:a16="http://schemas.microsoft.com/office/drawing/2014/main" id="{2EAC8487-8F5F-26CF-11CC-C8123AF8F5E4}"/>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12" name="Title 5">
            <a:extLst>
              <a:ext uri="{FF2B5EF4-FFF2-40B4-BE49-F238E27FC236}">
                <a16:creationId xmlns:a16="http://schemas.microsoft.com/office/drawing/2014/main" id="{026F8B8F-2B92-CB82-FCFB-6B4B8BDABF4E}"/>
              </a:ext>
            </a:extLst>
          </p:cNvPr>
          <p:cNvSpPr txBox="1">
            <a:spLocks/>
          </p:cNvSpPr>
          <p:nvPr/>
        </p:nvSpPr>
        <p:spPr>
          <a:xfrm>
            <a:off x="2421924" y="136525"/>
            <a:ext cx="9562094" cy="798657"/>
          </a:xfrm>
          <a:prstGeom prst="rect">
            <a:avLst/>
          </a:prstGeom>
          <a:solidFill>
            <a:srgbClr val="BDEEFF"/>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Updates on </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related activities &amp; achievements for 2023-2024 (following the 1</a:t>
            </a:r>
            <a:r>
              <a:rPr kumimoji="0" lang="en-US" sz="2800" b="1" i="0" u="none" strike="noStrike" kern="1200" cap="none" spc="0" normalizeH="0" baseline="30000" noProof="0" dirty="0">
                <a:ln>
                  <a:noFill/>
                </a:ln>
                <a:solidFill>
                  <a:srgbClr val="4472C4"/>
                </a:solidFill>
                <a:effectLst/>
                <a:uLnTx/>
                <a:uFillTx/>
                <a:latin typeface="Arial"/>
                <a:ea typeface="+mj-ea"/>
                <a:cs typeface="Arial"/>
                <a:sym typeface="Arial"/>
              </a:rPr>
              <a:t>st</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RWG-</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meeting)</a:t>
            </a:r>
          </a:p>
        </p:txBody>
      </p:sp>
      <p:sp>
        <p:nvSpPr>
          <p:cNvPr id="13" name="Content Placeholder 6">
            <a:extLst>
              <a:ext uri="{FF2B5EF4-FFF2-40B4-BE49-F238E27FC236}">
                <a16:creationId xmlns:a16="http://schemas.microsoft.com/office/drawing/2014/main" id="{BCDD3F98-05A8-04F4-A3C7-B6217BB94409}"/>
              </a:ext>
            </a:extLst>
          </p:cNvPr>
          <p:cNvSpPr txBox="1">
            <a:spLocks/>
          </p:cNvSpPr>
          <p:nvPr/>
        </p:nvSpPr>
        <p:spPr>
          <a:xfrm>
            <a:off x="2421921" y="1050768"/>
            <a:ext cx="9562097" cy="5670707"/>
          </a:xfrm>
          <a:prstGeom prst="rect">
            <a:avLst/>
          </a:prstGeom>
          <a:solidFill>
            <a:srgbClr val="BDEEFF"/>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800" kern="100" dirty="0">
                <a:latin typeface="Calibri" panose="020F0502020204030204" pitchFamily="34" charset="0"/>
                <a:ea typeface="Calibri" panose="020F0502020204030204" pitchFamily="34" charset="0"/>
                <a:cs typeface="Calibri" panose="020F0502020204030204" pitchFamily="34" charset="0"/>
              </a:rPr>
              <a:t>- Monitoring coastal water about 210 stations along the coast of Thailand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800" kern="100" dirty="0">
                <a:latin typeface="Calibri" panose="020F0502020204030204" pitchFamily="34" charset="0"/>
                <a:ea typeface="Calibri" panose="020F0502020204030204" pitchFamily="34" charset="0"/>
                <a:cs typeface="Calibri" panose="020F0502020204030204" pitchFamily="34" charset="0"/>
              </a:rPr>
              <a:t>- status and trends of changes, specially </a:t>
            </a:r>
            <a:r>
              <a:rPr lang="en-US" sz="1800" dirty="0">
                <a:solidFill>
                  <a:srgbClr val="0070C0"/>
                </a:solidFill>
                <a:latin typeface="Calibri" panose="020F0502020204030204" pitchFamily="34" charset="0"/>
                <a:ea typeface="Calibri" panose="020F0502020204030204" pitchFamily="34" charset="0"/>
                <a:cs typeface="Calibri" panose="020F0502020204030204" pitchFamily="34" charset="0"/>
              </a:rPr>
              <a:t>in identified hot spots and monitoring stations</a:t>
            </a:r>
            <a:endParaRPr lang="en-US" sz="1800"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th-TH"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r>
              <a:rPr lang="th-TH" kern="100" dirty="0">
                <a:effectLst/>
                <a:latin typeface="Calibri" panose="020F0502020204030204" pitchFamily="34" charset="0"/>
                <a:ea typeface="Calibri" panose="020F0502020204030204" pitchFamily="34" charset="0"/>
                <a:cs typeface="Calibri" panose="020F0502020204030204" pitchFamily="34" charset="0"/>
              </a:rPr>
              <a:t>				</a:t>
            </a:r>
            <a:r>
              <a:rPr lang="en-US" sz="2000" kern="100" dirty="0">
                <a:latin typeface="Calibri" panose="020F0502020204030204" pitchFamily="34" charset="0"/>
                <a:ea typeface="Calibri" panose="020F0502020204030204" pitchFamily="34" charset="0"/>
                <a:cs typeface="Calibri" panose="020F0502020204030204" pitchFamily="34" charset="0"/>
              </a:rPr>
              <a:t>Data/Database</a:t>
            </a:r>
            <a:r>
              <a:rPr lang="th-TH" sz="2000" kern="100" dirty="0">
                <a:latin typeface="Calibri" panose="020F0502020204030204" pitchFamily="34" charset="0"/>
                <a:ea typeface="Calibri" panose="020F0502020204030204" pitchFamily="34" charset="0"/>
                <a:cs typeface="Calibri" panose="020F0502020204030204" pitchFamily="34" charset="0"/>
              </a:rPr>
              <a:t> </a:t>
            </a:r>
            <a:endParaRPr lang="en-US" sz="2000" kern="100" dirty="0">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r>
              <a:rPr lang="en-US" sz="2000" kern="100" dirty="0">
                <a:latin typeface="Calibri" panose="020F0502020204030204" pitchFamily="34" charset="0"/>
                <a:ea typeface="Calibri" panose="020F0502020204030204" pitchFamily="34" charset="0"/>
                <a:cs typeface="Calibri" panose="020F0502020204030204" pitchFamily="34" charset="0"/>
              </a:rPr>
              <a:t>				     </a:t>
            </a:r>
            <a:r>
              <a:rPr lang="en-US" sz="1600" b="1" kern="100" dirty="0">
                <a:latin typeface="Calibri" panose="020F0502020204030204" pitchFamily="34" charset="0"/>
                <a:ea typeface="Calibri" panose="020F0502020204030204" pitchFamily="34" charset="0"/>
                <a:cs typeface="Calibri" panose="020F0502020204030204" pitchFamily="34" charset="0"/>
              </a:rPr>
              <a:t>Hot spot</a:t>
            </a:r>
            <a:endParaRPr lang="th-TH" sz="1600" b="1" kern="1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ClrTx/>
              <a:buNone/>
              <a:defRPr/>
            </a:pPr>
            <a:r>
              <a:rPr lang="th-TH" sz="1600" kern="100" dirty="0">
                <a:latin typeface="Calibri" panose="020F0502020204030204" pitchFamily="34" charset="0"/>
                <a:ea typeface="Calibri" panose="020F0502020204030204" pitchFamily="34" charset="0"/>
                <a:cs typeface="Calibri" panose="020F0502020204030204" pitchFamily="34" charset="0"/>
              </a:rPr>
              <a:t>				       </a:t>
            </a:r>
            <a:r>
              <a:rPr lang="th-TH" sz="1600" kern="0" dirty="0">
                <a:latin typeface="Calibri" panose="020F0502020204030204" pitchFamily="34" charset="0"/>
                <a:ea typeface="Calibri" panose="020F0502020204030204" pitchFamily="34" charset="0"/>
                <a:cs typeface="Calibri" panose="020F0502020204030204" pitchFamily="34" charset="0"/>
              </a:rPr>
              <a:t>1. </a:t>
            </a:r>
            <a:r>
              <a:rPr lang="en-US" sz="1600" kern="0" dirty="0" err="1">
                <a:latin typeface="Calibri" panose="020F0502020204030204" pitchFamily="34" charset="0"/>
                <a:ea typeface="Calibri" panose="020F0502020204030204" pitchFamily="34" charset="0"/>
                <a:cs typeface="Calibri" panose="020F0502020204030204" pitchFamily="34" charset="0"/>
              </a:rPr>
              <a:t>Chonburi</a:t>
            </a:r>
            <a:r>
              <a:rPr lang="th-TH"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err="1">
                <a:latin typeface="Calibri" panose="020F0502020204030204" pitchFamily="34" charset="0"/>
                <a:ea typeface="Calibri" panose="020F0502020204030204" pitchFamily="34" charset="0"/>
                <a:cs typeface="Calibri" panose="020F0502020204030204" pitchFamily="34" charset="0"/>
              </a:rPr>
              <a:t>Laem</a:t>
            </a:r>
            <a:r>
              <a:rPr lang="en-US"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err="1">
                <a:latin typeface="Calibri" panose="020F0502020204030204" pitchFamily="34" charset="0"/>
                <a:ea typeface="Calibri" panose="020F0502020204030204" pitchFamily="34" charset="0"/>
                <a:cs typeface="Calibri" panose="020F0502020204030204" pitchFamily="34" charset="0"/>
              </a:rPr>
              <a:t>Chabang</a:t>
            </a:r>
            <a:r>
              <a:rPr lang="en-US" sz="1600" kern="0" dirty="0">
                <a:latin typeface="Calibri" panose="020F0502020204030204" pitchFamily="34" charset="0"/>
                <a:ea typeface="Calibri" panose="020F0502020204030204" pitchFamily="34" charset="0"/>
                <a:cs typeface="Calibri" panose="020F0502020204030204" pitchFamily="34" charset="0"/>
              </a:rPr>
              <a:t>, Southern Region</a:t>
            </a:r>
          </a:p>
          <a:p>
            <a:pPr marL="0" lvl="0" indent="0">
              <a:lnSpc>
                <a:spcPct val="100000"/>
              </a:lnSpc>
              <a:spcBef>
                <a:spcPts val="0"/>
              </a:spcBef>
              <a:buClrTx/>
              <a:buNone/>
              <a:defRPr/>
            </a:pPr>
            <a:r>
              <a:rPr lang="en-US" sz="1600" kern="0" dirty="0">
                <a:latin typeface="Calibri" panose="020F0502020204030204" pitchFamily="34" charset="0"/>
                <a:ea typeface="Calibri" panose="020F0502020204030204" pitchFamily="34" charset="0"/>
                <a:cs typeface="Calibri" panose="020F0502020204030204" pitchFamily="34" charset="0"/>
              </a:rPr>
              <a:t>				       2. </a:t>
            </a:r>
            <a:r>
              <a:rPr lang="en-US" sz="1600" kern="0" dirty="0" err="1">
                <a:latin typeface="Calibri" panose="020F0502020204030204" pitchFamily="34" charset="0"/>
                <a:ea typeface="Calibri" panose="020F0502020204030204" pitchFamily="34" charset="0"/>
                <a:cs typeface="Calibri" panose="020F0502020204030204" pitchFamily="34" charset="0"/>
              </a:rPr>
              <a:t>Samut</a:t>
            </a:r>
            <a:r>
              <a:rPr lang="en-US"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err="1">
                <a:latin typeface="Calibri" panose="020F0502020204030204" pitchFamily="34" charset="0"/>
                <a:ea typeface="Calibri" panose="020F0502020204030204" pitchFamily="34" charset="0"/>
                <a:cs typeface="Calibri" panose="020F0502020204030204" pitchFamily="34" charset="0"/>
              </a:rPr>
              <a:t>Prakan</a:t>
            </a:r>
            <a:r>
              <a:rPr lang="en-US" sz="1600" kern="0" dirty="0">
                <a:latin typeface="Calibri" panose="020F0502020204030204" pitchFamily="34" charset="0"/>
                <a:ea typeface="Calibri" panose="020F0502020204030204" pitchFamily="34" charset="0"/>
                <a:cs typeface="Calibri" panose="020F0502020204030204" pitchFamily="34" charset="0"/>
              </a:rPr>
              <a:t>, Dyeing factory Km35</a:t>
            </a:r>
          </a:p>
          <a:p>
            <a:pPr marL="0" lvl="0" indent="0">
              <a:lnSpc>
                <a:spcPct val="100000"/>
              </a:lnSpc>
              <a:spcBef>
                <a:spcPts val="0"/>
              </a:spcBef>
              <a:buClrTx/>
              <a:buNone/>
              <a:defRPr/>
            </a:pPr>
            <a:r>
              <a:rPr lang="en-US" sz="1600" kern="0" dirty="0">
                <a:latin typeface="Calibri" panose="020F0502020204030204" pitchFamily="34" charset="0"/>
                <a:ea typeface="Calibri" panose="020F0502020204030204" pitchFamily="34" charset="0"/>
                <a:cs typeface="Calibri" panose="020F0502020204030204" pitchFamily="34" charset="0"/>
              </a:rPr>
              <a:t>			 </a:t>
            </a:r>
            <a:r>
              <a:rPr lang="th-TH" sz="1600" kern="0" dirty="0">
                <a:latin typeface="Calibri" panose="020F0502020204030204" pitchFamily="34" charset="0"/>
                <a:ea typeface="Calibri" panose="020F0502020204030204" pitchFamily="34" charset="0"/>
                <a:cs typeface="Calibri" panose="020F0502020204030204" pitchFamily="34" charset="0"/>
              </a:rPr>
              <a:t>	       3. </a:t>
            </a:r>
            <a:r>
              <a:rPr lang="en-US" sz="1600" kern="0" dirty="0" err="1">
                <a:latin typeface="Calibri" panose="020F0502020204030204" pitchFamily="34" charset="0"/>
                <a:ea typeface="Calibri" panose="020F0502020204030204" pitchFamily="34" charset="0"/>
                <a:cs typeface="Calibri" panose="020F0502020204030204" pitchFamily="34" charset="0"/>
              </a:rPr>
              <a:t>Samut</a:t>
            </a:r>
            <a:r>
              <a:rPr lang="en-US"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err="1">
                <a:latin typeface="Calibri" panose="020F0502020204030204" pitchFamily="34" charset="0"/>
                <a:ea typeface="Calibri" panose="020F0502020204030204" pitchFamily="34" charset="0"/>
                <a:cs typeface="Calibri" panose="020F0502020204030204" pitchFamily="34" charset="0"/>
              </a:rPr>
              <a:t>Prakan</a:t>
            </a:r>
            <a:r>
              <a:rPr lang="th-TH"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a:latin typeface="Calibri" panose="020F0502020204030204" pitchFamily="34" charset="0"/>
                <a:ea typeface="Calibri" panose="020F0502020204030204" pitchFamily="34" charset="0"/>
                <a:cs typeface="Calibri" panose="020F0502020204030204" pitchFamily="34" charset="0"/>
              </a:rPr>
              <a:t>, </a:t>
            </a:r>
            <a:r>
              <a:rPr lang="th-TH"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a:latin typeface="Calibri" panose="020F0502020204030204" pitchFamily="34" charset="0"/>
                <a:ea typeface="Calibri" panose="020F0502020204030204" pitchFamily="34" charset="0"/>
                <a:cs typeface="Calibri" panose="020F0502020204030204" pitchFamily="34" charset="0"/>
              </a:rPr>
              <a:t>Pak </a:t>
            </a:r>
            <a:r>
              <a:rPr lang="en-US" sz="1600" kern="0" dirty="0" err="1">
                <a:latin typeface="Calibri" panose="020F0502020204030204" pitchFamily="34" charset="0"/>
                <a:ea typeface="Calibri" panose="020F0502020204030204" pitchFamily="34" charset="0"/>
                <a:cs typeface="Calibri" panose="020F0502020204030204" pitchFamily="34" charset="0"/>
              </a:rPr>
              <a:t>Khlong</a:t>
            </a:r>
            <a:r>
              <a:rPr lang="en-US" sz="1600" kern="0" dirty="0">
                <a:latin typeface="Calibri" panose="020F0502020204030204" pitchFamily="34" charset="0"/>
                <a:ea typeface="Calibri" panose="020F0502020204030204" pitchFamily="34" charset="0"/>
                <a:cs typeface="Calibri" panose="020F0502020204030204" pitchFamily="34" charset="0"/>
              </a:rPr>
              <a:t> 12 </a:t>
            </a:r>
            <a:r>
              <a:rPr lang="en-US" sz="1600" kern="0" dirty="0" err="1">
                <a:latin typeface="Calibri" panose="020F0502020204030204" pitchFamily="34" charset="0"/>
                <a:ea typeface="Calibri" panose="020F0502020204030204" pitchFamily="34" charset="0"/>
                <a:cs typeface="Calibri" panose="020F0502020204030204" pitchFamily="34" charset="0"/>
              </a:rPr>
              <a:t>Tanwa</a:t>
            </a:r>
            <a:r>
              <a:rPr lang="en-US" sz="1600" kern="0" dirty="0">
                <a:latin typeface="Calibri" panose="020F0502020204030204" pitchFamily="34" charset="0"/>
                <a:ea typeface="Calibri" panose="020F0502020204030204" pitchFamily="34" charset="0"/>
                <a:cs typeface="Calibri" panose="020F0502020204030204" pitchFamily="34" charset="0"/>
              </a:rPr>
              <a:t> </a:t>
            </a:r>
            <a:endParaRPr lang="th-TH" sz="1600" kern="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0000"/>
              </a:lnSpc>
              <a:spcBef>
                <a:spcPts val="0"/>
              </a:spcBef>
              <a:buClrTx/>
              <a:buNone/>
              <a:defRPr/>
            </a:pPr>
            <a:r>
              <a:rPr lang="th-TH" sz="1600" kern="0" dirty="0">
                <a:latin typeface="Calibri" panose="020F0502020204030204" pitchFamily="34" charset="0"/>
                <a:ea typeface="Calibri" panose="020F0502020204030204" pitchFamily="34" charset="0"/>
                <a:cs typeface="Calibri" panose="020F0502020204030204" pitchFamily="34" charset="0"/>
              </a:rPr>
              <a:t>				       4. </a:t>
            </a:r>
            <a:r>
              <a:rPr lang="en-US" sz="1600" kern="0" dirty="0" err="1">
                <a:latin typeface="Calibri" panose="020F0502020204030204" pitchFamily="34" charset="0"/>
                <a:ea typeface="Calibri" panose="020F0502020204030204" pitchFamily="34" charset="0"/>
                <a:cs typeface="Calibri" panose="020F0502020204030204" pitchFamily="34" charset="0"/>
              </a:rPr>
              <a:t>Samut</a:t>
            </a:r>
            <a:r>
              <a:rPr lang="en-US"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err="1">
                <a:latin typeface="Calibri" panose="020F0502020204030204" pitchFamily="34" charset="0"/>
                <a:ea typeface="Calibri" panose="020F0502020204030204" pitchFamily="34" charset="0"/>
                <a:cs typeface="Calibri" panose="020F0502020204030204" pitchFamily="34" charset="0"/>
              </a:rPr>
              <a:t>Prakan</a:t>
            </a:r>
            <a:r>
              <a:rPr lang="th-TH" sz="1600" kern="0" dirty="0">
                <a:latin typeface="Calibri" panose="020F0502020204030204" pitchFamily="34" charset="0"/>
                <a:ea typeface="Calibri" panose="020F0502020204030204" pitchFamily="34" charset="0"/>
                <a:cs typeface="Calibri" panose="020F0502020204030204" pitchFamily="34" charset="0"/>
              </a:rPr>
              <a:t> </a:t>
            </a:r>
            <a:r>
              <a:rPr lang="en-US" sz="1600" kern="0" dirty="0">
                <a:latin typeface="Calibri" panose="020F0502020204030204" pitchFamily="34" charset="0"/>
                <a:ea typeface="Calibri" panose="020F0502020204030204" pitchFamily="34" charset="0"/>
                <a:cs typeface="Calibri" panose="020F0502020204030204" pitchFamily="34" charset="0"/>
              </a:rPr>
              <a:t>, Chao Phraya River </a:t>
            </a:r>
            <a:endParaRPr lang="th-TH" sz="1600" kern="0" dirty="0">
              <a:latin typeface="Calibri" panose="020F0502020204030204" pitchFamily="34" charset="0"/>
              <a:ea typeface="Calibri" panose="020F0502020204030204" pitchFamily="34" charset="0"/>
              <a:cs typeface="Calibri" panose="020F0502020204030204" pitchFamily="34" charset="0"/>
            </a:endParaRPr>
          </a:p>
          <a:p>
            <a:pPr marL="0" lvl="0" indent="0">
              <a:lnSpc>
                <a:spcPct val="100000"/>
              </a:lnSpc>
              <a:spcBef>
                <a:spcPts val="0"/>
              </a:spcBef>
              <a:buClrTx/>
              <a:buNone/>
              <a:defRPr/>
            </a:pPr>
            <a:r>
              <a:rPr lang="th-TH" sz="1600" kern="0" dirty="0">
                <a:latin typeface="Calibri" panose="020F0502020204030204" pitchFamily="34" charset="0"/>
                <a:ea typeface="Calibri" panose="020F0502020204030204" pitchFamily="34" charset="0"/>
                <a:cs typeface="Calibri" panose="020F0502020204030204" pitchFamily="34" charset="0"/>
              </a:rPr>
              <a:t>				      </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3" name="TextBox 32"/>
          <p:cNvSpPr txBox="1"/>
          <p:nvPr/>
        </p:nvSpPr>
        <p:spPr>
          <a:xfrm>
            <a:off x="2421924" y="6574955"/>
            <a:ext cx="9326380" cy="307777"/>
          </a:xfrm>
          <a:prstGeom prst="rect">
            <a:avLst/>
          </a:prstGeom>
          <a:noFill/>
        </p:spPr>
        <p:txBody>
          <a:bodyPr wrap="square" rtlCol="0">
            <a:spAutoFit/>
          </a:bodyPr>
          <a:lstStyle/>
          <a:p>
            <a:r>
              <a:rPr lang="en-US" dirty="0"/>
              <a:t>Marine</a:t>
            </a:r>
            <a:r>
              <a:rPr lang="th-TH" dirty="0"/>
              <a:t> </a:t>
            </a:r>
            <a:r>
              <a:rPr lang="en-US" dirty="0"/>
              <a:t>Water</a:t>
            </a:r>
            <a:r>
              <a:rPr lang="th-TH" dirty="0"/>
              <a:t> </a:t>
            </a:r>
            <a:r>
              <a:rPr lang="en-US" dirty="0"/>
              <a:t>Quality</a:t>
            </a:r>
            <a:r>
              <a:rPr lang="th-TH" dirty="0"/>
              <a:t> </a:t>
            </a:r>
            <a:r>
              <a:rPr lang="en-US" dirty="0"/>
              <a:t>Index</a:t>
            </a:r>
            <a:r>
              <a:rPr lang="th-TH" dirty="0"/>
              <a:t> </a:t>
            </a:r>
            <a:r>
              <a:rPr lang="en-US" dirty="0"/>
              <a:t>;</a:t>
            </a:r>
            <a:r>
              <a:rPr lang="th-TH" dirty="0"/>
              <a:t> </a:t>
            </a:r>
            <a:r>
              <a:rPr lang="en-US" dirty="0"/>
              <a:t>MWQI 2024</a:t>
            </a:r>
          </a:p>
        </p:txBody>
      </p:sp>
      <p:pic>
        <p:nvPicPr>
          <p:cNvPr id="1026" name="Picture 2" descr="C:\Users\Atiporn.w\Downloads\ทั้งประเทศ.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79991" y="1711128"/>
            <a:ext cx="3425567" cy="4844854"/>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D8A8DE31-EB2E-06DE-D2F6-D052E8575491}"/>
              </a:ext>
            </a:extLst>
          </p:cNvPr>
          <p:cNvGrpSpPr/>
          <p:nvPr/>
        </p:nvGrpSpPr>
        <p:grpSpPr>
          <a:xfrm>
            <a:off x="3996446" y="1847633"/>
            <a:ext cx="6188807" cy="2460022"/>
            <a:chOff x="3953414" y="1600199"/>
            <a:chExt cx="6188807" cy="2460022"/>
          </a:xfrm>
        </p:grpSpPr>
        <p:sp>
          <p:nvSpPr>
            <p:cNvPr id="2" name="Rectangle 1"/>
            <p:cNvSpPr/>
            <p:nvPr/>
          </p:nvSpPr>
          <p:spPr>
            <a:xfrm>
              <a:off x="3953414" y="1704975"/>
              <a:ext cx="731521" cy="714375"/>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a:off x="4684935" y="2419350"/>
              <a:ext cx="2256886" cy="1640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684935" y="1600199"/>
              <a:ext cx="2256886" cy="1103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2" descr="C:\Users\Atiporn.w\Downloads\อ่าวไทยตอนใน3.png"/>
            <p:cNvPicPr>
              <a:picLocks noChangeAspect="1" noChangeArrowheads="1"/>
            </p:cNvPicPr>
            <p:nvPr/>
          </p:nvPicPr>
          <p:blipFill rotWithShape="1">
            <a:blip r:embed="rId7">
              <a:extLst>
                <a:ext uri="{28A0092B-C50C-407E-A947-70E740481C1C}">
                  <a14:useLocalDpi xmlns:a14="http://schemas.microsoft.com/office/drawing/2010/main" val="0"/>
                </a:ext>
              </a:extLst>
            </a:blip>
            <a:srcRect l="16671" t="5635" r="3177" b="7231"/>
            <a:stretch/>
          </p:blipFill>
          <p:spPr bwMode="auto">
            <a:xfrm>
              <a:off x="6941821" y="1600199"/>
              <a:ext cx="3200400" cy="2460022"/>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39823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98;g2a7bee7e003_1_6">
            <a:extLst>
              <a:ext uri="{FF2B5EF4-FFF2-40B4-BE49-F238E27FC236}">
                <a16:creationId xmlns:a16="http://schemas.microsoft.com/office/drawing/2014/main" id="{5284F613-7C5B-9DD9-AF03-2E9E3F433FB5}"/>
              </a:ext>
            </a:extLst>
          </p:cNvPr>
          <p:cNvGrpSpPr/>
          <p:nvPr/>
        </p:nvGrpSpPr>
        <p:grpSpPr>
          <a:xfrm>
            <a:off x="0" y="0"/>
            <a:ext cx="2264127" cy="6858000"/>
            <a:chOff x="-5675" y="0"/>
            <a:chExt cx="2264127" cy="6858000"/>
          </a:xfrm>
        </p:grpSpPr>
        <p:pic>
          <p:nvPicPr>
            <p:cNvPr id="8" name="Google Shape;99;g2a7bee7e003_1_6">
              <a:extLst>
                <a:ext uri="{FF2B5EF4-FFF2-40B4-BE49-F238E27FC236}">
                  <a16:creationId xmlns:a16="http://schemas.microsoft.com/office/drawing/2014/main" id="{281324C7-BB81-3D76-BC38-1109B6FE087D}"/>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9" name="Google Shape;100;g2a7bee7e003_1_6">
              <a:extLst>
                <a:ext uri="{FF2B5EF4-FFF2-40B4-BE49-F238E27FC236}">
                  <a16:creationId xmlns:a16="http://schemas.microsoft.com/office/drawing/2014/main" id="{1967CF09-4BFB-A3C9-33D4-75351C8F625F}"/>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10" name="Google Shape;101;g2a7bee7e003_1_6">
              <a:extLst>
                <a:ext uri="{FF2B5EF4-FFF2-40B4-BE49-F238E27FC236}">
                  <a16:creationId xmlns:a16="http://schemas.microsoft.com/office/drawing/2014/main" id="{2505B342-59AA-919C-F0F9-61EB3AD1EF7F}"/>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11" name="Google Shape;102;g2a7bee7e003_1_6">
              <a:extLst>
                <a:ext uri="{FF2B5EF4-FFF2-40B4-BE49-F238E27FC236}">
                  <a16:creationId xmlns:a16="http://schemas.microsoft.com/office/drawing/2014/main" id="{2EAC8487-8F5F-26CF-11CC-C8123AF8F5E4}"/>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12" name="Title 5">
            <a:extLst>
              <a:ext uri="{FF2B5EF4-FFF2-40B4-BE49-F238E27FC236}">
                <a16:creationId xmlns:a16="http://schemas.microsoft.com/office/drawing/2014/main" id="{026F8B8F-2B92-CB82-FCFB-6B4B8BDABF4E}"/>
              </a:ext>
            </a:extLst>
          </p:cNvPr>
          <p:cNvSpPr txBox="1">
            <a:spLocks/>
          </p:cNvSpPr>
          <p:nvPr/>
        </p:nvSpPr>
        <p:spPr>
          <a:xfrm>
            <a:off x="2421924" y="136525"/>
            <a:ext cx="9562094" cy="798657"/>
          </a:xfrm>
          <a:prstGeom prst="rect">
            <a:avLst/>
          </a:prstGeom>
          <a:solidFill>
            <a:srgbClr val="BDEEFF"/>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Updates on </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related activities &amp; achievements for 2023-2024 (following the 1</a:t>
            </a:r>
            <a:r>
              <a:rPr kumimoji="0" lang="en-US" sz="2800" b="1" i="0" u="none" strike="noStrike" kern="1200" cap="none" spc="0" normalizeH="0" baseline="30000" noProof="0" dirty="0">
                <a:ln>
                  <a:noFill/>
                </a:ln>
                <a:solidFill>
                  <a:srgbClr val="4472C4"/>
                </a:solidFill>
                <a:effectLst/>
                <a:uLnTx/>
                <a:uFillTx/>
                <a:latin typeface="Arial"/>
                <a:ea typeface="+mj-ea"/>
                <a:cs typeface="Arial"/>
                <a:sym typeface="Arial"/>
              </a:rPr>
              <a:t>st</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RWG-</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meeting)</a:t>
            </a:r>
          </a:p>
        </p:txBody>
      </p:sp>
      <p:sp>
        <p:nvSpPr>
          <p:cNvPr id="13" name="Content Placeholder 6">
            <a:extLst>
              <a:ext uri="{FF2B5EF4-FFF2-40B4-BE49-F238E27FC236}">
                <a16:creationId xmlns:a16="http://schemas.microsoft.com/office/drawing/2014/main" id="{BCDD3F98-05A8-04F4-A3C7-B6217BB94409}"/>
              </a:ext>
            </a:extLst>
          </p:cNvPr>
          <p:cNvSpPr txBox="1">
            <a:spLocks/>
          </p:cNvSpPr>
          <p:nvPr/>
        </p:nvSpPr>
        <p:spPr>
          <a:xfrm>
            <a:off x="2421921" y="1050768"/>
            <a:ext cx="9562097" cy="567070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Calibri" panose="020F0502020204030204" pitchFamily="34" charset="0"/>
              </a:rPr>
              <a:t>Monitoring status and trends of changes, specially </a:t>
            </a:r>
            <a:r>
              <a:rPr lang="en-US" sz="2800" dirty="0">
                <a:solidFill>
                  <a:srgbClr val="0070C0"/>
                </a:solidFill>
                <a:latin typeface="Calibri" panose="020F0502020204030204" pitchFamily="34" charset="0"/>
                <a:ea typeface="Calibri" panose="020F0502020204030204" pitchFamily="34" charset="0"/>
                <a:cs typeface="Calibri" panose="020F0502020204030204" pitchFamily="34" charset="0"/>
              </a:rPr>
              <a:t>in identified hot spots and monitoring stations</a:t>
            </a: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r>
              <a:rPr lang="en-GB" b="1" kern="100" dirty="0">
                <a:latin typeface="Calibri" panose="020F0502020204030204" pitchFamily="34" charset="0"/>
                <a:ea typeface="Calibri" panose="020F0502020204030204" pitchFamily="34" charset="0"/>
                <a:cs typeface="Calibri" panose="020F0502020204030204" pitchFamily="34" charset="0"/>
              </a:rPr>
              <a:t>The situation of marine water quality over the past 10 year (2015 – 2024)</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4" name="Picture 13"/>
          <p:cNvPicPr/>
          <p:nvPr/>
        </p:nvPicPr>
        <p:blipFill rotWithShape="1">
          <a:blip r:embed="rId7" cstate="print">
            <a:extLst>
              <a:ext uri="{28A0092B-C50C-407E-A947-70E740481C1C}">
                <a14:useLocalDpi xmlns:a14="http://schemas.microsoft.com/office/drawing/2010/main" val="0"/>
              </a:ext>
            </a:extLst>
          </a:blip>
          <a:srcRect r="15251"/>
          <a:stretch/>
        </p:blipFill>
        <p:spPr bwMode="auto">
          <a:xfrm>
            <a:off x="4227512" y="2808511"/>
            <a:ext cx="4872946" cy="3618397"/>
          </a:xfrm>
          <a:prstGeom prst="rect">
            <a:avLst/>
          </a:prstGeom>
          <a:noFill/>
        </p:spPr>
      </p:pic>
      <p:sp>
        <p:nvSpPr>
          <p:cNvPr id="3" name="TextBox 2"/>
          <p:cNvSpPr txBox="1"/>
          <p:nvPr/>
        </p:nvSpPr>
        <p:spPr>
          <a:xfrm>
            <a:off x="4227511" y="3568187"/>
            <a:ext cx="336118" cy="1201923"/>
          </a:xfrm>
          <a:prstGeom prst="rect">
            <a:avLst/>
          </a:prstGeom>
          <a:solidFill>
            <a:schemeClr val="bg1"/>
          </a:solidFill>
        </p:spPr>
        <p:txBody>
          <a:bodyPr vert="vert270" wrap="square" rtlCol="0">
            <a:spAutoFit/>
          </a:bodyPr>
          <a:lstStyle/>
          <a:p>
            <a:pPr>
              <a:lnSpc>
                <a:spcPct val="80000"/>
              </a:lnSpc>
            </a:pPr>
            <a:r>
              <a:rPr lang="en-US" sz="1200" kern="100" dirty="0">
                <a:solidFill>
                  <a:schemeClr val="tx1"/>
                </a:solidFill>
                <a:latin typeface="Calibri" panose="020F0502020204030204" pitchFamily="34" charset="0"/>
                <a:ea typeface="Calibri" panose="020F0502020204030204" pitchFamily="34" charset="0"/>
                <a:cs typeface="Calibri" panose="020F0502020204030204" pitchFamily="34" charset="0"/>
              </a:rPr>
              <a:t>Percentage</a:t>
            </a:r>
          </a:p>
        </p:txBody>
      </p:sp>
      <p:grpSp>
        <p:nvGrpSpPr>
          <p:cNvPr id="6" name="Group 5"/>
          <p:cNvGrpSpPr/>
          <p:nvPr/>
        </p:nvGrpSpPr>
        <p:grpSpPr>
          <a:xfrm>
            <a:off x="9343228" y="3764123"/>
            <a:ext cx="2424701" cy="1631216"/>
            <a:chOff x="9343230" y="3179923"/>
            <a:chExt cx="2424701" cy="1631216"/>
          </a:xfrm>
        </p:grpSpPr>
        <p:sp>
          <p:nvSpPr>
            <p:cNvPr id="2" name="TextBox 1"/>
            <p:cNvSpPr txBox="1"/>
            <p:nvPr/>
          </p:nvSpPr>
          <p:spPr>
            <a:xfrm>
              <a:off x="9343230" y="3179923"/>
              <a:ext cx="2424701" cy="1631216"/>
            </a:xfrm>
            <a:prstGeom prst="rect">
              <a:avLst/>
            </a:prstGeom>
            <a:noFill/>
          </p:spPr>
          <p:txBody>
            <a:bodyPr wrap="square" rtlCol="0">
              <a:spAutoFit/>
            </a:bodyPr>
            <a:lstStyle/>
            <a:p>
              <a:pPr>
                <a:spcBef>
                  <a:spcPts val="600"/>
                </a:spcBef>
              </a:pPr>
              <a:r>
                <a:rPr lang="en-US" sz="1600" b="1" dirty="0"/>
                <a:t>	Very Good</a:t>
              </a:r>
            </a:p>
            <a:p>
              <a:pPr>
                <a:spcBef>
                  <a:spcPts val="600"/>
                </a:spcBef>
              </a:pPr>
              <a:r>
                <a:rPr lang="en-US" sz="1600" b="1" dirty="0"/>
                <a:t>	Good</a:t>
              </a:r>
            </a:p>
            <a:p>
              <a:pPr>
                <a:spcBef>
                  <a:spcPts val="600"/>
                </a:spcBef>
              </a:pPr>
              <a:r>
                <a:rPr lang="en-US" sz="1600" b="1" dirty="0"/>
                <a:t>	Fair</a:t>
              </a:r>
            </a:p>
            <a:p>
              <a:pPr>
                <a:spcBef>
                  <a:spcPts val="600"/>
                </a:spcBef>
              </a:pPr>
              <a:r>
                <a:rPr lang="en-US" sz="1600" b="1" dirty="0"/>
                <a:t>	Poor</a:t>
              </a:r>
            </a:p>
            <a:p>
              <a:pPr>
                <a:spcBef>
                  <a:spcPts val="600"/>
                </a:spcBef>
              </a:pPr>
              <a:r>
                <a:rPr lang="en-US" sz="1600" b="1" dirty="0"/>
                <a:t>	Very Poor</a:t>
              </a:r>
            </a:p>
          </p:txBody>
        </p:sp>
        <p:grpSp>
          <p:nvGrpSpPr>
            <p:cNvPr id="5" name="Group 4"/>
            <p:cNvGrpSpPr/>
            <p:nvPr/>
          </p:nvGrpSpPr>
          <p:grpSpPr>
            <a:xfrm>
              <a:off x="9937750" y="3218023"/>
              <a:ext cx="254000" cy="1564786"/>
              <a:chOff x="9937750" y="3218023"/>
              <a:chExt cx="254000" cy="1564786"/>
            </a:xfrm>
          </p:grpSpPr>
          <p:sp>
            <p:nvSpPr>
              <p:cNvPr id="4" name="Oval 3"/>
              <p:cNvSpPr/>
              <p:nvPr/>
            </p:nvSpPr>
            <p:spPr>
              <a:xfrm>
                <a:off x="9937750" y="3218023"/>
                <a:ext cx="254000" cy="254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9937750" y="3554573"/>
                <a:ext cx="254000" cy="254000"/>
              </a:xfrm>
              <a:prstGeom prst="ellipse">
                <a:avLst/>
              </a:pr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937750" y="3891044"/>
                <a:ext cx="254000" cy="254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9937750" y="4207248"/>
                <a:ext cx="254000" cy="254000"/>
              </a:xfrm>
              <a:prstGeom prst="ellips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9937750" y="4528809"/>
                <a:ext cx="254000" cy="25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36319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pic>
        <p:nvPicPr>
          <p:cNvPr id="751" name="Google Shape;751;g2e0a612e172_0_898"/>
          <p:cNvPicPr preferRelativeResize="0"/>
          <p:nvPr/>
        </p:nvPicPr>
        <p:blipFill rotWithShape="1">
          <a:blip r:embed="rId3">
            <a:alphaModFix/>
          </a:blip>
          <a:srcRect b="28744"/>
          <a:stretch/>
        </p:blipFill>
        <p:spPr>
          <a:xfrm>
            <a:off x="132736" y="3515132"/>
            <a:ext cx="8168640" cy="3342866"/>
          </a:xfrm>
          <a:prstGeom prst="rect">
            <a:avLst/>
          </a:prstGeom>
          <a:noFill/>
          <a:ln>
            <a:noFill/>
          </a:ln>
        </p:spPr>
      </p:pic>
      <p:pic>
        <p:nvPicPr>
          <p:cNvPr id="752" name="Google Shape;752;g2e0a612e172_0_898"/>
          <p:cNvPicPr preferRelativeResize="0"/>
          <p:nvPr/>
        </p:nvPicPr>
        <p:blipFill rotWithShape="1">
          <a:blip r:embed="rId4">
            <a:alphaModFix/>
          </a:blip>
          <a:srcRect t="18667" b="46961"/>
          <a:stretch/>
        </p:blipFill>
        <p:spPr>
          <a:xfrm>
            <a:off x="152400" y="1965636"/>
            <a:ext cx="8004634" cy="1579270"/>
          </a:xfrm>
          <a:prstGeom prst="rect">
            <a:avLst/>
          </a:prstGeom>
          <a:noFill/>
          <a:ln>
            <a:noFill/>
          </a:ln>
        </p:spPr>
      </p:pic>
      <p:pic>
        <p:nvPicPr>
          <p:cNvPr id="753" name="Google Shape;753;g2e0a612e172_0_898"/>
          <p:cNvPicPr preferRelativeResize="0"/>
          <p:nvPr/>
        </p:nvPicPr>
        <p:blipFill rotWithShape="1">
          <a:blip r:embed="rId5">
            <a:alphaModFix/>
          </a:blip>
          <a:srcRect t="19258" b="36743"/>
          <a:stretch/>
        </p:blipFill>
        <p:spPr>
          <a:xfrm>
            <a:off x="254000" y="-1245"/>
            <a:ext cx="7676784" cy="1900004"/>
          </a:xfrm>
          <a:prstGeom prst="rect">
            <a:avLst/>
          </a:prstGeom>
          <a:noFill/>
          <a:ln>
            <a:noFill/>
          </a:ln>
        </p:spPr>
      </p:pic>
      <p:sp>
        <p:nvSpPr>
          <p:cNvPr id="756" name="Google Shape;756;g2e0a612e172_0_898"/>
          <p:cNvSpPr txBox="1"/>
          <p:nvPr/>
        </p:nvSpPr>
        <p:spPr>
          <a:xfrm>
            <a:off x="3569751" y="1965636"/>
            <a:ext cx="3261600" cy="52318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2800" b="1" dirty="0">
                <a:solidFill>
                  <a:schemeClr val="dk1"/>
                </a:solidFill>
                <a:latin typeface="Times New Roman"/>
                <a:ea typeface="Times New Roman"/>
                <a:cs typeface="Times New Roman"/>
                <a:sym typeface="Times New Roman"/>
              </a:rPr>
              <a:t>NO3 - N </a:t>
            </a:r>
            <a:endParaRPr dirty="0">
              <a:latin typeface="Times New Roman"/>
              <a:ea typeface="Times New Roman"/>
              <a:cs typeface="Times New Roman"/>
              <a:sym typeface="Times New Roman"/>
            </a:endParaRPr>
          </a:p>
        </p:txBody>
      </p:sp>
      <p:sp>
        <p:nvSpPr>
          <p:cNvPr id="757" name="Google Shape;757;g2e0a612e172_0_898"/>
          <p:cNvSpPr txBox="1"/>
          <p:nvPr/>
        </p:nvSpPr>
        <p:spPr>
          <a:xfrm>
            <a:off x="3555361" y="0"/>
            <a:ext cx="3165900" cy="52320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2800" b="1" dirty="0">
                <a:solidFill>
                  <a:schemeClr val="dk1"/>
                </a:solidFill>
                <a:latin typeface="Times New Roman"/>
                <a:ea typeface="Times New Roman"/>
                <a:cs typeface="Times New Roman"/>
                <a:sym typeface="Times New Roman"/>
              </a:rPr>
              <a:t>Total NH3</a:t>
            </a:r>
            <a:endParaRPr dirty="0">
              <a:latin typeface="Times New Roman"/>
              <a:ea typeface="Times New Roman"/>
              <a:cs typeface="Times New Roman"/>
              <a:sym typeface="Times New Roman"/>
            </a:endParaRPr>
          </a:p>
        </p:txBody>
      </p:sp>
      <p:sp>
        <p:nvSpPr>
          <p:cNvPr id="758" name="Google Shape;758;g2e0a612e172_0_898"/>
          <p:cNvSpPr txBox="1">
            <a:spLocks noGrp="1"/>
          </p:cNvSpPr>
          <p:nvPr>
            <p:ph type="sldNum" idx="12"/>
          </p:nvPr>
        </p:nvSpPr>
        <p:spPr>
          <a:xfrm>
            <a:off x="11675536" y="6375400"/>
            <a:ext cx="516600" cy="482700"/>
          </a:xfrm>
          <a:prstGeom prst="rect">
            <a:avLst/>
          </a:prstGeom>
          <a:solidFill>
            <a:srgbClr val="CDCAE4"/>
          </a:solid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sz="2100" b="1">
                <a:solidFill>
                  <a:srgbClr val="000000"/>
                </a:solidFill>
                <a:latin typeface="Sarabun"/>
                <a:ea typeface="Sarabun"/>
                <a:cs typeface="Sarabun"/>
                <a:sym typeface="Sarabun"/>
              </a:rPr>
              <a:t>10</a:t>
            </a:r>
            <a:endParaRPr sz="2100" b="1">
              <a:solidFill>
                <a:srgbClr val="000000"/>
              </a:solidFill>
              <a:latin typeface="Sarabun"/>
              <a:ea typeface="Sarabun"/>
              <a:cs typeface="Sarabun"/>
              <a:sym typeface="Sarabun"/>
            </a:endParaRPr>
          </a:p>
        </p:txBody>
      </p:sp>
      <p:sp>
        <p:nvSpPr>
          <p:cNvPr id="759" name="Google Shape;759;g2e0a612e172_0_898"/>
          <p:cNvSpPr txBox="1"/>
          <p:nvPr/>
        </p:nvSpPr>
        <p:spPr>
          <a:xfrm>
            <a:off x="3555361" y="3749979"/>
            <a:ext cx="3588900" cy="52318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2800" b="1" dirty="0">
                <a:solidFill>
                  <a:schemeClr val="dk1"/>
                </a:solidFill>
                <a:latin typeface="Times New Roman"/>
                <a:ea typeface="Times New Roman"/>
                <a:cs typeface="Times New Roman"/>
                <a:sym typeface="Times New Roman"/>
              </a:rPr>
              <a:t>PO4 - P</a:t>
            </a:r>
            <a:endParaRPr dirty="0">
              <a:latin typeface="Times New Roman"/>
              <a:ea typeface="Times New Roman"/>
              <a:cs typeface="Times New Roman"/>
              <a:sym typeface="Times New Roman"/>
            </a:endParaRPr>
          </a:p>
        </p:txBody>
      </p:sp>
      <p:sp>
        <p:nvSpPr>
          <p:cNvPr id="760" name="Google Shape;760;g2e0a612e172_0_898"/>
          <p:cNvSpPr/>
          <p:nvPr/>
        </p:nvSpPr>
        <p:spPr>
          <a:xfrm>
            <a:off x="2165350" y="151886"/>
            <a:ext cx="1332300" cy="6657900"/>
          </a:xfrm>
          <a:prstGeom prst="rect">
            <a:avLst/>
          </a:prstGeom>
          <a:noFill/>
          <a:ln w="28575" cap="flat" cmpd="sng">
            <a:solidFill>
              <a:srgbClr val="C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1" name="Google Shape;761;g2e0a612e172_0_898"/>
          <p:cNvSpPr txBox="1"/>
          <p:nvPr/>
        </p:nvSpPr>
        <p:spPr>
          <a:xfrm>
            <a:off x="8489275" y="3242077"/>
            <a:ext cx="3566100" cy="1931899"/>
          </a:xfrm>
          <a:prstGeom prst="rect">
            <a:avLst/>
          </a:prstGeom>
          <a:solidFill>
            <a:srgbClr val="E2DFDC"/>
          </a:solidFill>
          <a:ln>
            <a:noFill/>
          </a:ln>
        </p:spPr>
        <p:txBody>
          <a:bodyPr spcFirstLastPara="1" wrap="square" lIns="91425" tIns="45700" rIns="91425" bIns="45700" anchor="t" anchorCtr="0">
            <a:spAutoFit/>
          </a:bodyPr>
          <a:lstStyle/>
          <a:p>
            <a:pPr marL="0" marR="0" lvl="0" indent="0" algn="l" rtl="0">
              <a:lnSpc>
                <a:spcPct val="138888"/>
              </a:lnSpc>
              <a:spcBef>
                <a:spcPts val="0"/>
              </a:spcBef>
              <a:spcAft>
                <a:spcPts val="0"/>
              </a:spcAft>
              <a:buNone/>
            </a:pPr>
            <a:r>
              <a:rPr lang="en-US" sz="1800" b="1" dirty="0" err="1">
                <a:solidFill>
                  <a:srgbClr val="FF0000"/>
                </a:solidFill>
                <a:latin typeface="Times New Roman"/>
                <a:ea typeface="Times New Roman"/>
                <a:cs typeface="Times New Roman"/>
                <a:sym typeface="Times New Roman"/>
              </a:rPr>
              <a:t>HotSpot</a:t>
            </a:r>
            <a:endParaRPr dirty="0">
              <a:solidFill>
                <a:srgbClr val="FF0000"/>
              </a:solidFill>
              <a:latin typeface="Times New Roman"/>
              <a:ea typeface="Times New Roman"/>
              <a:cs typeface="Times New Roman"/>
              <a:sym typeface="Times New Roman"/>
            </a:endParaRPr>
          </a:p>
          <a:p>
            <a:pPr marL="520700" marR="0" lvl="0" indent="-177800" algn="l" rtl="0">
              <a:lnSpc>
                <a:spcPct val="138888"/>
              </a:lnSpc>
              <a:spcBef>
                <a:spcPts val="0"/>
              </a:spcBef>
              <a:spcAft>
                <a:spcPts val="0"/>
              </a:spcAft>
              <a:buClr>
                <a:schemeClr val="dk1"/>
              </a:buClr>
              <a:buSzPts val="1800"/>
              <a:buFont typeface="Times New Roman"/>
              <a:buChar char="▪"/>
            </a:pPr>
            <a:r>
              <a:rPr lang="en" sz="1800" b="1" dirty="0">
                <a:solidFill>
                  <a:schemeClr val="dk1"/>
                </a:solidFill>
                <a:latin typeface="Times New Roman"/>
                <a:ea typeface="Times New Roman"/>
                <a:cs typeface="Times New Roman"/>
                <a:sym typeface="Times New Roman"/>
              </a:rPr>
              <a:t>Mae Klong River Mouth</a:t>
            </a:r>
            <a:endParaRPr dirty="0">
              <a:latin typeface="Times New Roman"/>
              <a:ea typeface="Times New Roman"/>
              <a:cs typeface="Times New Roman"/>
              <a:sym typeface="Times New Roman"/>
            </a:endParaRPr>
          </a:p>
          <a:p>
            <a:pPr marL="520700" marR="0" lvl="0" indent="-177800" algn="l" rtl="0">
              <a:lnSpc>
                <a:spcPct val="138888"/>
              </a:lnSpc>
              <a:spcBef>
                <a:spcPts val="0"/>
              </a:spcBef>
              <a:spcAft>
                <a:spcPts val="0"/>
              </a:spcAft>
              <a:buClr>
                <a:schemeClr val="dk1"/>
              </a:buClr>
              <a:buSzPts val="1800"/>
              <a:buFont typeface="Times New Roman"/>
              <a:buChar char="▪"/>
            </a:pPr>
            <a:r>
              <a:rPr lang="en" sz="1800" b="1" dirty="0">
                <a:solidFill>
                  <a:schemeClr val="dk1"/>
                </a:solidFill>
                <a:latin typeface="Times New Roman"/>
                <a:ea typeface="Times New Roman"/>
                <a:cs typeface="Times New Roman"/>
                <a:sym typeface="Times New Roman"/>
              </a:rPr>
              <a:t>Tha Chin River Mouth </a:t>
            </a:r>
            <a:endParaRPr dirty="0">
              <a:latin typeface="Times New Roman"/>
              <a:ea typeface="Times New Roman"/>
              <a:cs typeface="Times New Roman"/>
              <a:sym typeface="Times New Roman"/>
            </a:endParaRPr>
          </a:p>
          <a:p>
            <a:pPr marL="520700" marR="0" lvl="0" indent="-177800" algn="l" rtl="0">
              <a:lnSpc>
                <a:spcPct val="138888"/>
              </a:lnSpc>
              <a:spcBef>
                <a:spcPts val="0"/>
              </a:spcBef>
              <a:spcAft>
                <a:spcPts val="0"/>
              </a:spcAft>
              <a:buClr>
                <a:schemeClr val="dk1"/>
              </a:buClr>
              <a:buSzPts val="1800"/>
              <a:buFont typeface="Times New Roman"/>
              <a:buChar char="▪"/>
            </a:pPr>
            <a:r>
              <a:rPr lang="en-US" sz="1800" b="1" dirty="0">
                <a:solidFill>
                  <a:schemeClr val="dk1"/>
                </a:solidFill>
                <a:latin typeface="Times New Roman"/>
                <a:ea typeface="Times New Roman"/>
                <a:cs typeface="Times New Roman"/>
                <a:sym typeface="Times New Roman"/>
              </a:rPr>
              <a:t>Chao Phraya River Mouth</a:t>
            </a:r>
            <a:r>
              <a:rPr lang="en" sz="1800" b="1" dirty="0">
                <a:solidFill>
                  <a:schemeClr val="dk1"/>
                </a:solidFill>
                <a:latin typeface="Times New Roman"/>
                <a:ea typeface="Times New Roman"/>
                <a:cs typeface="Times New Roman"/>
                <a:sym typeface="Times New Roman"/>
              </a:rPr>
              <a:t> </a:t>
            </a:r>
            <a:endParaRPr dirty="0">
              <a:latin typeface="Times New Roman"/>
              <a:ea typeface="Times New Roman"/>
              <a:cs typeface="Times New Roman"/>
              <a:sym typeface="Times New Roman"/>
            </a:endParaRPr>
          </a:p>
          <a:p>
            <a:pPr marL="0" marR="0" lvl="0" indent="0" algn="l" rtl="0">
              <a:lnSpc>
                <a:spcPct val="138888"/>
              </a:lnSpc>
              <a:spcBef>
                <a:spcPts val="0"/>
              </a:spcBef>
              <a:spcAft>
                <a:spcPts val="0"/>
              </a:spcAft>
              <a:buNone/>
            </a:pPr>
            <a:endParaRPr dirty="0">
              <a:latin typeface="Times New Roman"/>
              <a:ea typeface="Times New Roman"/>
              <a:cs typeface="Times New Roman"/>
              <a:sym typeface="Times New Roman"/>
            </a:endParaRPr>
          </a:p>
        </p:txBody>
      </p:sp>
      <p:sp>
        <p:nvSpPr>
          <p:cNvPr id="2" name="Google Shape;711;g2e0a612e172_0_859">
            <a:extLst>
              <a:ext uri="{FF2B5EF4-FFF2-40B4-BE49-F238E27FC236}">
                <a16:creationId xmlns:a16="http://schemas.microsoft.com/office/drawing/2014/main" id="{053EFDF0-43DE-328A-728D-C76AAFBE8E22}"/>
              </a:ext>
            </a:extLst>
          </p:cNvPr>
          <p:cNvSpPr txBox="1"/>
          <p:nvPr/>
        </p:nvSpPr>
        <p:spPr>
          <a:xfrm>
            <a:off x="9294606" y="1298708"/>
            <a:ext cx="2832935" cy="64629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 sz="3600" b="1" dirty="0">
                <a:solidFill>
                  <a:schemeClr val="dk1"/>
                </a:solidFill>
                <a:latin typeface="Times New Roman"/>
                <a:ea typeface="Times New Roman"/>
                <a:cs typeface="Times New Roman"/>
                <a:sym typeface="Times New Roman"/>
              </a:rPr>
              <a:t>10 years</a:t>
            </a:r>
            <a:endParaRPr dirty="0">
              <a:latin typeface="Times New Roman"/>
              <a:ea typeface="Times New Roman"/>
              <a:cs typeface="Times New Roman"/>
              <a:sym typeface="Times New Roman"/>
            </a:endParaRPr>
          </a:p>
        </p:txBody>
      </p:sp>
      <p:sp>
        <p:nvSpPr>
          <p:cNvPr id="3" name="Google Shape;712;g2e0a612e172_0_859">
            <a:extLst>
              <a:ext uri="{FF2B5EF4-FFF2-40B4-BE49-F238E27FC236}">
                <a16:creationId xmlns:a16="http://schemas.microsoft.com/office/drawing/2014/main" id="{72411C10-B267-38C3-5066-51B04F1B8010}"/>
              </a:ext>
            </a:extLst>
          </p:cNvPr>
          <p:cNvSpPr txBox="1"/>
          <p:nvPr/>
        </p:nvSpPr>
        <p:spPr>
          <a:xfrm>
            <a:off x="7878652" y="1896455"/>
            <a:ext cx="4199400" cy="1105519"/>
          </a:xfrm>
          <a:prstGeom prst="rect">
            <a:avLst/>
          </a:prstGeom>
          <a:noFill/>
          <a:ln>
            <a:noFill/>
          </a:ln>
        </p:spPr>
        <p:txBody>
          <a:bodyPr spcFirstLastPara="1" wrap="square" lIns="91425" tIns="45700" rIns="91425" bIns="45700" anchor="t" anchorCtr="0">
            <a:spAutoFit/>
          </a:bodyPr>
          <a:lstStyle/>
          <a:p>
            <a:pPr marL="0" marR="0" lvl="0" indent="0" algn="r" rtl="0">
              <a:lnSpc>
                <a:spcPct val="144444"/>
              </a:lnSpc>
              <a:spcBef>
                <a:spcPts val="0"/>
              </a:spcBef>
              <a:spcAft>
                <a:spcPts val="0"/>
              </a:spcAft>
              <a:buNone/>
            </a:pPr>
            <a:r>
              <a:rPr lang="en" sz="1800" b="1" dirty="0">
                <a:solidFill>
                  <a:schemeClr val="dk1"/>
                </a:solidFill>
                <a:latin typeface="Times New Roman"/>
                <a:ea typeface="Times New Roman"/>
                <a:cs typeface="Times New Roman"/>
                <a:sym typeface="Times New Roman"/>
              </a:rPr>
              <a:t>Nitrogen </a:t>
            </a:r>
            <a:endParaRPr sz="1800" b="1" dirty="0">
              <a:solidFill>
                <a:schemeClr val="dk1"/>
              </a:solidFill>
              <a:latin typeface="Times New Roman"/>
              <a:ea typeface="Times New Roman"/>
              <a:cs typeface="Times New Roman"/>
              <a:sym typeface="Times New Roman"/>
            </a:endParaRPr>
          </a:p>
          <a:p>
            <a:pPr marL="0" marR="0" lvl="0" indent="0" algn="r" rtl="0">
              <a:lnSpc>
                <a:spcPct val="144444"/>
              </a:lnSpc>
              <a:spcBef>
                <a:spcPts val="0"/>
              </a:spcBef>
              <a:spcAft>
                <a:spcPts val="0"/>
              </a:spcAft>
              <a:buNone/>
            </a:pPr>
            <a:r>
              <a:rPr lang="en-US" sz="1800" b="1" dirty="0">
                <a:solidFill>
                  <a:schemeClr val="dk1"/>
                </a:solidFill>
                <a:latin typeface="Times New Roman"/>
                <a:ea typeface="Times New Roman"/>
                <a:cs typeface="Times New Roman"/>
                <a:sym typeface="Times New Roman"/>
              </a:rPr>
              <a:t>Coastal Water</a:t>
            </a:r>
            <a:endParaRPr dirty="0">
              <a:latin typeface="Times New Roman"/>
              <a:ea typeface="Times New Roman"/>
              <a:cs typeface="Times New Roman"/>
              <a:sym typeface="Times New Roman"/>
            </a:endParaRPr>
          </a:p>
          <a:p>
            <a:pPr marL="0" marR="0" lvl="0" indent="0" algn="r" rtl="0">
              <a:spcBef>
                <a:spcPts val="0"/>
              </a:spcBef>
              <a:spcAft>
                <a:spcPts val="0"/>
              </a:spcAft>
              <a:buNone/>
            </a:pPr>
            <a:r>
              <a:rPr lang="en" sz="1400" b="1" dirty="0">
                <a:solidFill>
                  <a:srgbClr val="6B62B7"/>
                </a:solidFill>
                <a:latin typeface="Times New Roman"/>
                <a:ea typeface="Times New Roman"/>
                <a:cs typeface="Times New Roman"/>
                <a:sym typeface="Times New Roman"/>
              </a:rPr>
              <a:t>from </a:t>
            </a:r>
            <a:r>
              <a:rPr lang="th-TH" sz="1400" b="1" dirty="0">
                <a:solidFill>
                  <a:srgbClr val="6B62B7"/>
                </a:solidFill>
                <a:latin typeface="Times New Roman"/>
                <a:ea typeface="Times New Roman"/>
                <a:cs typeface="Times New Roman"/>
                <a:sym typeface="Times New Roman"/>
              </a:rPr>
              <a:t>2014</a:t>
            </a:r>
            <a:r>
              <a:rPr lang="en" sz="1400" b="1" dirty="0">
                <a:solidFill>
                  <a:srgbClr val="6B62B7"/>
                </a:solidFill>
                <a:latin typeface="Times New Roman"/>
                <a:ea typeface="Times New Roman"/>
                <a:cs typeface="Times New Roman"/>
                <a:sym typeface="Times New Roman"/>
              </a:rPr>
              <a:t> - </a:t>
            </a:r>
            <a:r>
              <a:rPr lang="th-TH" sz="1400" b="1" dirty="0">
                <a:solidFill>
                  <a:srgbClr val="6B62B7"/>
                </a:solidFill>
                <a:latin typeface="Times New Roman"/>
                <a:ea typeface="Times New Roman"/>
                <a:cs typeface="Times New Roman"/>
                <a:sym typeface="Times New Roman"/>
              </a:rPr>
              <a:t>2023</a:t>
            </a:r>
            <a:r>
              <a:rPr lang="en" sz="1400" b="1" dirty="0">
                <a:solidFill>
                  <a:srgbClr val="6B62B7"/>
                </a:solidFill>
                <a:latin typeface="Times New Roman"/>
                <a:ea typeface="Times New Roman"/>
                <a:cs typeface="Times New Roman"/>
                <a:sym typeface="Times New Roman"/>
              </a:rPr>
              <a:t> </a:t>
            </a:r>
            <a:endParaRPr dirty="0">
              <a:latin typeface="Times New Roman"/>
              <a:ea typeface="Times New Roman"/>
              <a:cs typeface="Times New Roman"/>
              <a:sym typeface="Times New Roman"/>
            </a:endParaRPr>
          </a:p>
        </p:txBody>
      </p:sp>
    </p:spTree>
    <p:extLst>
      <p:ext uri="{BB962C8B-B14F-4D97-AF65-F5344CB8AC3E}">
        <p14:creationId xmlns:p14="http://schemas.microsoft.com/office/powerpoint/2010/main" val="35208242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1" y="118335"/>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Status on coordinating national activities and contributing regional activities for 2025-2026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18" y="971279"/>
            <a:ext cx="9551339" cy="5707185"/>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sz="2400" dirty="0">
                <a:latin typeface="Calibri" panose="020F0502020204030204" pitchFamily="34" charset="0"/>
                <a:ea typeface="Calibri" panose="020F0502020204030204" pitchFamily="34" charset="0"/>
                <a:cs typeface="Calibri" panose="020F0502020204030204" pitchFamily="34" charset="0"/>
                <a:sym typeface="Arial"/>
              </a:rPr>
              <a:t>Introduction of specialized executing agency on LBP</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000" dirty="0">
                <a:latin typeface="Calibri" panose="020F0502020204030204" pitchFamily="34" charset="0"/>
                <a:ea typeface="Calibri" panose="020F0502020204030204" pitchFamily="34" charset="0"/>
                <a:cs typeface="Calibri" panose="020F0502020204030204" pitchFamily="34" charset="0"/>
              </a:rPr>
              <a:t>Specialized Executing Agency for LBP is Pollution Control Department (PCD)</a:t>
            </a:r>
            <a:endParaRPr lang="en-US" sz="2000" dirty="0">
              <a:latin typeface="Calibri" panose="020F0502020204030204" pitchFamily="34" charset="0"/>
              <a:ea typeface="Calibri" panose="020F0502020204030204" pitchFamily="34" charset="0"/>
              <a:cs typeface="Calibri" panose="020F0502020204030204" pitchFamily="34" charset="0"/>
              <a:sym typeface="Arial"/>
            </a:endParaRPr>
          </a:p>
          <a:p>
            <a:pPr marL="0" indent="0">
              <a:buClrTx/>
              <a:buNone/>
              <a:defRPr/>
            </a:pPr>
            <a:r>
              <a:rPr lang="en-US" sz="2000" b="1" dirty="0">
                <a:latin typeface="Calibri" panose="020F0502020204030204" pitchFamily="34" charset="0"/>
                <a:ea typeface="Calibri" panose="020F0502020204030204" pitchFamily="34" charset="0"/>
                <a:cs typeface="Calibri" panose="020F0502020204030204" pitchFamily="34" charset="0"/>
                <a:sym typeface="Arial"/>
              </a:rPr>
              <a:t>Outline on National Working Group on LBP (members, organizations)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i="0" u="none" strike="noStrike" kern="1200" cap="none" spc="0" normalizeH="0" baseline="0" noProof="0" dirty="0">
              <a:ln>
                <a:noFill/>
              </a:ln>
              <a:effectLst/>
              <a:highlight>
                <a:srgbClr val="FFFF00"/>
              </a:highligh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dirty="0">
              <a:highlight>
                <a:srgbClr val="FFFF00"/>
              </a:highligh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i="0" u="none" strike="noStrike" kern="1200" cap="none" spc="0" normalizeH="0" baseline="0" noProof="0" dirty="0">
              <a:ln>
                <a:noFill/>
              </a:ln>
              <a:effectLst/>
              <a:highlight>
                <a:srgbClr val="FFFF00"/>
              </a:highlight>
              <a:uLnTx/>
              <a:uFillTx/>
              <a:latin typeface="Calibri" panose="020F0502020204030204" pitchFamily="34" charset="0"/>
              <a:ea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B77947B4-592C-7D8B-71DC-F8435944401C}"/>
              </a:ext>
            </a:extLst>
          </p:cNvPr>
          <p:cNvSpPr/>
          <p:nvPr/>
        </p:nvSpPr>
        <p:spPr>
          <a:xfrm>
            <a:off x="2549564" y="3199377"/>
            <a:ext cx="2592452" cy="712519"/>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Ministry of Natural Resources and Environment (MNRE)</a:t>
            </a:r>
          </a:p>
          <a:p>
            <a:pPr algn="ctr"/>
            <a:r>
              <a:rPr lang="en-US" dirty="0">
                <a:solidFill>
                  <a:schemeClr val="tx1"/>
                </a:solidFill>
              </a:rPr>
              <a:t>National Technical  focal Point</a:t>
            </a:r>
            <a:endParaRPr lang="en-ID" dirty="0">
              <a:solidFill>
                <a:schemeClr val="tx1"/>
              </a:solidFill>
            </a:endParaRPr>
          </a:p>
        </p:txBody>
      </p:sp>
      <p:sp>
        <p:nvSpPr>
          <p:cNvPr id="10" name="Rectangle 9">
            <a:extLst>
              <a:ext uri="{FF2B5EF4-FFF2-40B4-BE49-F238E27FC236}">
                <a16:creationId xmlns:a16="http://schemas.microsoft.com/office/drawing/2014/main" id="{03D346C5-6050-6A0D-EA38-3214D26280B8}"/>
              </a:ext>
            </a:extLst>
          </p:cNvPr>
          <p:cNvSpPr/>
          <p:nvPr/>
        </p:nvSpPr>
        <p:spPr>
          <a:xfrm>
            <a:off x="2766950" y="4638843"/>
            <a:ext cx="2375065" cy="712519"/>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PCD</a:t>
            </a:r>
          </a:p>
          <a:p>
            <a:pPr algn="ctr"/>
            <a:r>
              <a:rPr lang="en-US" dirty="0">
                <a:solidFill>
                  <a:schemeClr val="tx1"/>
                </a:solidFill>
              </a:rPr>
              <a:t>Special Executing Agency</a:t>
            </a:r>
            <a:endParaRPr lang="en-ID" dirty="0">
              <a:solidFill>
                <a:schemeClr val="tx1"/>
              </a:solidFill>
            </a:endParaRPr>
          </a:p>
        </p:txBody>
      </p:sp>
      <p:cxnSp>
        <p:nvCxnSpPr>
          <p:cNvPr id="12" name="Straight Connector 11">
            <a:extLst>
              <a:ext uri="{FF2B5EF4-FFF2-40B4-BE49-F238E27FC236}">
                <a16:creationId xmlns:a16="http://schemas.microsoft.com/office/drawing/2014/main" id="{A20C136E-3B78-86EE-4E34-810621739B6A}"/>
              </a:ext>
            </a:extLst>
          </p:cNvPr>
          <p:cNvCxnSpPr>
            <a:cxnSpLocks/>
          </p:cNvCxnSpPr>
          <p:nvPr/>
        </p:nvCxnSpPr>
        <p:spPr>
          <a:xfrm>
            <a:off x="5866410" y="2427913"/>
            <a:ext cx="0" cy="2236704"/>
          </a:xfrm>
          <a:prstGeom prst="line">
            <a:avLst/>
          </a:prstGeom>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F8340A3E-0AE1-66B2-C636-FB8C11EC5515}"/>
              </a:ext>
            </a:extLst>
          </p:cNvPr>
          <p:cNvSpPr/>
          <p:nvPr/>
        </p:nvSpPr>
        <p:spPr>
          <a:xfrm>
            <a:off x="6243932" y="4427110"/>
            <a:ext cx="3990104" cy="47501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Civil Society Organizations/Community Groups</a:t>
            </a:r>
            <a:endParaRPr lang="en-ID" dirty="0">
              <a:solidFill>
                <a:schemeClr val="tx1"/>
              </a:solidFill>
            </a:endParaRPr>
          </a:p>
        </p:txBody>
      </p:sp>
      <p:sp>
        <p:nvSpPr>
          <p:cNvPr id="15" name="Rectangle 14">
            <a:extLst>
              <a:ext uri="{FF2B5EF4-FFF2-40B4-BE49-F238E27FC236}">
                <a16:creationId xmlns:a16="http://schemas.microsoft.com/office/drawing/2014/main" id="{04A73B12-604A-8977-0EDC-4075EA593B56}"/>
              </a:ext>
            </a:extLst>
          </p:cNvPr>
          <p:cNvSpPr/>
          <p:nvPr/>
        </p:nvSpPr>
        <p:spPr>
          <a:xfrm>
            <a:off x="6243932" y="3868935"/>
            <a:ext cx="3990104" cy="47501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Experts</a:t>
            </a:r>
            <a:endParaRPr lang="en-ID" dirty="0">
              <a:solidFill>
                <a:schemeClr val="tx1"/>
              </a:solidFill>
            </a:endParaRPr>
          </a:p>
        </p:txBody>
      </p:sp>
      <p:sp>
        <p:nvSpPr>
          <p:cNvPr id="16" name="Rectangle 15">
            <a:extLst>
              <a:ext uri="{FF2B5EF4-FFF2-40B4-BE49-F238E27FC236}">
                <a16:creationId xmlns:a16="http://schemas.microsoft.com/office/drawing/2014/main" id="{23D8532E-D7A0-3D10-4CDF-10C459791AD8}"/>
              </a:ext>
            </a:extLst>
          </p:cNvPr>
          <p:cNvSpPr/>
          <p:nvPr/>
        </p:nvSpPr>
        <p:spPr>
          <a:xfrm>
            <a:off x="6248563" y="2761108"/>
            <a:ext cx="3990104" cy="47501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DG of Department of Marine and Coastal Resources</a:t>
            </a:r>
            <a:endParaRPr lang="en-ID" dirty="0">
              <a:solidFill>
                <a:schemeClr val="tx1"/>
              </a:solidFill>
            </a:endParaRPr>
          </a:p>
        </p:txBody>
      </p:sp>
      <p:sp>
        <p:nvSpPr>
          <p:cNvPr id="19" name="Rectangle 18">
            <a:extLst>
              <a:ext uri="{FF2B5EF4-FFF2-40B4-BE49-F238E27FC236}">
                <a16:creationId xmlns:a16="http://schemas.microsoft.com/office/drawing/2014/main" id="{7353A4D1-B46E-B6D0-65F8-1019B4D53F6F}"/>
              </a:ext>
            </a:extLst>
          </p:cNvPr>
          <p:cNvSpPr/>
          <p:nvPr/>
        </p:nvSpPr>
        <p:spPr>
          <a:xfrm>
            <a:off x="6243932" y="3318131"/>
            <a:ext cx="3990104" cy="47501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Local Government</a:t>
            </a:r>
            <a:endParaRPr lang="en-ID" dirty="0">
              <a:solidFill>
                <a:schemeClr val="tx1"/>
              </a:solidFill>
            </a:endParaRPr>
          </a:p>
        </p:txBody>
      </p:sp>
      <p:sp>
        <p:nvSpPr>
          <p:cNvPr id="20" name="Rectangle 19">
            <a:extLst>
              <a:ext uri="{FF2B5EF4-FFF2-40B4-BE49-F238E27FC236}">
                <a16:creationId xmlns:a16="http://schemas.microsoft.com/office/drawing/2014/main" id="{F996D3B3-D8C2-B461-1774-A993568744F1}"/>
              </a:ext>
            </a:extLst>
          </p:cNvPr>
          <p:cNvSpPr/>
          <p:nvPr/>
        </p:nvSpPr>
        <p:spPr>
          <a:xfrm>
            <a:off x="6259321" y="2180751"/>
            <a:ext cx="3990104" cy="47501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DG of PCD</a:t>
            </a:r>
          </a:p>
          <a:p>
            <a:pPr algn="ctr"/>
            <a:r>
              <a:rPr lang="en-US" dirty="0">
                <a:solidFill>
                  <a:schemeClr val="tx1"/>
                </a:solidFill>
              </a:rPr>
              <a:t>(MNRE)</a:t>
            </a:r>
            <a:endParaRPr lang="en-ID" dirty="0">
              <a:solidFill>
                <a:schemeClr val="tx1"/>
              </a:solidFill>
            </a:endParaRPr>
          </a:p>
        </p:txBody>
      </p:sp>
      <p:cxnSp>
        <p:nvCxnSpPr>
          <p:cNvPr id="24" name="Straight Connector 23">
            <a:extLst>
              <a:ext uri="{FF2B5EF4-FFF2-40B4-BE49-F238E27FC236}">
                <a16:creationId xmlns:a16="http://schemas.microsoft.com/office/drawing/2014/main" id="{F502E002-F9F6-A0D6-93C5-7CFD66D7A955}"/>
              </a:ext>
            </a:extLst>
          </p:cNvPr>
          <p:cNvCxnSpPr>
            <a:endCxn id="20" idx="1"/>
          </p:cNvCxnSpPr>
          <p:nvPr/>
        </p:nvCxnSpPr>
        <p:spPr>
          <a:xfrm>
            <a:off x="5866410" y="2418257"/>
            <a:ext cx="39291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D255662-50BB-7D87-888D-453F51577982}"/>
              </a:ext>
            </a:extLst>
          </p:cNvPr>
          <p:cNvCxnSpPr/>
          <p:nvPr/>
        </p:nvCxnSpPr>
        <p:spPr>
          <a:xfrm>
            <a:off x="5866410" y="2998614"/>
            <a:ext cx="3775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7A04557-E382-5A53-9931-06C2897601B9}"/>
              </a:ext>
            </a:extLst>
          </p:cNvPr>
          <p:cNvCxnSpPr>
            <a:endCxn id="15" idx="1"/>
          </p:cNvCxnSpPr>
          <p:nvPr/>
        </p:nvCxnSpPr>
        <p:spPr>
          <a:xfrm>
            <a:off x="5866410" y="4106378"/>
            <a:ext cx="377522" cy="64"/>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3E2C6C2-6137-48D9-931A-EAD670BDF7EB}"/>
              </a:ext>
            </a:extLst>
          </p:cNvPr>
          <p:cNvCxnSpPr>
            <a:cxnSpLocks/>
            <a:endCxn id="14" idx="1"/>
          </p:cNvCxnSpPr>
          <p:nvPr/>
        </p:nvCxnSpPr>
        <p:spPr>
          <a:xfrm>
            <a:off x="5866410" y="4653858"/>
            <a:ext cx="377522" cy="1075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DCCD4B8F-C1FB-D84B-9C0D-0BC18AC1370A}"/>
              </a:ext>
            </a:extLst>
          </p:cNvPr>
          <p:cNvCxnSpPr/>
          <p:nvPr/>
        </p:nvCxnSpPr>
        <p:spPr>
          <a:xfrm flipV="1">
            <a:off x="3633849" y="3941948"/>
            <a:ext cx="0" cy="6968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7C2EBFB-819C-3265-0011-F3616F525BF0}"/>
              </a:ext>
            </a:extLst>
          </p:cNvPr>
          <p:cNvCxnSpPr/>
          <p:nvPr/>
        </p:nvCxnSpPr>
        <p:spPr>
          <a:xfrm>
            <a:off x="3954482" y="3941948"/>
            <a:ext cx="0" cy="6968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6830BBD-9215-4EFC-055D-C027CCE94414}"/>
              </a:ext>
            </a:extLst>
          </p:cNvPr>
          <p:cNvCxnSpPr>
            <a:cxnSpLocks/>
            <a:endCxn id="19" idx="1"/>
          </p:cNvCxnSpPr>
          <p:nvPr/>
        </p:nvCxnSpPr>
        <p:spPr>
          <a:xfrm>
            <a:off x="5142016" y="3555637"/>
            <a:ext cx="1101916" cy="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0949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384FC-692D-860E-1E92-068E3C99B2F3}"/>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C47242C9-77B5-FBD4-C9E9-56F0A28526FC}"/>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AB8357CC-406F-6B82-6621-09841DCBC424}"/>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D6818703-CE78-2731-47B4-343794E378FE}"/>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AE131DE9-4067-7968-540D-2412E43A41B7}"/>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7453DC5-1461-5828-B366-0CE0C7F58C2A}"/>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676C0344-18FD-4F5D-DA2B-6E7D3C91F9BE}"/>
              </a:ext>
            </a:extLst>
          </p:cNvPr>
          <p:cNvSpPr txBox="1">
            <a:spLocks/>
          </p:cNvSpPr>
          <p:nvPr/>
        </p:nvSpPr>
        <p:spPr>
          <a:xfrm>
            <a:off x="2421921" y="118335"/>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Status on coordinating national activities and contributing regional activities for 2025-2026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3" name="Content Placeholder 6">
            <a:extLst>
              <a:ext uri="{FF2B5EF4-FFF2-40B4-BE49-F238E27FC236}">
                <a16:creationId xmlns:a16="http://schemas.microsoft.com/office/drawing/2014/main" id="{0CE7D013-8A1B-753B-3A1C-A5C6C6106ECE}"/>
              </a:ext>
            </a:extLst>
          </p:cNvPr>
          <p:cNvSpPr txBox="1">
            <a:spLocks/>
          </p:cNvSpPr>
          <p:nvPr/>
        </p:nvSpPr>
        <p:spPr>
          <a:xfrm>
            <a:off x="2421918" y="1032480"/>
            <a:ext cx="9764407" cy="5825519"/>
          </a:xfrm>
          <a:prstGeom prst="rect">
            <a:avLst/>
          </a:prstGeom>
          <a:solidFill>
            <a:srgbClr val="BDEEFF"/>
          </a:solidFill>
        </p:spPr>
        <p:txBody>
          <a:bodyPr vert="horz" lIns="91440" tIns="45720" rIns="91440" bIns="45720" numCol="2"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85950" marR="0" lvl="0" indent="-188595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6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Expert/s to join TDA team</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Team Members: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1) Marine habitats/ ecosystems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Associate Professor Dr.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Thamasak</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Yeemin</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Marine Biodiversity Research Group: MBRG</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E-mail : thamasakyeemin@hotmail.com</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2) Fish and Fisheries</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Dr.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Pavarot</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Noranarttragoon</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Senior Expert on Marine Fisheries</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Department of Fisheries</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E-mail : pavarotn@gmail.com</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3) Pollution - Nutrients, Waste water, Plastics</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Dr. Wilawan  Thanatemaneerat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Environmentalists Senior Professional Level</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Pollution Control Department</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E-mail : aristrotle@gmail.com</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4) Socioeconomics and Livelihoods - Blue economy,</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Vulnerabilities to climate change and natural extreme</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events</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Assistant Professor Dr.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Monissa</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Srisomwong</a:t>
            </a:r>
            <a:endPar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Department of Fishery Management,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Faculty of Fisheries, </a:t>
            </a:r>
            <a:r>
              <a:rPr kumimoji="0" lang="en-US" sz="6400"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Kasetsart</a:t>
            </a: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University</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E-mail : ffisjts@ku.ac.th</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5) Governance</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Professor Dr.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Suvaluck</a:t>
            </a: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6400" b="1"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Satumanatapn</a:t>
            </a:r>
            <a:endPar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Mahidol University</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Email : suvaluck.nat@mahidol.ac.th</a:t>
            </a:r>
          </a:p>
          <a:p>
            <a:pPr marL="2244725"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20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62009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AF3EE-D60D-94A5-673C-1507DD21B8AA}"/>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87FB12C6-93B3-50D2-890D-729693ADEACE}"/>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A5B15BC-2EEC-89A7-FBC4-5F9E6DD25497}"/>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C5941B53-6059-7234-1992-2BE33CEE7C23}"/>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010EC27A-EFDB-A676-0F3F-AFADE424A514}"/>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8FA51CBC-EB0F-C444-1FA0-0F9CCB3C25F7}"/>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8E261697-4D34-C5BA-436A-5A1FC08CA20E}"/>
              </a:ext>
            </a:extLst>
          </p:cNvPr>
          <p:cNvSpPr txBox="1">
            <a:spLocks/>
          </p:cNvSpPr>
          <p:nvPr/>
        </p:nvSpPr>
        <p:spPr>
          <a:xfrm>
            <a:off x="2421921" y="118335"/>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Status on coordinating national activities and contributing regional activities for 2025-2026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3" name="Content Placeholder 6">
            <a:extLst>
              <a:ext uri="{FF2B5EF4-FFF2-40B4-BE49-F238E27FC236}">
                <a16:creationId xmlns:a16="http://schemas.microsoft.com/office/drawing/2014/main" id="{C4D970E5-697E-D3C1-0929-544FBAC838AD}"/>
              </a:ext>
            </a:extLst>
          </p:cNvPr>
          <p:cNvSpPr txBox="1">
            <a:spLocks/>
          </p:cNvSpPr>
          <p:nvPr/>
        </p:nvSpPr>
        <p:spPr>
          <a:xfrm>
            <a:off x="2421918" y="1032481"/>
            <a:ext cx="9764407" cy="5825519"/>
          </a:xfrm>
          <a:prstGeom prst="rect">
            <a:avLst/>
          </a:prstGeom>
          <a:solidFill>
            <a:srgbClr val="BDEEFF"/>
          </a:solidFill>
        </p:spPr>
        <p:txBody>
          <a:bodyPr vert="horz" lIns="91440" tIns="45720" rIns="91440" bIns="45720" numCol="2" rtlCol="0">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85950" marR="0" lvl="0" indent="-188595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6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Expert/s to join TDA team</a:t>
            </a:r>
          </a:p>
          <a:p>
            <a:pPr marL="1885950" marR="0" lvl="0" indent="-1885950" algn="r"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r>
              <a:rPr lang="en-US" sz="7400" b="1" kern="100" dirty="0">
                <a:effectLst/>
                <a:latin typeface="Calibri" panose="020F0502020204030204" pitchFamily="34" charset="0"/>
                <a:ea typeface="Calibri" panose="020F0502020204030204" pitchFamily="34" charset="0"/>
                <a:cs typeface="Calibri" panose="020F0502020204030204" pitchFamily="34" charset="0"/>
              </a:rPr>
              <a:t>Overall lead to coordinate: </a:t>
            </a:r>
          </a:p>
          <a:p>
            <a:pPr marL="0" marR="0" indent="0">
              <a:lnSpc>
                <a:spcPct val="107000"/>
              </a:lnSpc>
              <a:spcAft>
                <a:spcPts val="800"/>
              </a:spcAft>
              <a:buNone/>
            </a:pPr>
            <a:r>
              <a:rPr lang="en-US" sz="6600" b="1" kern="100" dirty="0">
                <a:effectLst/>
                <a:latin typeface="Calibri" panose="020F0502020204030204" pitchFamily="34" charset="0"/>
                <a:ea typeface="Calibri" panose="020F0502020204030204" pitchFamily="34" charset="0"/>
                <a:cs typeface="Calibri" panose="020F0502020204030204" pitchFamily="34" charset="0"/>
              </a:rPr>
              <a:t>1) Ms. </a:t>
            </a:r>
            <a:r>
              <a:rPr lang="en-US" sz="6600" b="1" kern="100" dirty="0" err="1">
                <a:effectLst/>
                <a:latin typeface="Calibri" panose="020F0502020204030204" pitchFamily="34" charset="0"/>
                <a:ea typeface="Calibri" panose="020F0502020204030204" pitchFamily="34" charset="0"/>
                <a:cs typeface="Calibri" panose="020F0502020204030204" pitchFamily="34" charset="0"/>
              </a:rPr>
              <a:t>Varain</a:t>
            </a:r>
            <a:r>
              <a:rPr lang="en-US" sz="6600" b="1" kern="100" dirty="0">
                <a:effectLst/>
                <a:latin typeface="Calibri" panose="020F0502020204030204" pitchFamily="34" charset="0"/>
                <a:ea typeface="Calibri" panose="020F0502020204030204" pitchFamily="34" charset="0"/>
                <a:cs typeface="Calibri" panose="020F0502020204030204" pitchFamily="34" charset="0"/>
              </a:rPr>
              <a:t> </a:t>
            </a:r>
            <a:r>
              <a:rPr lang="en-US" sz="6600" b="1" kern="100" dirty="0" err="1">
                <a:effectLst/>
                <a:latin typeface="Calibri" panose="020F0502020204030204" pitchFamily="34" charset="0"/>
                <a:ea typeface="Calibri" panose="020F0502020204030204" pitchFamily="34" charset="0"/>
                <a:cs typeface="Calibri" panose="020F0502020204030204" pitchFamily="34" charset="0"/>
              </a:rPr>
              <a:t>Vongpanich</a:t>
            </a:r>
            <a:endParaRPr lang="en-US" sz="6600" b="1"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r>
              <a:rPr lang="en-US" sz="6600" kern="100" dirty="0">
                <a:effectLst/>
                <a:latin typeface="Calibri" panose="020F0502020204030204" pitchFamily="34" charset="0"/>
                <a:ea typeface="Calibri" panose="020F0502020204030204" pitchFamily="34" charset="0"/>
                <a:cs typeface="Calibri" panose="020F0502020204030204" pitchFamily="34" charset="0"/>
              </a:rPr>
              <a:t>Biodiversity Expert, DMCR</a:t>
            </a:r>
          </a:p>
          <a:p>
            <a:pPr marL="0" marR="0" indent="0">
              <a:lnSpc>
                <a:spcPct val="107000"/>
              </a:lnSpc>
              <a:spcAft>
                <a:spcPts val="800"/>
              </a:spcAft>
              <a:buNone/>
            </a:pPr>
            <a:r>
              <a:rPr lang="en-US" sz="6600" kern="100" dirty="0">
                <a:effectLst/>
                <a:latin typeface="Calibri" panose="020F0502020204030204" pitchFamily="34" charset="0"/>
                <a:ea typeface="Calibri" panose="020F0502020204030204" pitchFamily="34" charset="0"/>
                <a:cs typeface="Calibri" panose="020F0502020204030204" pitchFamily="34" charset="0"/>
              </a:rPr>
              <a:t>Email: khunvara@yahoo.com</a:t>
            </a:r>
          </a:p>
          <a:p>
            <a:pPr marL="0" marR="0" indent="0">
              <a:lnSpc>
                <a:spcPct val="107000"/>
              </a:lnSpc>
              <a:spcAft>
                <a:spcPts val="800"/>
              </a:spcAft>
              <a:buNone/>
            </a:pPr>
            <a:endParaRPr lang="en-US" sz="66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r>
              <a:rPr lang="en-US" sz="6600" b="1" kern="100" dirty="0">
                <a:effectLst/>
                <a:latin typeface="Calibri" panose="020F0502020204030204" pitchFamily="34" charset="0"/>
                <a:ea typeface="Calibri" panose="020F0502020204030204" pitchFamily="34" charset="0"/>
                <a:cs typeface="Calibri" panose="020F0502020204030204" pitchFamily="34" charset="0"/>
              </a:rPr>
              <a:t>2) Ms. </a:t>
            </a:r>
            <a:r>
              <a:rPr lang="en-US" sz="6600" b="1" kern="100" dirty="0" err="1">
                <a:effectLst/>
                <a:latin typeface="Calibri" panose="020F0502020204030204" pitchFamily="34" charset="0"/>
                <a:ea typeface="Calibri" panose="020F0502020204030204" pitchFamily="34" charset="0"/>
                <a:cs typeface="Calibri" panose="020F0502020204030204" pitchFamily="34" charset="0"/>
              </a:rPr>
              <a:t>Chanokphon</a:t>
            </a:r>
            <a:r>
              <a:rPr lang="en-US" sz="6600" b="1" kern="100" dirty="0">
                <a:effectLst/>
                <a:latin typeface="Calibri" panose="020F0502020204030204" pitchFamily="34" charset="0"/>
                <a:ea typeface="Calibri" panose="020F0502020204030204" pitchFamily="34" charset="0"/>
                <a:cs typeface="Calibri" panose="020F0502020204030204" pitchFamily="34" charset="0"/>
              </a:rPr>
              <a:t> </a:t>
            </a:r>
            <a:r>
              <a:rPr lang="en-US" sz="6600" b="1" kern="100" dirty="0" err="1">
                <a:effectLst/>
                <a:latin typeface="Calibri" panose="020F0502020204030204" pitchFamily="34" charset="0"/>
                <a:ea typeface="Calibri" panose="020F0502020204030204" pitchFamily="34" charset="0"/>
                <a:cs typeface="Calibri" panose="020F0502020204030204" pitchFamily="34" charset="0"/>
              </a:rPr>
              <a:t>Jantharakhantee</a:t>
            </a:r>
            <a:endParaRPr lang="en-US" sz="6600" b="1"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r>
              <a:rPr lang="en-US" sz="6600" kern="100" dirty="0">
                <a:effectLst/>
                <a:latin typeface="Calibri" panose="020F0502020204030204" pitchFamily="34" charset="0"/>
                <a:ea typeface="Calibri" panose="020F0502020204030204" pitchFamily="34" charset="0"/>
                <a:cs typeface="Calibri" panose="020F0502020204030204" pitchFamily="34" charset="0"/>
              </a:rPr>
              <a:t>Fishery Biologist (Senior Professional Level), DMCR</a:t>
            </a:r>
          </a:p>
          <a:p>
            <a:pPr marL="0" marR="0" indent="0">
              <a:lnSpc>
                <a:spcPct val="107000"/>
              </a:lnSpc>
              <a:spcAft>
                <a:spcPts val="800"/>
              </a:spcAft>
              <a:buNone/>
            </a:pPr>
            <a:r>
              <a:rPr lang="en-US" sz="6600" kern="100" dirty="0">
                <a:effectLst/>
                <a:latin typeface="Calibri" panose="020F0502020204030204" pitchFamily="34" charset="0"/>
                <a:ea typeface="Calibri" panose="020F0502020204030204" pitchFamily="34" charset="0"/>
                <a:cs typeface="Calibri" panose="020F0502020204030204" pitchFamily="34" charset="0"/>
              </a:rPr>
              <a:t>Email: chanokphon_017@windowslive.com</a:t>
            </a:r>
          </a:p>
          <a:p>
            <a:pPr marL="1885950" marR="0" lvl="0" indent="-1885950" algn="r"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r>
              <a:rPr kumimoji="0" lang="en-US" sz="6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a:t>
            </a: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kumimoji="0" lang="en-US" sz="64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1885950" marR="0" lvl="0" indent="-1885950" algn="l" defTabSz="914400" rtl="0" eaLnBrk="1" fontAlgn="auto" latinLnBrk="0" hangingPunct="1">
              <a:lnSpc>
                <a:spcPct val="100000"/>
              </a:lnSpc>
              <a:spcBef>
                <a:spcPts val="1000"/>
              </a:spcBef>
              <a:spcAft>
                <a:spcPts val="0"/>
              </a:spcAft>
              <a:buClrTx/>
              <a:buSzTx/>
              <a:buFont typeface="Arial" panose="020B0604020202020204" pitchFamily="34" charset="0"/>
              <a:buNone/>
              <a:tabLst>
                <a:tab pos="4479925" algn="l"/>
              </a:tabLst>
              <a:defRPr/>
            </a:pPr>
            <a:endParaRPr lang="en-US" sz="64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94487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AABE9BC8-C34F-DC48-8A6A-FF0532966FAF}"/>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9A4AF740-E3F1-AD6E-94D0-84B4C4296833}"/>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1D30CA6A-6A2C-00D5-D2EB-1574C399538D}"/>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BEC1C41D-0350-6D03-3183-8D147057499D}"/>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942C4833-5D58-B659-788B-F596E7AF7DB9}"/>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5534E634-AF46-F1DE-1D7F-4F01F9533F49}"/>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6D1F6B64-2DEF-5A80-C021-5958DCCA6CE7}"/>
              </a:ext>
            </a:extLst>
          </p:cNvPr>
          <p:cNvSpPr txBox="1">
            <a:spLocks/>
          </p:cNvSpPr>
          <p:nvPr/>
        </p:nvSpPr>
        <p:spPr>
          <a:xfrm>
            <a:off x="2421921" y="1059912"/>
            <a:ext cx="9551339" cy="5659949"/>
          </a:xfrm>
          <a:prstGeom prst="rect">
            <a:avLst/>
          </a:prstGeom>
          <a:solidFill>
            <a:srgbClr val="BDEEFF"/>
          </a:solidFill>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sz="1800" b="1" dirty="0">
                <a:latin typeface="Calibri" panose="020F0502020204030204" pitchFamily="34" charset="0"/>
                <a:ea typeface="Calibri" panose="020F0502020204030204" pitchFamily="34" charset="0"/>
                <a:cs typeface="Calibri" panose="020F0502020204030204" pitchFamily="34" charset="0"/>
              </a:rPr>
              <a:t>Time schedule for signing and implementing new/amended PCA/GSAs</a:t>
            </a:r>
          </a:p>
          <a:p>
            <a:pPr marL="444500" indent="-177800">
              <a:buClrTx/>
              <a:defRPr/>
            </a:pPr>
            <a:r>
              <a:rPr kumimoji="0" lang="en-US" sz="18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Waiting for final approval from </a:t>
            </a:r>
            <a:r>
              <a:rPr lang="en-US" sz="1800" dirty="0">
                <a:latin typeface="Calibri" panose="020F0502020204030204" pitchFamily="34" charset="0"/>
                <a:ea typeface="Calibri" panose="020F0502020204030204" pitchFamily="34" charset="0"/>
                <a:cs typeface="Calibri" panose="020F0502020204030204" pitchFamily="34" charset="0"/>
              </a:rPr>
              <a:t>PCD </a:t>
            </a:r>
          </a:p>
          <a:p>
            <a:pPr marL="444500" indent="-177800">
              <a:buClrTx/>
              <a:defRPr/>
            </a:pPr>
            <a:r>
              <a:rPr lang="en-US" sz="1800" dirty="0">
                <a:latin typeface="Calibri" panose="020F0502020204030204" pitchFamily="34" charset="0"/>
                <a:ea typeface="Calibri" panose="020F0502020204030204" pitchFamily="34" charset="0"/>
                <a:cs typeface="Calibri" panose="020F0502020204030204" pitchFamily="34" charset="0"/>
              </a:rPr>
              <a:t>Aiming to have the PCA signed by December 2024 and start implementing in  Q1-2025.</a:t>
            </a:r>
            <a:r>
              <a:rPr lang="en-US" sz="1800" dirty="0">
                <a:solidFill>
                  <a:srgbClr val="FF0000"/>
                </a:solidFill>
                <a:latin typeface="Calibri" panose="020F0502020204030204" pitchFamily="34" charset="0"/>
                <a:ea typeface="Calibri" panose="020F0502020204030204" pitchFamily="34" charset="0"/>
                <a:cs typeface="Calibri" panose="020F0502020204030204" pitchFamily="34" charset="0"/>
              </a:rPr>
              <a:t> </a:t>
            </a:r>
          </a:p>
          <a:p>
            <a:pPr marL="266700" indent="0">
              <a:buClrTx/>
              <a:buNone/>
              <a:defRPr/>
            </a:pPr>
            <a:r>
              <a:rPr lang="en-US" sz="1800" dirty="0">
                <a:solidFill>
                  <a:srgbClr val="FF0000"/>
                </a:solidFill>
                <a:latin typeface="Calibri" panose="020F0502020204030204" pitchFamily="34" charset="0"/>
                <a:ea typeface="Calibri" panose="020F0502020204030204" pitchFamily="34" charset="0"/>
                <a:cs typeface="Calibri" panose="020F0502020204030204" pitchFamily="34" charset="0"/>
              </a:rPr>
              <a:t> </a:t>
            </a:r>
          </a:p>
          <a:p>
            <a:pPr marL="0" indent="0">
              <a:buClrTx/>
              <a:buNone/>
              <a:defRPr/>
            </a:pPr>
            <a:r>
              <a:rPr lang="en-US" sz="1800" b="1" dirty="0">
                <a:latin typeface="Calibri" panose="020F0502020204030204" pitchFamily="34" charset="0"/>
                <a:ea typeface="Calibri" panose="020F0502020204030204" pitchFamily="34" charset="0"/>
                <a:cs typeface="Calibri" panose="020F0502020204030204" pitchFamily="34" charset="0"/>
                <a:sym typeface="Arial"/>
              </a:rPr>
              <a:t>Challenges:</a:t>
            </a:r>
          </a:p>
          <a:p>
            <a:pPr marL="0" indent="0">
              <a:buNone/>
            </a:pPr>
            <a:r>
              <a:rPr lang="en-US" sz="1800" b="1" dirty="0">
                <a:latin typeface="Calibri" panose="020F0502020204030204" pitchFamily="34" charset="0"/>
                <a:ea typeface="Calibri" panose="020F0502020204030204" pitchFamily="34" charset="0"/>
                <a:cs typeface="Calibri" panose="020F0502020204030204" pitchFamily="34" charset="0"/>
              </a:rPr>
              <a:t>1) Regulatory and Enforcement Issues</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Weak Enforcement of Regulations</a:t>
            </a:r>
            <a:r>
              <a:rPr lang="en-US" sz="1800" dirty="0">
                <a:latin typeface="Calibri" panose="020F0502020204030204" pitchFamily="34" charset="0"/>
                <a:ea typeface="Calibri" panose="020F0502020204030204" pitchFamily="34" charset="0"/>
                <a:cs typeface="Calibri" panose="020F0502020204030204" pitchFamily="34" charset="0"/>
              </a:rPr>
              <a:t>: Although Thailand has laws on pollution control, enforcement can be inconsistent due to limited resources and oversight, especially in remote areas.</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Fragmented Jurisdiction</a:t>
            </a:r>
            <a:r>
              <a:rPr lang="en-US" sz="1800" dirty="0">
                <a:latin typeface="Calibri" panose="020F0502020204030204" pitchFamily="34" charset="0"/>
                <a:ea typeface="Calibri" panose="020F0502020204030204" pitchFamily="34" charset="0"/>
                <a:cs typeface="Calibri" panose="020F0502020204030204" pitchFamily="34" charset="0"/>
              </a:rPr>
              <a:t>: Multiple agencies share responsibilities, leading to overlapping mandates and inefficiencies in coordinating land-based pollution management activities.</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Lack of Standardized Guidelines</a:t>
            </a:r>
            <a:r>
              <a:rPr lang="en-US" sz="1800" dirty="0">
                <a:latin typeface="Calibri" panose="020F0502020204030204" pitchFamily="34" charset="0"/>
                <a:ea typeface="Calibri" panose="020F0502020204030204" pitchFamily="34" charset="0"/>
                <a:cs typeface="Calibri" panose="020F0502020204030204" pitchFamily="34" charset="0"/>
              </a:rPr>
              <a:t>: Varying standards for pollution across regions make uniform application challenging, and inadequate monitoring compounds the issue.</a:t>
            </a:r>
          </a:p>
          <a:p>
            <a:pPr marL="0" indent="0">
              <a:buNone/>
            </a:pPr>
            <a:r>
              <a:rPr lang="en-US" sz="1800" b="1" dirty="0">
                <a:latin typeface="Calibri" panose="020F0502020204030204" pitchFamily="34" charset="0"/>
                <a:ea typeface="Calibri" panose="020F0502020204030204" pitchFamily="34" charset="0"/>
                <a:cs typeface="Calibri" panose="020F0502020204030204" pitchFamily="34" charset="0"/>
              </a:rPr>
              <a:t>2) Economic Constraints</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High Costs of Pollution Control Technology</a:t>
            </a:r>
            <a:r>
              <a:rPr lang="en-US" sz="1800" dirty="0">
                <a:latin typeface="Calibri" panose="020F0502020204030204" pitchFamily="34" charset="0"/>
                <a:ea typeface="Calibri" panose="020F0502020204030204" pitchFamily="34" charset="0"/>
                <a:cs typeface="Calibri" panose="020F0502020204030204" pitchFamily="34" charset="0"/>
              </a:rPr>
              <a:t>: The installation and maintenance of pollution control technology, especially for small businesses and local governments, can be financially prohibitive.</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Dependence on Agriculture and Tourism</a:t>
            </a:r>
            <a:r>
              <a:rPr lang="en-US" sz="1800" dirty="0">
                <a:latin typeface="Calibri" panose="020F0502020204030204" pitchFamily="34" charset="0"/>
                <a:ea typeface="Calibri" panose="020F0502020204030204" pitchFamily="34" charset="0"/>
                <a:cs typeface="Calibri" panose="020F0502020204030204" pitchFamily="34" charset="0"/>
              </a:rPr>
              <a:t>: Many of Thailand's economic activities, like agriculture and tourism, have pollution-related impacts, making it hard to implement stringent policies without affecting livelihoods.</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Funding and Resource Limitations</a:t>
            </a:r>
            <a:r>
              <a:rPr lang="en-US" sz="1800" dirty="0">
                <a:latin typeface="Calibri" panose="020F0502020204030204" pitchFamily="34" charset="0"/>
                <a:ea typeface="Calibri" panose="020F0502020204030204" pitchFamily="34" charset="0"/>
                <a:cs typeface="Calibri" panose="020F0502020204030204" pitchFamily="34" charset="0"/>
              </a:rPr>
              <a:t>: Limited financial resources restrict the capacity to develop infrastructure, conduct regular monitoring, and train personnel for pollution control.</a:t>
            </a:r>
          </a:p>
          <a:p>
            <a:pPr>
              <a:buFont typeface="Arial" panose="020B0604020202020204" pitchFamily="34" charset="0"/>
              <a:buChar char="•"/>
            </a:pPr>
            <a:endParaRPr lang="en-US" sz="1800" dirty="0">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8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8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endParaRPr kumimoji="0" lang="en-US" sz="18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2085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C4BC52-C0B3-CADD-7943-5FB6FDDD9C55}"/>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AAA9556B-6268-0BF2-8BCA-B2CD3D506681}"/>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F2C47E64-2EF5-D5E6-5046-CA2BFBFA3A21}"/>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75C12A5-1399-444E-5D28-FC43CAA65D07}"/>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1E76C60A-3379-8BF9-5F05-FBCEE411E39E}"/>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65BB6D9F-5773-E64A-1C2F-534DA759D499}"/>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938892B2-8C46-E4AC-7FFB-D8CC0C46259F}"/>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D7D0B93D-2024-E194-86B3-92D521151939}"/>
              </a:ext>
            </a:extLst>
          </p:cNvPr>
          <p:cNvSpPr txBox="1">
            <a:spLocks/>
          </p:cNvSpPr>
          <p:nvPr/>
        </p:nvSpPr>
        <p:spPr>
          <a:xfrm>
            <a:off x="2421921" y="1059912"/>
            <a:ext cx="9764404" cy="5798088"/>
          </a:xfrm>
          <a:prstGeom prst="rect">
            <a:avLst/>
          </a:prstGeom>
          <a:solidFill>
            <a:srgbClr val="BDEEFF"/>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sz="1100" b="1" dirty="0">
                <a:latin typeface="Calibri" panose="020F0502020204030204" pitchFamily="34" charset="0"/>
                <a:ea typeface="Calibri" panose="020F0502020204030204" pitchFamily="34" charset="0"/>
                <a:cs typeface="Calibri" panose="020F0502020204030204" pitchFamily="34" charset="0"/>
                <a:sym typeface="Arial"/>
              </a:rPr>
              <a:t>Challenges:</a:t>
            </a:r>
          </a:p>
          <a:p>
            <a:pPr marL="0" indent="0">
              <a:buNone/>
            </a:pPr>
            <a:r>
              <a:rPr lang="en-US" sz="1800" b="1" dirty="0">
                <a:latin typeface="Calibri" panose="020F0502020204030204" pitchFamily="34" charset="0"/>
                <a:ea typeface="Calibri" panose="020F0502020204030204" pitchFamily="34" charset="0"/>
                <a:cs typeface="Calibri" panose="020F0502020204030204" pitchFamily="34" charset="0"/>
              </a:rPr>
              <a:t>3) Environmental Factors</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Natural Disasters and Climate Change</a:t>
            </a:r>
            <a:r>
              <a:rPr lang="en-US" sz="1800" dirty="0">
                <a:latin typeface="Calibri" panose="020F0502020204030204" pitchFamily="34" charset="0"/>
                <a:ea typeface="Calibri" panose="020F0502020204030204" pitchFamily="34" charset="0"/>
                <a:cs typeface="Calibri" panose="020F0502020204030204" pitchFamily="34" charset="0"/>
              </a:rPr>
              <a:t>: Thailand’s susceptibility to floods, landslides, and tropical storms complicates pollution control, as such events can lead to uncontrolled waste discharge and erosion.</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Geographic Challenges</a:t>
            </a:r>
            <a:r>
              <a:rPr lang="en-US" sz="1800" dirty="0">
                <a:latin typeface="Calibri" panose="020F0502020204030204" pitchFamily="34" charset="0"/>
                <a:ea typeface="Calibri" panose="020F0502020204030204" pitchFamily="34" charset="0"/>
                <a:cs typeface="Calibri" panose="020F0502020204030204" pitchFamily="34" charset="0"/>
              </a:rPr>
              <a:t>: Coastal regions, rural areas, and major rivers are at high risk of pollution but are often far from urban centers, making monitoring and intervention logistically difficult.</a:t>
            </a:r>
          </a:p>
          <a:p>
            <a:pPr marL="0" indent="0">
              <a:buNone/>
            </a:pPr>
            <a:r>
              <a:rPr lang="en-US" sz="1800" b="1" dirty="0">
                <a:latin typeface="Calibri" panose="020F0502020204030204" pitchFamily="34" charset="0"/>
                <a:ea typeface="Calibri" panose="020F0502020204030204" pitchFamily="34" charset="0"/>
                <a:cs typeface="Calibri" panose="020F0502020204030204" pitchFamily="34" charset="0"/>
              </a:rPr>
              <a:t>4) Public Awareness and Social Behavior</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Limited Awareness and Participation</a:t>
            </a:r>
            <a:r>
              <a:rPr lang="en-US" sz="1800" dirty="0">
                <a:latin typeface="Calibri" panose="020F0502020204030204" pitchFamily="34" charset="0"/>
                <a:ea typeface="Calibri" panose="020F0502020204030204" pitchFamily="34" charset="0"/>
                <a:cs typeface="Calibri" panose="020F0502020204030204" pitchFamily="34" charset="0"/>
              </a:rPr>
              <a:t>: </a:t>
            </a:r>
          </a:p>
          <a:p>
            <a:pPr lvl="1"/>
            <a:r>
              <a:rPr lang="en-US" sz="1400" dirty="0">
                <a:latin typeface="Calibri" panose="020F0502020204030204" pitchFamily="34" charset="0"/>
                <a:ea typeface="Calibri" panose="020F0502020204030204" pitchFamily="34" charset="0"/>
                <a:cs typeface="Calibri" panose="020F0502020204030204" pitchFamily="34" charset="0"/>
              </a:rPr>
              <a:t>While environmental awareness is rising, a substantial part of the population remains uninformed about the impacts of land-based pollution, particularly in rural areas. </a:t>
            </a:r>
          </a:p>
          <a:p>
            <a:pPr lvl="1"/>
            <a:r>
              <a:rPr lang="en-US" sz="1400" dirty="0">
                <a:latin typeface="Calibri" panose="020F0502020204030204" pitchFamily="34" charset="0"/>
                <a:ea typeface="Calibri" panose="020F0502020204030204" pitchFamily="34" charset="0"/>
                <a:cs typeface="Calibri" panose="020F0502020204030204" pitchFamily="34" charset="0"/>
              </a:rPr>
              <a:t>Many citizens may not fully understand the impact of land-based pollution on water quality. Without strong public awareness, behavior change and community involvement are challenging to achieve.</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Resistance to Change in Wastewater and Waste Management Practices</a:t>
            </a:r>
            <a:r>
              <a:rPr lang="en-US" sz="1800" dirty="0">
                <a:latin typeface="Calibri" panose="020F0502020204030204" pitchFamily="34" charset="0"/>
                <a:ea typeface="Calibri" panose="020F0502020204030204" pitchFamily="34" charset="0"/>
                <a:cs typeface="Calibri" panose="020F0502020204030204" pitchFamily="34" charset="0"/>
              </a:rPr>
              <a:t>: Shifting away from traditional practices, like open dumping and burning of waste, requires changing deeply ingrained habits, which can be slow without robust community engagement.</a:t>
            </a:r>
          </a:p>
          <a:p>
            <a:pPr>
              <a:buFont typeface="Arial" panose="020B0604020202020204" pitchFamily="34" charset="0"/>
              <a:buChar char="•"/>
            </a:pPr>
            <a:r>
              <a:rPr lang="en-US" sz="1800" b="1" dirty="0">
                <a:latin typeface="Calibri" panose="020F0502020204030204" pitchFamily="34" charset="0"/>
                <a:ea typeface="Calibri" panose="020F0502020204030204" pitchFamily="34" charset="0"/>
                <a:cs typeface="Calibri" panose="020F0502020204030204" pitchFamily="34" charset="0"/>
              </a:rPr>
              <a:t>Lack of Incentives for Businesses</a:t>
            </a:r>
            <a:r>
              <a:rPr lang="en-US" sz="1800" dirty="0">
                <a:latin typeface="Calibri" panose="020F0502020204030204" pitchFamily="34" charset="0"/>
                <a:ea typeface="Calibri" panose="020F0502020204030204" pitchFamily="34" charset="0"/>
                <a:cs typeface="Calibri" panose="020F0502020204030204" pitchFamily="34" charset="0"/>
              </a:rPr>
              <a:t>: Small and medium enterprises may lack incentives to adopt pollution control measures, especially when immediate economic gains are prioritized over environmental stewardship.</a:t>
            </a:r>
          </a:p>
          <a:p>
            <a:pPr marL="0" indent="0">
              <a:buNone/>
            </a:pPr>
            <a:endParaRPr lang="en-US" sz="1100" dirty="0">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1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1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endParaRPr kumimoji="0" lang="en-US" sz="11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48742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C4BC52-C0B3-CADD-7943-5FB6FDDD9C55}"/>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AAA9556B-6268-0BF2-8BCA-B2CD3D506681}"/>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F2C47E64-2EF5-D5E6-5046-CA2BFBFA3A21}"/>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75C12A5-1399-444E-5D28-FC43CAA65D07}"/>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1E76C60A-3379-8BF9-5F05-FBCEE411E39E}"/>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65BB6D9F-5773-E64A-1C2F-534DA759D499}"/>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938892B2-8C46-E4AC-7FFB-D8CC0C46259F}"/>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D7D0B93D-2024-E194-86B3-92D521151939}"/>
              </a:ext>
            </a:extLst>
          </p:cNvPr>
          <p:cNvSpPr txBox="1">
            <a:spLocks/>
          </p:cNvSpPr>
          <p:nvPr/>
        </p:nvSpPr>
        <p:spPr>
          <a:xfrm>
            <a:off x="2421921" y="1016880"/>
            <a:ext cx="9764404" cy="5798088"/>
          </a:xfrm>
          <a:prstGeom prst="rect">
            <a:avLst/>
          </a:prstGeom>
          <a:solidFill>
            <a:srgbClr val="BDEEFF"/>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sz="1800" b="1" dirty="0">
                <a:latin typeface="Calibri" panose="020F0502020204030204" pitchFamily="34" charset="0"/>
                <a:ea typeface="Calibri" panose="020F0502020204030204" pitchFamily="34" charset="0"/>
                <a:cs typeface="Calibri" panose="020F0502020204030204" pitchFamily="34" charset="0"/>
                <a:sym typeface="Arial"/>
              </a:rPr>
              <a:t>Challenges:</a:t>
            </a:r>
          </a:p>
          <a:p>
            <a:pPr marL="0" indent="0">
              <a:buNone/>
            </a:pPr>
            <a:r>
              <a:rPr lang="en-US" sz="1700" b="1" dirty="0">
                <a:latin typeface="Calibri" panose="020F0502020204030204" pitchFamily="34" charset="0"/>
                <a:ea typeface="Calibri" panose="020F0502020204030204" pitchFamily="34" charset="0"/>
                <a:cs typeface="Calibri" panose="020F0502020204030204" pitchFamily="34" charset="0"/>
              </a:rPr>
              <a:t>5) Industrial and Agricultural Practices</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Pollution from Industrial Activities</a:t>
            </a:r>
            <a:r>
              <a:rPr lang="en-US" sz="1700" dirty="0">
                <a:latin typeface="Calibri" panose="020F0502020204030204" pitchFamily="34" charset="0"/>
                <a:ea typeface="Calibri" panose="020F0502020204030204" pitchFamily="34" charset="0"/>
                <a:cs typeface="Calibri" panose="020F0502020204030204" pitchFamily="34" charset="0"/>
              </a:rPr>
              <a:t>: Industrial expansion, especially in urban and semi-urban areas, contributes significantly to soil and water pollution. Poor regulation of industrial effluents and inadequate waste disposal practices worsen the situation.</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Agricultural Runoff</a:t>
            </a:r>
            <a:r>
              <a:rPr lang="en-US" sz="1700" dirty="0">
                <a:latin typeface="Calibri" panose="020F0502020204030204" pitchFamily="34" charset="0"/>
                <a:ea typeface="Calibri" panose="020F0502020204030204" pitchFamily="34" charset="0"/>
                <a:cs typeface="Calibri" panose="020F0502020204030204" pitchFamily="34" charset="0"/>
              </a:rPr>
              <a:t>: Thailand’s agriculture sector uses significant amounts of fertilizers and pesticides, which often end up in water bodies, contributing to nutrient pollution and soil degradation.</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Difficulty in Monitoring and Regulating Small Polluters</a:t>
            </a:r>
            <a:r>
              <a:rPr lang="en-US" sz="1700" dirty="0">
                <a:latin typeface="Calibri" panose="020F0502020204030204" pitchFamily="34" charset="0"/>
                <a:ea typeface="Calibri" panose="020F0502020204030204" pitchFamily="34" charset="0"/>
                <a:cs typeface="Calibri" panose="020F0502020204030204" pitchFamily="34" charset="0"/>
              </a:rPr>
              <a:t>: Small-scale farms and businesses are harder to regulate, yet collectively, they can have substantial environmental impacts.</a:t>
            </a:r>
          </a:p>
          <a:p>
            <a:pPr marL="0" indent="0">
              <a:buNone/>
            </a:pPr>
            <a:r>
              <a:rPr lang="en-US" sz="1700" b="1" dirty="0">
                <a:latin typeface="Calibri" panose="020F0502020204030204" pitchFamily="34" charset="0"/>
                <a:ea typeface="Calibri" panose="020F0502020204030204" pitchFamily="34" charset="0"/>
                <a:cs typeface="Calibri" panose="020F0502020204030204" pitchFamily="34" charset="0"/>
              </a:rPr>
              <a:t>6) Wastewater and Waste Management Infrastructure</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Inadequate Waste Disposal Facilities</a:t>
            </a:r>
            <a:r>
              <a:rPr lang="en-US" sz="1700" dirty="0">
                <a:latin typeface="Calibri" panose="020F0502020204030204" pitchFamily="34" charset="0"/>
                <a:ea typeface="Calibri" panose="020F0502020204030204" pitchFamily="34" charset="0"/>
                <a:cs typeface="Calibri" panose="020F0502020204030204" pitchFamily="34" charset="0"/>
              </a:rPr>
              <a:t>: Many areas lack proper waste disposal facilities, leading to illegal dumping in forests, rivers, and coastal areas.</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Challenges in Plastic Waste Management</a:t>
            </a:r>
            <a:r>
              <a:rPr lang="en-US" sz="1700" dirty="0">
                <a:latin typeface="Calibri" panose="020F0502020204030204" pitchFamily="34" charset="0"/>
                <a:ea typeface="Calibri" panose="020F0502020204030204" pitchFamily="34" charset="0"/>
                <a:cs typeface="Calibri" panose="020F0502020204030204" pitchFamily="34" charset="0"/>
              </a:rPr>
              <a:t>: Thailand is one of the larger contributors to marine plastic pollution in Asia, and the sheer volume of plastic waste complicates management efforts.</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Recycling System Constraints</a:t>
            </a:r>
            <a:r>
              <a:rPr lang="en-US" sz="1700" dirty="0">
                <a:latin typeface="Calibri" panose="020F0502020204030204" pitchFamily="34" charset="0"/>
                <a:ea typeface="Calibri" panose="020F0502020204030204" pitchFamily="34" charset="0"/>
                <a:cs typeface="Calibri" panose="020F0502020204030204" pitchFamily="34" charset="0"/>
              </a:rPr>
              <a:t>: Limited recycling facilities and low recycling rates increase the pressure on landfills and contribute to land-based pollution.</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Inadequate wastewater treatment system</a:t>
            </a:r>
            <a:r>
              <a:rPr lang="en-US" sz="1700" dirty="0">
                <a:latin typeface="Calibri" panose="020F0502020204030204" pitchFamily="34" charset="0"/>
                <a:ea typeface="Calibri" panose="020F0502020204030204" pitchFamily="34" charset="0"/>
                <a:cs typeface="Calibri" panose="020F0502020204030204" pitchFamily="34" charset="0"/>
              </a:rPr>
              <a:t>, with</a:t>
            </a:r>
            <a:r>
              <a:rPr lang="th-TH" sz="1700" dirty="0">
                <a:latin typeface="Calibri" panose="020F0502020204030204" pitchFamily="34" charset="0"/>
                <a:ea typeface="Calibri" panose="020F0502020204030204" pitchFamily="34" charset="0"/>
              </a:rPr>
              <a:t> </a:t>
            </a:r>
            <a:r>
              <a:rPr lang="en-US" sz="1700" dirty="0">
                <a:latin typeface="Calibri" panose="020F0502020204030204" pitchFamily="34" charset="0"/>
                <a:ea typeface="Calibri" panose="020F0502020204030204" pitchFamily="34" charset="0"/>
                <a:cs typeface="Calibri" panose="020F0502020204030204" pitchFamily="34" charset="0"/>
              </a:rPr>
              <a:t>rapid urbanization increases wastewater from households and commercial establishments. Waste treatment infrastructure often can't keep up, leading to untreated or partially treated sewage entering water bodies.</a:t>
            </a:r>
          </a:p>
          <a:p>
            <a:pPr>
              <a:buFont typeface="Arial" panose="020B0604020202020204" pitchFamily="34" charset="0"/>
              <a:buChar char="•"/>
            </a:pPr>
            <a:endParaRPr lang="en-US" sz="1700" dirty="0">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1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1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endParaRPr kumimoji="0" lang="en-US" sz="11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6602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117846-EF79-D7C7-FB1F-44CB096F2E4B}"/>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4859C288-1129-1447-12A1-5232D85C12E3}"/>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0AC5CB9D-49E8-1E68-6A3E-813FA1007B08}"/>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C9D707D9-7050-3D3D-CF76-8179BE34A3B9}"/>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2B5C1E1D-D6AD-3C41-5190-A1E675C9C6EF}"/>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87779DE5-670A-5695-50C4-946CFEA78A74}"/>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25447DFA-B79D-1A54-7C82-A760103D877F}"/>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E8CA2F79-C433-606D-E309-75B0A3458D32}"/>
              </a:ext>
            </a:extLst>
          </p:cNvPr>
          <p:cNvSpPr txBox="1">
            <a:spLocks/>
          </p:cNvSpPr>
          <p:nvPr/>
        </p:nvSpPr>
        <p:spPr>
          <a:xfrm>
            <a:off x="2421921" y="1059912"/>
            <a:ext cx="9770079" cy="5798088"/>
          </a:xfrm>
          <a:prstGeom prst="rect">
            <a:avLst/>
          </a:prstGeom>
          <a:solidFill>
            <a:srgbClr val="BDEEFF"/>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ClrTx/>
              <a:buNone/>
              <a:defRPr/>
            </a:pPr>
            <a:r>
              <a:rPr lang="en-US" sz="2000" b="1" dirty="0">
                <a:latin typeface="Calibri" panose="020F0502020204030204" pitchFamily="34" charset="0"/>
                <a:ea typeface="Calibri" panose="020F0502020204030204" pitchFamily="34" charset="0"/>
                <a:cs typeface="Calibri" panose="020F0502020204030204" pitchFamily="34" charset="0"/>
                <a:sym typeface="Arial"/>
              </a:rPr>
              <a:t>Recommendations</a:t>
            </a:r>
          </a:p>
          <a:p>
            <a:pPr marL="0" indent="0">
              <a:buNone/>
            </a:pPr>
            <a:r>
              <a:rPr lang="en-US" sz="1300" b="1" dirty="0">
                <a:latin typeface="Calibri" panose="020F0502020204030204" pitchFamily="34" charset="0"/>
                <a:ea typeface="Calibri" panose="020F0502020204030204" pitchFamily="34" charset="0"/>
                <a:cs typeface="Calibri" panose="020F0502020204030204" pitchFamily="34" charset="0"/>
              </a:rPr>
              <a:t>1. Strengthen Regulatory Framework and Enforcement</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Enhance Law Enforcement</a:t>
            </a:r>
            <a:r>
              <a:rPr lang="en-US" sz="1300" dirty="0">
                <a:latin typeface="Calibri" panose="020F0502020204030204" pitchFamily="34" charset="0"/>
                <a:ea typeface="Calibri" panose="020F0502020204030204" pitchFamily="34" charset="0"/>
                <a:cs typeface="Calibri" panose="020F0502020204030204" pitchFamily="34" charset="0"/>
              </a:rPr>
              <a:t>: Increase funding and resources for regulatory bodies to enforce existing pollution control laws effectively. Implement stricter penalties for non-compliance, especially for industries and businesses that contribute significantly to pollution.</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Standardize Guidelines</a:t>
            </a:r>
            <a:r>
              <a:rPr lang="en-US" sz="1300" dirty="0">
                <a:latin typeface="Calibri" panose="020F0502020204030204" pitchFamily="34" charset="0"/>
                <a:ea typeface="Calibri" panose="020F0502020204030204" pitchFamily="34" charset="0"/>
                <a:cs typeface="Calibri" panose="020F0502020204030204" pitchFamily="34" charset="0"/>
              </a:rPr>
              <a:t>: Develop consistent, nationwide guidelines for pollution levels, monitoring methods, and mitigation strategies to ensure uniformity across regions.</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Streamline Government Coordination</a:t>
            </a:r>
            <a:r>
              <a:rPr lang="en-US" sz="1300" dirty="0">
                <a:latin typeface="Calibri" panose="020F0502020204030204" pitchFamily="34" charset="0"/>
                <a:ea typeface="Calibri" panose="020F0502020204030204" pitchFamily="34" charset="0"/>
                <a:cs typeface="Calibri" panose="020F0502020204030204" pitchFamily="34" charset="0"/>
              </a:rPr>
              <a:t>: Establish clearer roles among agencies involved in land-based pollution control to reduce overlapping responsibilities and improve coordination.</a:t>
            </a:r>
          </a:p>
          <a:p>
            <a:pPr marL="0" indent="0">
              <a:buNone/>
            </a:pPr>
            <a:r>
              <a:rPr lang="en-US" sz="1300" b="1" dirty="0">
                <a:latin typeface="Calibri" panose="020F0502020204030204" pitchFamily="34" charset="0"/>
                <a:ea typeface="Calibri" panose="020F0502020204030204" pitchFamily="34" charset="0"/>
                <a:cs typeface="Calibri" panose="020F0502020204030204" pitchFamily="34" charset="0"/>
              </a:rPr>
              <a:t>2. Invest in Wastewater and Waste Management Infrastructure</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Expand Wastewater and Waste Treatment Facilities</a:t>
            </a:r>
            <a:r>
              <a:rPr lang="en-US" sz="1300" dirty="0">
                <a:latin typeface="Calibri" panose="020F0502020204030204" pitchFamily="34" charset="0"/>
                <a:ea typeface="Calibri" panose="020F0502020204030204" pitchFamily="34" charset="0"/>
                <a:cs typeface="Calibri" panose="020F0502020204030204" pitchFamily="34" charset="0"/>
              </a:rPr>
              <a:t>: Develop additional wastewater and waste treatment and recycling facilities, particularly in areas lacking proper disposal infrastructure, such as rural and coastal areas.</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Improve Recycling Systems</a:t>
            </a:r>
            <a:r>
              <a:rPr lang="en-US" sz="1300" dirty="0">
                <a:latin typeface="Calibri" panose="020F0502020204030204" pitchFamily="34" charset="0"/>
                <a:ea typeface="Calibri" panose="020F0502020204030204" pitchFamily="34" charset="0"/>
                <a:cs typeface="Calibri" panose="020F0502020204030204" pitchFamily="34" charset="0"/>
              </a:rPr>
              <a:t>: Increase investments in recycling facilities and introduce incentives for businesses to adopt recycling practices, especially for plastics and electronic waste.</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Upgrade Landfill Standards</a:t>
            </a:r>
            <a:r>
              <a:rPr lang="en-US" sz="1300" dirty="0">
                <a:latin typeface="Calibri" panose="020F0502020204030204" pitchFamily="34" charset="0"/>
                <a:ea typeface="Calibri" panose="020F0502020204030204" pitchFamily="34" charset="0"/>
                <a:cs typeface="Calibri" panose="020F0502020204030204" pitchFamily="34" charset="0"/>
              </a:rPr>
              <a:t>: Ensure that existing landfills meet environmental standards to prevent leakage of hazardous substances into the soil and groundwater.</a:t>
            </a:r>
          </a:p>
          <a:p>
            <a:pPr marL="0" indent="0">
              <a:buNone/>
            </a:pPr>
            <a:r>
              <a:rPr lang="en-US" sz="1300" b="1" dirty="0">
                <a:latin typeface="Calibri" panose="020F0502020204030204" pitchFamily="34" charset="0"/>
                <a:ea typeface="Calibri" panose="020F0502020204030204" pitchFamily="34" charset="0"/>
                <a:cs typeface="Calibri" panose="020F0502020204030204" pitchFamily="34" charset="0"/>
              </a:rPr>
              <a:t>3. Promote Sustainable Agricultural Practices</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Reduce Chemical Inputs</a:t>
            </a:r>
            <a:r>
              <a:rPr lang="en-US" sz="1300" dirty="0">
                <a:latin typeface="Calibri" panose="020F0502020204030204" pitchFamily="34" charset="0"/>
                <a:ea typeface="Calibri" panose="020F0502020204030204" pitchFamily="34" charset="0"/>
                <a:cs typeface="Calibri" panose="020F0502020204030204" pitchFamily="34" charset="0"/>
              </a:rPr>
              <a:t>: Promote sustainable farming practices that reduce the reliance on synthetic fertilizers and pesticides, which contribute to soil and water pollution through runoff.</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Introduce Organic Farming Incentives</a:t>
            </a:r>
            <a:r>
              <a:rPr lang="en-US" sz="1300" dirty="0">
                <a:latin typeface="Calibri" panose="020F0502020204030204" pitchFamily="34" charset="0"/>
                <a:ea typeface="Calibri" panose="020F0502020204030204" pitchFamily="34" charset="0"/>
                <a:cs typeface="Calibri" panose="020F0502020204030204" pitchFamily="34" charset="0"/>
              </a:rPr>
              <a:t>: Offer financial incentives and training programs to encourage farmers to adopt organic and regenerative agriculture practices, reducing pollution from agricultural runoff.</a:t>
            </a:r>
          </a:p>
          <a:p>
            <a:pPr>
              <a:buFont typeface="Arial" panose="020B0604020202020204" pitchFamily="34" charset="0"/>
              <a:buChar char="•"/>
            </a:pPr>
            <a:r>
              <a:rPr lang="en-US" sz="1300" b="1" dirty="0">
                <a:latin typeface="Calibri" panose="020F0502020204030204" pitchFamily="34" charset="0"/>
                <a:ea typeface="Calibri" panose="020F0502020204030204" pitchFamily="34" charset="0"/>
                <a:cs typeface="Calibri" panose="020F0502020204030204" pitchFamily="34" charset="0"/>
              </a:rPr>
              <a:t>Implement Buffer Zones</a:t>
            </a:r>
            <a:r>
              <a:rPr lang="en-US" sz="1300" dirty="0">
                <a:latin typeface="Calibri" panose="020F0502020204030204" pitchFamily="34" charset="0"/>
                <a:ea typeface="Calibri" panose="020F0502020204030204" pitchFamily="34" charset="0"/>
                <a:cs typeface="Calibri" panose="020F0502020204030204" pitchFamily="34" charset="0"/>
              </a:rPr>
              <a:t>: Establish vegetative buffer zones around agricultural fields to absorb excess nutrients and prevent them from entering nearby water bodies.</a:t>
            </a:r>
          </a:p>
          <a:p>
            <a:pPr marL="0" indent="0">
              <a:buNone/>
            </a:pPr>
            <a:endParaRPr lang="en-US" sz="1300" dirty="0">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3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3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endParaRPr kumimoji="0" lang="en-US" sz="13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73868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9A7298DC-F7F3-C6BF-6039-42F6C60ABDDC}"/>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effectLst/>
                <a:latin typeface="Calibri" panose="020F0502020204030204" pitchFamily="34" charset="0"/>
                <a:ea typeface="Calibri" panose="020F0502020204030204" pitchFamily="34" charset="0"/>
                <a:cs typeface="Calibri" panose="020F0502020204030204" pitchFamily="34" charset="0"/>
              </a:rPr>
              <a:t>Legal &amp; institutional matters (new or revised/updated policies, regulation and institutional/financial arrangement…)</a:t>
            </a:r>
          </a:p>
        </p:txBody>
      </p:sp>
      <p:sp>
        <p:nvSpPr>
          <p:cNvPr id="9" name="Content Placeholder 6">
            <a:extLst>
              <a:ext uri="{FF2B5EF4-FFF2-40B4-BE49-F238E27FC236}">
                <a16:creationId xmlns:a16="http://schemas.microsoft.com/office/drawing/2014/main" id="{458AAE1B-3DFE-C612-3743-CF255FADBA38}"/>
              </a:ext>
            </a:extLst>
          </p:cNvPr>
          <p:cNvSpPr txBox="1">
            <a:spLocks/>
          </p:cNvSpPr>
          <p:nvPr/>
        </p:nvSpPr>
        <p:spPr>
          <a:xfrm>
            <a:off x="2542049" y="1882589"/>
            <a:ext cx="4471938" cy="4855462"/>
          </a:xfrm>
          <a:prstGeom prst="rect">
            <a:avLst/>
          </a:prstGeom>
          <a:solidFill>
            <a:schemeClr val="accent6">
              <a:lumMod val="40000"/>
              <a:lumOff val="6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ClrTx/>
              <a:buNone/>
              <a:tabLst>
                <a:tab pos="266700" algn="l"/>
              </a:tabLst>
              <a:defRPr/>
            </a:pPr>
            <a:r>
              <a:rPr lang="en-US" b="1" u="sng" kern="100" dirty="0">
                <a:latin typeface="Calibri" panose="020F0502020204030204" pitchFamily="34" charset="0"/>
                <a:ea typeface="Calibri" panose="020F0502020204030204" pitchFamily="34" charset="0"/>
                <a:cs typeface="Calibri" panose="020F0502020204030204" pitchFamily="34" charset="0"/>
              </a:rPr>
              <a:t>Ambient Standards of:</a:t>
            </a:r>
          </a:p>
          <a:p>
            <a:pPr marL="0" lvl="0" indent="0">
              <a:buClrTx/>
              <a:buNone/>
              <a:tabLst>
                <a:tab pos="266700" algn="l"/>
              </a:tabLst>
              <a:defRPr/>
            </a:pPr>
            <a:r>
              <a:rPr lang="en-US" kern="100" dirty="0">
                <a:latin typeface="Calibri" panose="020F0502020204030204" pitchFamily="34" charset="0"/>
                <a:ea typeface="Calibri" panose="020F0502020204030204" pitchFamily="34" charset="0"/>
                <a:cs typeface="Calibri" panose="020F0502020204030204" pitchFamily="34" charset="0"/>
              </a:rPr>
              <a:t>	1. </a:t>
            </a:r>
            <a:r>
              <a:rPr lang="en-GB" dirty="0"/>
              <a:t>Marine Water Quality Standards</a:t>
            </a:r>
          </a:p>
          <a:p>
            <a:pPr marL="0" lvl="0" indent="0">
              <a:buClrTx/>
              <a:buNone/>
              <a:tabLst>
                <a:tab pos="266700" algn="l"/>
              </a:tabLst>
              <a:defRPr/>
            </a:pPr>
            <a:r>
              <a:rPr lang="en-GB" kern="100" dirty="0">
                <a:latin typeface="Calibri" panose="020F0502020204030204" pitchFamily="34" charset="0"/>
                <a:ea typeface="Calibri" panose="020F0502020204030204" pitchFamily="34" charset="0"/>
                <a:cs typeface="Calibri" panose="020F0502020204030204" pitchFamily="34" charset="0"/>
              </a:rPr>
              <a:t>	2. S</a:t>
            </a:r>
            <a:r>
              <a:rPr lang="en-GB" dirty="0"/>
              <a:t>urface Water Quality Standards</a:t>
            </a:r>
          </a:p>
          <a:p>
            <a:pPr marL="0" lvl="0" indent="0">
              <a:buClrTx/>
              <a:buNone/>
              <a:tabLst>
                <a:tab pos="266700" algn="l"/>
              </a:tabLst>
              <a:defRPr/>
            </a:pPr>
            <a:r>
              <a:rPr lang="en-GB" kern="100" dirty="0">
                <a:latin typeface="Calibri" panose="020F0502020204030204" pitchFamily="34" charset="0"/>
                <a:ea typeface="Calibri" panose="020F0502020204030204" pitchFamily="34" charset="0"/>
                <a:cs typeface="Calibri" panose="020F0502020204030204" pitchFamily="34" charset="0"/>
              </a:rPr>
              <a:t>	3. </a:t>
            </a:r>
            <a:r>
              <a:rPr lang="en-US" kern="100" dirty="0">
                <a:latin typeface="Calibri" panose="020F0502020204030204" pitchFamily="34" charset="0"/>
                <a:ea typeface="Calibri" panose="020F0502020204030204" pitchFamily="34" charset="0"/>
                <a:cs typeface="Calibri" panose="020F0502020204030204" pitchFamily="34" charset="0"/>
              </a:rPr>
              <a:t>Coastal Sediment Quality Guideline</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Content Placeholder 6">
            <a:extLst>
              <a:ext uri="{FF2B5EF4-FFF2-40B4-BE49-F238E27FC236}">
                <a16:creationId xmlns:a16="http://schemas.microsoft.com/office/drawing/2014/main" id="{2FB44683-8FFA-8C07-3E05-DD91BBBFFD2B}"/>
              </a:ext>
            </a:extLst>
          </p:cNvPr>
          <p:cNvSpPr txBox="1">
            <a:spLocks/>
          </p:cNvSpPr>
          <p:nvPr/>
        </p:nvSpPr>
        <p:spPr>
          <a:xfrm>
            <a:off x="7145182" y="1867442"/>
            <a:ext cx="4735450" cy="4870609"/>
          </a:xfrm>
          <a:prstGeom prst="rect">
            <a:avLst/>
          </a:prstGeom>
          <a:solidFill>
            <a:schemeClr val="accent3">
              <a:lumMod val="60000"/>
              <a:lumOff val="40000"/>
            </a:schemeClr>
          </a:solidFill>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3800" b="1" u="sng" kern="100" dirty="0">
                <a:effectLst/>
                <a:latin typeface="Calibri" panose="020F0502020204030204" pitchFamily="34" charset="0"/>
                <a:ea typeface="Calibri" panose="020F0502020204030204" pitchFamily="34" charset="0"/>
                <a:cs typeface="Calibri" panose="020F0502020204030204" pitchFamily="34" charset="0"/>
              </a:rPr>
              <a:t>Effluent Standard of Wastewater from:</a:t>
            </a:r>
            <a:endParaRPr lang="en-US" sz="3800" b="1" u="sng" kern="100" dirty="0">
              <a:latin typeface="Calibri" panose="020F0502020204030204" pitchFamily="34" charset="0"/>
              <a:ea typeface="Calibri" panose="020F0502020204030204" pitchFamily="34" charset="0"/>
              <a:cs typeface="Calibri" panose="020F0502020204030204" pitchFamily="34" charset="0"/>
            </a:endParaRPr>
          </a:p>
          <a:p>
            <a:pPr marL="0" lvl="0" indent="0">
              <a:buClrTx/>
              <a:buNone/>
              <a:tabLst>
                <a:tab pos="266700" algn="l"/>
              </a:tabLst>
              <a:defRPr/>
            </a:pPr>
            <a:r>
              <a:rPr lang="en-GB" kern="100" dirty="0">
                <a:latin typeface="Calibri" panose="020F0502020204030204" pitchFamily="34" charset="0"/>
                <a:ea typeface="Calibri" panose="020F0502020204030204" pitchFamily="34" charset="0"/>
                <a:cs typeface="Calibri" panose="020F0502020204030204" pitchFamily="34" charset="0"/>
              </a:rPr>
              <a:t>	1.  </a:t>
            </a:r>
            <a:r>
              <a:rPr lang="en-US" dirty="0"/>
              <a:t>certain types and sizes of buildings </a:t>
            </a:r>
          </a:p>
          <a:p>
            <a:pPr marL="0" lvl="0" indent="0">
              <a:buClrTx/>
              <a:buNone/>
              <a:tabLst>
                <a:tab pos="266700" algn="l"/>
              </a:tabLst>
              <a:defRPr/>
            </a:pPr>
            <a:r>
              <a:rPr lang="en-US" kern="100" dirty="0">
                <a:latin typeface="Calibri" panose="020F0502020204030204" pitchFamily="34" charset="0"/>
                <a:ea typeface="Calibri" panose="020F0502020204030204" pitchFamily="34" charset="0"/>
                <a:cs typeface="Calibri" panose="020F0502020204030204" pitchFamily="34" charset="0"/>
              </a:rPr>
              <a:t>	2. </a:t>
            </a:r>
            <a:r>
              <a:rPr lang="en-US" dirty="0"/>
              <a:t> power generation plants</a:t>
            </a:r>
          </a:p>
          <a:p>
            <a:pPr marL="0" lvl="0" indent="0">
              <a:buClrTx/>
              <a:buNone/>
              <a:tabLst>
                <a:tab pos="266700" algn="l"/>
              </a:tabLst>
              <a:defRPr/>
            </a:pPr>
            <a:r>
              <a:rPr lang="en-US" kern="100" dirty="0">
                <a:latin typeface="Calibri" panose="020F0502020204030204" pitchFamily="34" charset="0"/>
                <a:ea typeface="Calibri" panose="020F0502020204030204" pitchFamily="34" charset="0"/>
                <a:cs typeface="Calibri" panose="020F0502020204030204" pitchFamily="34" charset="0"/>
              </a:rPr>
              <a:t>	3.  </a:t>
            </a:r>
            <a:r>
              <a:rPr lang="en-US" dirty="0"/>
              <a:t>landfill sites</a:t>
            </a:r>
          </a:p>
          <a:p>
            <a:pPr marL="0" indent="0">
              <a:buClrTx/>
              <a:buNone/>
              <a:tabLst>
                <a:tab pos="266700" algn="l"/>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       4.  </a:t>
            </a:r>
            <a:r>
              <a:rPr lang="en-US" dirty="0"/>
              <a:t>certain types of </a:t>
            </a:r>
            <a:r>
              <a:rPr lang="en-US" b="1" dirty="0"/>
              <a:t>fishing piers</a:t>
            </a:r>
            <a:r>
              <a:rPr lang="en-US" dirty="0"/>
              <a:t>	</a:t>
            </a:r>
          </a:p>
          <a:p>
            <a:pPr marL="0" indent="0">
              <a:buClrTx/>
              <a:buNone/>
              <a:tabLst>
                <a:tab pos="266700" algn="l"/>
              </a:tabLst>
              <a:defRPr/>
            </a:pPr>
            <a:r>
              <a:rPr lang="en-US" kern="100" dirty="0">
                <a:effectLst/>
                <a:latin typeface="Calibri" panose="020F0502020204030204" pitchFamily="34" charset="0"/>
                <a:ea typeface="Calibri" panose="020F0502020204030204" pitchFamily="34" charset="0"/>
                <a:cs typeface="Calibri" panose="020F0502020204030204" pitchFamily="34" charset="0"/>
              </a:rPr>
              <a:t>       5.  </a:t>
            </a:r>
            <a:r>
              <a:rPr lang="en-US" dirty="0"/>
              <a:t>pollution sources such as </a:t>
            </a:r>
            <a:r>
              <a:rPr lang="en-US" b="1" dirty="0"/>
              <a:t>pig farming</a:t>
            </a:r>
          </a:p>
          <a:p>
            <a:pPr marL="0" lvl="0" indent="0">
              <a:buClrTx/>
              <a:buNone/>
              <a:tabLst>
                <a:tab pos="266700" algn="l"/>
              </a:tabLst>
              <a:defRPr/>
            </a:pPr>
            <a:r>
              <a:rPr lang="en-US" kern="100" dirty="0">
                <a:latin typeface="Calibri" panose="020F0502020204030204" pitchFamily="34" charset="0"/>
                <a:ea typeface="Calibri" panose="020F0502020204030204" pitchFamily="34" charset="0"/>
                <a:cs typeface="Calibri" panose="020F0502020204030204" pitchFamily="34" charset="0"/>
              </a:rPr>
              <a:t>       6</a:t>
            </a:r>
            <a:r>
              <a:rPr lang="en-US" b="1" kern="100" dirty="0">
                <a:latin typeface="Calibri" panose="020F0502020204030204" pitchFamily="34" charset="0"/>
                <a:ea typeface="Calibri" panose="020F0502020204030204" pitchFamily="34" charset="0"/>
                <a:cs typeface="Calibri" panose="020F0502020204030204" pitchFamily="34" charset="0"/>
              </a:rPr>
              <a:t>.  </a:t>
            </a:r>
            <a:r>
              <a:rPr lang="en-US" b="1" dirty="0"/>
              <a:t>small businesses </a:t>
            </a:r>
            <a:r>
              <a:rPr lang="en-US" dirty="0"/>
              <a:t>that produce certain types of goods or services</a:t>
            </a:r>
          </a:p>
          <a:p>
            <a:pPr marL="0" lvl="0" indent="0">
              <a:buClrTx/>
              <a:buNone/>
              <a:tabLst>
                <a:tab pos="266700" algn="l"/>
              </a:tabLst>
              <a:defRPr/>
            </a:pPr>
            <a:r>
              <a:rPr lang="en-US" kern="100" dirty="0">
                <a:latin typeface="Calibri" panose="020F0502020204030204" pitchFamily="34" charset="0"/>
                <a:ea typeface="Calibri" panose="020F0502020204030204" pitchFamily="34" charset="0"/>
                <a:cs typeface="Calibri" panose="020F0502020204030204" pitchFamily="34" charset="0"/>
              </a:rPr>
              <a:t>       7</a:t>
            </a:r>
            <a:r>
              <a:rPr lang="en-US" kern="100" dirty="0">
                <a:effectLst/>
                <a:latin typeface="Calibri" panose="020F0502020204030204" pitchFamily="34" charset="0"/>
                <a:ea typeface="Calibri" panose="020F0502020204030204" pitchFamily="34" charset="0"/>
                <a:cs typeface="Calibri" panose="020F0502020204030204" pitchFamily="34" charset="0"/>
              </a:rPr>
              <a:t>.  </a:t>
            </a:r>
            <a:r>
              <a:rPr lang="en-US" b="1" dirty="0"/>
              <a:t>pulp and paper mills</a:t>
            </a:r>
          </a:p>
          <a:p>
            <a:pPr marL="0" lvl="0" indent="0">
              <a:buClrTx/>
              <a:buNone/>
              <a:tabLst>
                <a:tab pos="266700" algn="l"/>
              </a:tabLst>
              <a:defRPr/>
            </a:pPr>
            <a:r>
              <a:rPr lang="en-US" kern="100" dirty="0">
                <a:latin typeface="Calibri" panose="020F0502020204030204" pitchFamily="34" charset="0"/>
                <a:ea typeface="Calibri" panose="020F0502020204030204" pitchFamily="34" charset="0"/>
                <a:cs typeface="Calibri" panose="020F0502020204030204" pitchFamily="34" charset="0"/>
              </a:rPr>
              <a:t>       8</a:t>
            </a:r>
            <a:r>
              <a:rPr lang="en-US" kern="100" dirty="0">
                <a:effectLst/>
                <a:latin typeface="Calibri" panose="020F0502020204030204" pitchFamily="34" charset="0"/>
                <a:ea typeface="Calibri" panose="020F0502020204030204" pitchFamily="34" charset="0"/>
                <a:cs typeface="Calibri" panose="020F0502020204030204" pitchFamily="34" charset="0"/>
              </a:rPr>
              <a:t>.  </a:t>
            </a:r>
            <a:r>
              <a:rPr lang="en-US" dirty="0"/>
              <a:t>establishments related to </a:t>
            </a:r>
            <a:r>
              <a:rPr lang="en-US" b="1" dirty="0"/>
              <a:t>desalination from seawater</a:t>
            </a:r>
          </a:p>
          <a:p>
            <a:pPr marL="0" lvl="0" indent="0">
              <a:buClrTx/>
              <a:buNone/>
              <a:tabLst>
                <a:tab pos="266700" algn="l"/>
              </a:tabLst>
              <a:defRPr/>
            </a:pPr>
            <a:r>
              <a:rPr lang="en-US" kern="100" dirty="0">
                <a:effectLst/>
                <a:latin typeface="Calibri" panose="020F0502020204030204" pitchFamily="34" charset="0"/>
                <a:ea typeface="Calibri" panose="020F0502020204030204" pitchFamily="34" charset="0"/>
                <a:cs typeface="Calibri" panose="020F0502020204030204" pitchFamily="34" charset="0"/>
              </a:rPr>
              <a:t>       9.  </a:t>
            </a:r>
            <a:r>
              <a:rPr lang="en-US" dirty="0"/>
              <a:t>industrial factories, </a:t>
            </a:r>
            <a:r>
              <a:rPr lang="en-US" sz="3800" dirty="0"/>
              <a:t>industrial</a:t>
            </a:r>
            <a:r>
              <a:rPr lang="en-US" dirty="0"/>
              <a:t> estates and industrial zones that are engaged in </a:t>
            </a:r>
            <a:r>
              <a:rPr lang="en-US" b="1" dirty="0"/>
              <a:t>tanning, polishing</a:t>
            </a:r>
            <a:r>
              <a:rPr lang="en-US" dirty="0"/>
              <a:t> or </a:t>
            </a:r>
            <a:r>
              <a:rPr lang="en-US" b="1" dirty="0"/>
              <a:t>coating of animal skins</a:t>
            </a:r>
          </a:p>
          <a:p>
            <a:pPr marL="0" lvl="0" indent="0">
              <a:buClrTx/>
              <a:buNone/>
              <a:tabLst>
                <a:tab pos="266700" algn="l"/>
              </a:tabLst>
              <a:defRPr/>
            </a:pPr>
            <a:r>
              <a:rPr lang="en-US" kern="100" dirty="0">
                <a:latin typeface="Calibri" panose="020F0502020204030204" pitchFamily="34" charset="0"/>
                <a:ea typeface="Calibri" panose="020F0502020204030204" pitchFamily="34" charset="0"/>
                <a:cs typeface="Calibri" panose="020F0502020204030204" pitchFamily="34" charset="0"/>
              </a:rPr>
              <a:t>    10</a:t>
            </a:r>
            <a:r>
              <a:rPr lang="en-US" kern="100" dirty="0">
                <a:effectLst/>
                <a:latin typeface="Calibri" panose="020F0502020204030204" pitchFamily="34" charset="0"/>
                <a:ea typeface="Calibri" panose="020F0502020204030204" pitchFamily="34" charset="0"/>
                <a:cs typeface="Calibri" panose="020F0502020204030204" pitchFamily="34" charset="0"/>
              </a:rPr>
              <a:t>. </a:t>
            </a:r>
            <a:r>
              <a:rPr lang="en-US" dirty="0"/>
              <a:t>industrial factories, industrial estates and industrial zones</a:t>
            </a:r>
          </a:p>
          <a:p>
            <a:pPr marL="0" lvl="0" indent="0">
              <a:buClrTx/>
              <a:buNone/>
              <a:tabLst>
                <a:tab pos="266700" algn="l"/>
              </a:tabLst>
              <a:defRPr/>
            </a:pPr>
            <a:r>
              <a:rPr lang="en-US" kern="100" dirty="0">
                <a:latin typeface="Calibri" panose="020F0502020204030204" pitchFamily="34" charset="0"/>
                <a:ea typeface="Calibri" panose="020F0502020204030204" pitchFamily="34" charset="0"/>
                <a:cs typeface="Calibri" panose="020F0502020204030204" pitchFamily="34" charset="0"/>
              </a:rPr>
              <a:t>    </a:t>
            </a:r>
            <a:r>
              <a:rPr lang="en-US" kern="100" dirty="0">
                <a:effectLst/>
                <a:latin typeface="Calibri" panose="020F0502020204030204" pitchFamily="34" charset="0"/>
                <a:ea typeface="Calibri" panose="020F0502020204030204" pitchFamily="34" charset="0"/>
                <a:cs typeface="Calibri" panose="020F0502020204030204" pitchFamily="34" charset="0"/>
              </a:rPr>
              <a:t>11.  </a:t>
            </a:r>
            <a:r>
              <a:rPr lang="en-US" b="1" dirty="0"/>
              <a:t>fuel</a:t>
            </a:r>
            <a:r>
              <a:rPr lang="en-US" dirty="0"/>
              <a:t> service stations</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lvl="0" indent="0">
              <a:buClrTx/>
              <a:buNone/>
              <a:tabLst>
                <a:tab pos="266700" algn="l"/>
              </a:tabLst>
              <a:defRPr/>
            </a:pPr>
            <a:r>
              <a:rPr lang="en-GB" kern="100" dirty="0">
                <a:latin typeface="Calibri" panose="020F0502020204030204" pitchFamily="34" charset="0"/>
                <a:ea typeface="Calibri" panose="020F0502020204030204" pitchFamily="34" charset="0"/>
                <a:cs typeface="Calibri" panose="020F0502020204030204" pitchFamily="34" charset="0"/>
              </a:rPr>
              <a:t>    12.  </a:t>
            </a:r>
            <a:r>
              <a:rPr lang="en-US" b="1" dirty="0"/>
              <a:t>allocated land</a:t>
            </a:r>
            <a:r>
              <a:rPr lang="th-TH" dirty="0"/>
              <a:t> </a:t>
            </a:r>
          </a:p>
          <a:p>
            <a:pPr marL="0" lvl="0" indent="0">
              <a:buClrTx/>
              <a:buNone/>
              <a:tabLst>
                <a:tab pos="266700" algn="l"/>
              </a:tabLst>
              <a:defRPr/>
            </a:pPr>
            <a:r>
              <a:rPr lang="th-TH" kern="100" dirty="0">
                <a:effectLst/>
                <a:latin typeface="Calibri" panose="020F0502020204030204" pitchFamily="34" charset="0"/>
                <a:ea typeface="Calibri" panose="020F0502020204030204" pitchFamily="34" charset="0"/>
                <a:cs typeface="Times New Roman" panose="02020603050405020304" pitchFamily="18" charset="0"/>
              </a:rPr>
              <a:t>    13.  </a:t>
            </a:r>
            <a:r>
              <a:rPr lang="en-US" kern="100" dirty="0">
                <a:effectLst/>
                <a:latin typeface="Calibri" panose="020F0502020204030204" pitchFamily="34" charset="0"/>
                <a:ea typeface="Calibri" panose="020F0502020204030204" pitchFamily="34" charset="0"/>
                <a:cs typeface="Times New Roman" panose="02020603050405020304" pitchFamily="18" charset="0"/>
              </a:rPr>
              <a:t>central </a:t>
            </a:r>
            <a:r>
              <a:rPr lang="en-US" kern="100" dirty="0">
                <a:latin typeface="Calibri" panose="020F0502020204030204" pitchFamily="34" charset="0"/>
                <a:ea typeface="Calibri" panose="020F0502020204030204" pitchFamily="34" charset="0"/>
                <a:cs typeface="Times New Roman" panose="02020603050405020304" pitchFamily="18" charset="0"/>
              </a:rPr>
              <a:t>Wastewater Treatment Plant</a:t>
            </a:r>
          </a:p>
          <a:p>
            <a:pPr marL="0" lvl="0" indent="0">
              <a:buClrTx/>
              <a:buNone/>
              <a:tabLst>
                <a:tab pos="266700" algn="l"/>
              </a:tabLst>
              <a:defRPr/>
            </a:pPr>
            <a:r>
              <a:rPr lang="en-US" kern="100" dirty="0">
                <a:effectLst/>
                <a:latin typeface="Calibri" panose="020F0502020204030204" pitchFamily="34" charset="0"/>
                <a:ea typeface="Calibri" panose="020F0502020204030204" pitchFamily="34" charset="0"/>
                <a:cs typeface="Times New Roman" panose="02020603050405020304" pitchFamily="18" charset="0"/>
              </a:rPr>
              <a:t>    14. </a:t>
            </a:r>
            <a:r>
              <a:rPr lang="th-TH" kern="100" dirty="0">
                <a:effectLst/>
                <a:latin typeface="Calibri" panose="020F0502020204030204" pitchFamily="34" charset="0"/>
                <a:ea typeface="Calibri" panose="020F0502020204030204" pitchFamily="34" charset="0"/>
                <a:cs typeface="Times New Roman" panose="02020603050405020304" pitchFamily="18" charset="0"/>
              </a:rPr>
              <a:t> </a:t>
            </a:r>
            <a:r>
              <a:rPr lang="en-US" kern="100" dirty="0">
                <a:latin typeface="Calibri" panose="020F0502020204030204" pitchFamily="34" charset="0"/>
                <a:ea typeface="Calibri" panose="020F0502020204030204" pitchFamily="34" charset="0"/>
                <a:cs typeface="Times New Roman" panose="02020603050405020304" pitchFamily="18" charset="0"/>
              </a:rPr>
              <a:t>c</a:t>
            </a:r>
            <a:r>
              <a:rPr lang="en-US" kern="100" dirty="0">
                <a:effectLst/>
                <a:latin typeface="Calibri" panose="020F0502020204030204" pitchFamily="34" charset="0"/>
                <a:ea typeface="Calibri" panose="020F0502020204030204" pitchFamily="34" charset="0"/>
                <a:cs typeface="Times New Roman" panose="02020603050405020304" pitchFamily="18" charset="0"/>
              </a:rPr>
              <a:t>oastal Aquaculture, Brackish Aquaculture, Inland Aquaculture</a:t>
            </a:r>
          </a:p>
        </p:txBody>
      </p:sp>
    </p:spTree>
    <p:extLst>
      <p:ext uri="{BB962C8B-B14F-4D97-AF65-F5344CB8AC3E}">
        <p14:creationId xmlns:p14="http://schemas.microsoft.com/office/powerpoint/2010/main" val="1078801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7197D-ECD6-E0A6-9BDB-7DDD9FD0F900}"/>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3E774E53-84CE-7ECB-5FFE-C93A9FF525E4}"/>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AE8D693B-EAA3-05C1-7DAA-2EE2200302D8}"/>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2FE20A1E-406F-744D-2353-608953BC58ED}"/>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DEDE8139-3AB9-7263-4C74-AF3E4B0D5964}"/>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A132A1EA-7DA9-98CC-2B8E-3294BB9D6EE2}"/>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D2AEE201-3DDF-7FCA-407E-BB4D3BB9FE70}"/>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EC3AFB8C-1463-1531-8C60-A6A1292D96E7}"/>
              </a:ext>
            </a:extLst>
          </p:cNvPr>
          <p:cNvSpPr txBox="1">
            <a:spLocks/>
          </p:cNvSpPr>
          <p:nvPr/>
        </p:nvSpPr>
        <p:spPr>
          <a:xfrm>
            <a:off x="2421921" y="1059912"/>
            <a:ext cx="9764404" cy="5798088"/>
          </a:xfrm>
          <a:prstGeom prst="rect">
            <a:avLst/>
          </a:prstGeom>
          <a:solidFill>
            <a:srgbClr val="BDEEFF"/>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ClrTx/>
              <a:buNone/>
              <a:defRPr/>
            </a:pPr>
            <a:r>
              <a:rPr lang="en-US" sz="1800" b="1" dirty="0">
                <a:latin typeface="Calibri" panose="020F0502020204030204" pitchFamily="34" charset="0"/>
                <a:ea typeface="Calibri" panose="020F0502020204030204" pitchFamily="34" charset="0"/>
                <a:cs typeface="Calibri" panose="020F0502020204030204" pitchFamily="34" charset="0"/>
                <a:sym typeface="Arial"/>
              </a:rPr>
              <a:t>Recommendations</a:t>
            </a:r>
          </a:p>
          <a:p>
            <a:pPr marL="0" indent="0">
              <a:buNone/>
            </a:pPr>
            <a:endParaRPr lang="en-US" sz="13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1700" b="1" dirty="0">
                <a:latin typeface="Calibri" panose="020F0502020204030204" pitchFamily="34" charset="0"/>
                <a:ea typeface="Calibri" panose="020F0502020204030204" pitchFamily="34" charset="0"/>
                <a:cs typeface="Calibri" panose="020F0502020204030204" pitchFamily="34" charset="0"/>
              </a:rPr>
              <a:t>4. Strengthen Industrial Pollution Control</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Encourage Cleaner Production Technologies</a:t>
            </a:r>
            <a:r>
              <a:rPr lang="en-US" sz="1700" dirty="0">
                <a:latin typeface="Calibri" panose="020F0502020204030204" pitchFamily="34" charset="0"/>
                <a:ea typeface="Calibri" panose="020F0502020204030204" pitchFamily="34" charset="0"/>
                <a:cs typeface="Calibri" panose="020F0502020204030204" pitchFamily="34" charset="0"/>
              </a:rPr>
              <a:t>: Support industries in adopting cleaner production technologies and practices to reduce emissions, effluents, and waste. Provide incentives for industries that achieve pollution reduction targets.</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Mandate Waste Treatment</a:t>
            </a:r>
            <a:r>
              <a:rPr lang="en-US" sz="1700" dirty="0">
                <a:latin typeface="Calibri" panose="020F0502020204030204" pitchFamily="34" charset="0"/>
                <a:ea typeface="Calibri" panose="020F0502020204030204" pitchFamily="34" charset="0"/>
                <a:cs typeface="Calibri" panose="020F0502020204030204" pitchFamily="34" charset="0"/>
              </a:rPr>
              <a:t>: Require all industries to treat their waste before disposal, with specific guidelines for industries known to generate hazardous or high-volume waste.</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Enhance Monitoring and Reporting</a:t>
            </a:r>
            <a:r>
              <a:rPr lang="en-US" sz="1700" dirty="0">
                <a:latin typeface="Calibri" panose="020F0502020204030204" pitchFamily="34" charset="0"/>
                <a:ea typeface="Calibri" panose="020F0502020204030204" pitchFamily="34" charset="0"/>
                <a:cs typeface="Calibri" panose="020F0502020204030204" pitchFamily="34" charset="0"/>
              </a:rPr>
              <a:t>: Install real-time monitoring systems for major industrial sites and enforce regular reporting on emissions and waste disposal.</a:t>
            </a:r>
          </a:p>
          <a:p>
            <a:pPr marL="0" indent="0">
              <a:buNone/>
            </a:pPr>
            <a:r>
              <a:rPr lang="en-US" sz="1700" b="1" dirty="0">
                <a:latin typeface="Calibri" panose="020F0502020204030204" pitchFamily="34" charset="0"/>
                <a:ea typeface="Calibri" panose="020F0502020204030204" pitchFamily="34" charset="0"/>
                <a:cs typeface="Calibri" panose="020F0502020204030204" pitchFamily="34" charset="0"/>
              </a:rPr>
              <a:t>5. Enhance Community Engagement and Awareness</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Educational Campaigns</a:t>
            </a:r>
            <a:r>
              <a:rPr lang="en-US" sz="1700" dirty="0">
                <a:latin typeface="Calibri" panose="020F0502020204030204" pitchFamily="34" charset="0"/>
                <a:ea typeface="Calibri" panose="020F0502020204030204" pitchFamily="34" charset="0"/>
                <a:cs typeface="Calibri" panose="020F0502020204030204" pitchFamily="34" charset="0"/>
              </a:rPr>
              <a:t>: Implement nationwide educational campaigns about the impacts of land-based pollution and the importance of waste reduction, recycling, and sustainable practices. Target campaigns in schools, communities, and public spaces.</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Promote Local Initiatives</a:t>
            </a:r>
            <a:r>
              <a:rPr lang="en-US" sz="1700" dirty="0">
                <a:latin typeface="Calibri" panose="020F0502020204030204" pitchFamily="34" charset="0"/>
                <a:ea typeface="Calibri" panose="020F0502020204030204" pitchFamily="34" charset="0"/>
                <a:cs typeface="Calibri" panose="020F0502020204030204" pitchFamily="34" charset="0"/>
              </a:rPr>
              <a:t>: Encourage community-based waste management programs, such as recycling centers, composting sites, and cleanup campaigns, empowering residents to participate actively.</a:t>
            </a:r>
          </a:p>
          <a:p>
            <a:pPr>
              <a:buFont typeface="Arial" panose="020B0604020202020204" pitchFamily="34" charset="0"/>
              <a:buChar char="•"/>
            </a:pPr>
            <a:r>
              <a:rPr lang="en-US" sz="1700" b="1" dirty="0">
                <a:latin typeface="Calibri" panose="020F0502020204030204" pitchFamily="34" charset="0"/>
                <a:ea typeface="Calibri" panose="020F0502020204030204" pitchFamily="34" charset="0"/>
                <a:cs typeface="Calibri" panose="020F0502020204030204" pitchFamily="34" charset="0"/>
              </a:rPr>
              <a:t>Offer Waste Segregation Training</a:t>
            </a:r>
            <a:r>
              <a:rPr lang="en-US" sz="1700" dirty="0">
                <a:latin typeface="Calibri" panose="020F0502020204030204" pitchFamily="34" charset="0"/>
                <a:ea typeface="Calibri" panose="020F0502020204030204" pitchFamily="34" charset="0"/>
                <a:cs typeface="Calibri" panose="020F0502020204030204" pitchFamily="34" charset="0"/>
              </a:rPr>
              <a:t>: Educate households and businesses on waste segregation to improve the quality of recyclables and reduce the burden on waste processing facilities.</a:t>
            </a:r>
          </a:p>
          <a:p>
            <a:pPr marL="0" indent="0">
              <a:buNone/>
            </a:pPr>
            <a:endParaRPr lang="en-US" sz="1300" dirty="0">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3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3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endParaRPr kumimoji="0" lang="en-US" sz="13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364430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7197D-ECD6-E0A6-9BDB-7DDD9FD0F900}"/>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3E774E53-84CE-7ECB-5FFE-C93A9FF525E4}"/>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AE8D693B-EAA3-05C1-7DAA-2EE2200302D8}"/>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2FE20A1E-406F-744D-2353-608953BC58ED}"/>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DEDE8139-3AB9-7263-4C74-AF3E4B0D5964}"/>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A132A1EA-7DA9-98CC-2B8E-3294BB9D6EE2}"/>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D2AEE201-3DDF-7FCA-407E-BB4D3BB9FE70}"/>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EC3AFB8C-1463-1531-8C60-A6A1292D96E7}"/>
              </a:ext>
            </a:extLst>
          </p:cNvPr>
          <p:cNvSpPr txBox="1">
            <a:spLocks/>
          </p:cNvSpPr>
          <p:nvPr/>
        </p:nvSpPr>
        <p:spPr>
          <a:xfrm>
            <a:off x="2421921" y="995364"/>
            <a:ext cx="9764404" cy="5862636"/>
          </a:xfrm>
          <a:prstGeom prst="rect">
            <a:avLst/>
          </a:prstGeom>
          <a:solidFill>
            <a:srgbClr val="BDEEFF"/>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ClrTx/>
              <a:buNone/>
              <a:defRPr/>
            </a:pPr>
            <a:r>
              <a:rPr lang="en-US" sz="1800" b="1" dirty="0">
                <a:latin typeface="Calibri" panose="020F0502020204030204" pitchFamily="34" charset="0"/>
                <a:ea typeface="Calibri" panose="020F0502020204030204" pitchFamily="34" charset="0"/>
                <a:cs typeface="Calibri" panose="020F0502020204030204" pitchFamily="34" charset="0"/>
                <a:sym typeface="Arial"/>
              </a:rPr>
              <a:t>Recommendations</a:t>
            </a:r>
            <a:endParaRPr lang="en-US" sz="13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1400" b="1" dirty="0">
                <a:latin typeface="Calibri" panose="020F0502020204030204" pitchFamily="34" charset="0"/>
                <a:ea typeface="Calibri" panose="020F0502020204030204" pitchFamily="34" charset="0"/>
                <a:cs typeface="Calibri" panose="020F0502020204030204" pitchFamily="34" charset="0"/>
              </a:rPr>
              <a:t>6. Develop and Implement a Plastic Waste Reduction Strategy</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Reduce Single-Use Plastics</a:t>
            </a:r>
            <a:r>
              <a:rPr lang="en-US" sz="1400" dirty="0">
                <a:latin typeface="Calibri" panose="020F0502020204030204" pitchFamily="34" charset="0"/>
                <a:ea typeface="Calibri" panose="020F0502020204030204" pitchFamily="34" charset="0"/>
                <a:cs typeface="Calibri" panose="020F0502020204030204" pitchFamily="34" charset="0"/>
              </a:rPr>
              <a:t>: Introduce and enforce policies to reduce single-use plastics, such as plastic bag bans, incentives for reusable packaging, and partnerships with businesses to minimize plastic waste.</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Promote Alternative Materials</a:t>
            </a:r>
            <a:r>
              <a:rPr lang="en-US" sz="1400" dirty="0">
                <a:latin typeface="Calibri" panose="020F0502020204030204" pitchFamily="34" charset="0"/>
                <a:ea typeface="Calibri" panose="020F0502020204030204" pitchFamily="34" charset="0"/>
                <a:cs typeface="Calibri" panose="020F0502020204030204" pitchFamily="34" charset="0"/>
              </a:rPr>
              <a:t>: Support research and development of biodegradable or alternative materials to replace conventional plastics, especially in packaging and consumer goods.</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Improve Collection and Recovery</a:t>
            </a:r>
            <a:r>
              <a:rPr lang="en-US" sz="1400" dirty="0">
                <a:latin typeface="Calibri" panose="020F0502020204030204" pitchFamily="34" charset="0"/>
                <a:ea typeface="Calibri" panose="020F0502020204030204" pitchFamily="34" charset="0"/>
                <a:cs typeface="Calibri" panose="020F0502020204030204" pitchFamily="34" charset="0"/>
              </a:rPr>
              <a:t>: Enhance plastic waste collection and sorting systems to improve recycling rates and prevent plastics from entering the environment.</a:t>
            </a:r>
          </a:p>
          <a:p>
            <a:pPr marL="0" indent="0">
              <a:buNone/>
            </a:pPr>
            <a:r>
              <a:rPr lang="en-US" sz="1400" b="1" dirty="0">
                <a:latin typeface="Calibri" panose="020F0502020204030204" pitchFamily="34" charset="0"/>
                <a:ea typeface="Calibri" panose="020F0502020204030204" pitchFamily="34" charset="0"/>
                <a:cs typeface="Calibri" panose="020F0502020204030204" pitchFamily="34" charset="0"/>
              </a:rPr>
              <a:t>7. Strengthen Data Collection, Research, and Monitoring</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Enhance Pollution Data Collection</a:t>
            </a:r>
            <a:r>
              <a:rPr lang="en-US" sz="1400" dirty="0">
                <a:latin typeface="Calibri" panose="020F0502020204030204" pitchFamily="34" charset="0"/>
                <a:ea typeface="Calibri" panose="020F0502020204030204" pitchFamily="34" charset="0"/>
                <a:cs typeface="Calibri" panose="020F0502020204030204" pitchFamily="34" charset="0"/>
              </a:rPr>
              <a:t>: Develop a robust system for regular monitoring and data collection on pollution levels across regions, focusing on both soil and water quality.</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Research and Development</a:t>
            </a:r>
            <a:r>
              <a:rPr lang="en-US" sz="1400" dirty="0">
                <a:latin typeface="Calibri" panose="020F0502020204030204" pitchFamily="34" charset="0"/>
                <a:ea typeface="Calibri" panose="020F0502020204030204" pitchFamily="34" charset="0"/>
                <a:cs typeface="Calibri" panose="020F0502020204030204" pitchFamily="34" charset="0"/>
              </a:rPr>
              <a:t>: Invest in R&amp;D for innovative pollution control technologies, such as bioengineering for soil remediation or efficient waste treatment methods.</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Implement an Early Warning System</a:t>
            </a:r>
            <a:r>
              <a:rPr lang="en-US" sz="1400" dirty="0">
                <a:latin typeface="Calibri" panose="020F0502020204030204" pitchFamily="34" charset="0"/>
                <a:ea typeface="Calibri" panose="020F0502020204030204" pitchFamily="34" charset="0"/>
                <a:cs typeface="Calibri" panose="020F0502020204030204" pitchFamily="34" charset="0"/>
              </a:rPr>
              <a:t>: Establish an early warning system for areas at high risk of pollution incidents, enabling quick responses to prevent further environmental damage.</a:t>
            </a:r>
          </a:p>
          <a:p>
            <a:pPr marL="0" indent="0">
              <a:buNone/>
            </a:pPr>
            <a:r>
              <a:rPr lang="en-US" sz="1400" b="1" dirty="0">
                <a:latin typeface="Calibri" panose="020F0502020204030204" pitchFamily="34" charset="0"/>
                <a:ea typeface="Calibri" panose="020F0502020204030204" pitchFamily="34" charset="0"/>
                <a:cs typeface="Calibri" panose="020F0502020204030204" pitchFamily="34" charset="0"/>
              </a:rPr>
              <a:t>8. Promote Public-Private Partnerships (PPPs)</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Collaborate with Private Sector</a:t>
            </a:r>
            <a:r>
              <a:rPr lang="en-US" sz="1400" dirty="0">
                <a:latin typeface="Calibri" panose="020F0502020204030204" pitchFamily="34" charset="0"/>
                <a:ea typeface="Calibri" panose="020F0502020204030204" pitchFamily="34" charset="0"/>
                <a:cs typeface="Calibri" panose="020F0502020204030204" pitchFamily="34" charset="0"/>
              </a:rPr>
              <a:t>: Foster partnerships between government agencies and private companies to co-finance pollution control infrastructure and develop sustainable business practices.</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Corporate Social Responsibility (CSR) Programs</a:t>
            </a:r>
            <a:r>
              <a:rPr lang="en-US" sz="1400" dirty="0">
                <a:latin typeface="Calibri" panose="020F0502020204030204" pitchFamily="34" charset="0"/>
                <a:ea typeface="Calibri" panose="020F0502020204030204" pitchFamily="34" charset="0"/>
                <a:cs typeface="Calibri" panose="020F0502020204030204" pitchFamily="34" charset="0"/>
              </a:rPr>
              <a:t>: Encourage industries to integrate environmental responsibility into their business models, promoting CSR initiatives focused on reducing and managing pollution.</a:t>
            </a:r>
          </a:p>
          <a:p>
            <a:pPr>
              <a:buFont typeface="Arial" panose="020B0604020202020204" pitchFamily="34" charset="0"/>
              <a:buChar char="•"/>
            </a:pPr>
            <a:r>
              <a:rPr lang="en-US" sz="1400" b="1" dirty="0">
                <a:latin typeface="Calibri" panose="020F0502020204030204" pitchFamily="34" charset="0"/>
                <a:ea typeface="Calibri" panose="020F0502020204030204" pitchFamily="34" charset="0"/>
                <a:cs typeface="Calibri" panose="020F0502020204030204" pitchFamily="34" charset="0"/>
              </a:rPr>
              <a:t>Incentivize Green Investments</a:t>
            </a:r>
            <a:r>
              <a:rPr lang="en-US" sz="1400" dirty="0">
                <a:latin typeface="Calibri" panose="020F0502020204030204" pitchFamily="34" charset="0"/>
                <a:ea typeface="Calibri" panose="020F0502020204030204" pitchFamily="34" charset="0"/>
                <a:cs typeface="Calibri" panose="020F0502020204030204" pitchFamily="34" charset="0"/>
              </a:rPr>
              <a:t>: Provide tax breaks, subsidies, or other financial incentives for companies that invest in green technologies and pollution control measures.</a:t>
            </a:r>
          </a:p>
          <a:p>
            <a:pPr marL="0" indent="0">
              <a:buClrTx/>
              <a:buNone/>
              <a:defRPr/>
            </a:pPr>
            <a:endParaRPr kumimoji="0" lang="en-US" sz="13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3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endParaRPr kumimoji="0" lang="en-US" sz="13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42231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4DF2E-213A-71D9-3AC2-F13D6A479A67}"/>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387AE37D-EB67-A1A4-DC1C-E5753A724C5E}"/>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4FA09ECE-D486-63FB-A179-425F8F65A658}"/>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D35C6E02-FC6A-5815-BDA8-4CBCCB2A000D}"/>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916B048E-0BF6-3F62-9386-8FC2531BB95D}"/>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49377601-15CD-9534-7609-1F39F2F2EE0C}"/>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29C7182A-6175-FCE7-4555-40DF4C14A208}"/>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51F331DE-C867-A858-FA44-193E7D94F9D4}"/>
              </a:ext>
            </a:extLst>
          </p:cNvPr>
          <p:cNvSpPr txBox="1">
            <a:spLocks/>
          </p:cNvSpPr>
          <p:nvPr/>
        </p:nvSpPr>
        <p:spPr>
          <a:xfrm>
            <a:off x="2421921" y="1059912"/>
            <a:ext cx="9764404" cy="5798088"/>
          </a:xfrm>
          <a:prstGeom prst="rect">
            <a:avLst/>
          </a:prstGeom>
          <a:solidFill>
            <a:srgbClr val="BDEEFF"/>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ClrTx/>
              <a:buNone/>
              <a:defRPr/>
            </a:pPr>
            <a:r>
              <a:rPr lang="en-US" sz="1700" b="1" dirty="0">
                <a:latin typeface="Calibri" panose="020F0502020204030204" pitchFamily="34" charset="0"/>
                <a:ea typeface="Calibri" panose="020F0502020204030204" pitchFamily="34" charset="0"/>
                <a:cs typeface="Calibri" panose="020F0502020204030204" pitchFamily="34" charset="0"/>
                <a:sym typeface="Arial"/>
              </a:rPr>
              <a:t>Recommendations</a:t>
            </a:r>
            <a:endParaRPr lang="en-US" sz="17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1600" b="1" dirty="0">
                <a:latin typeface="Calibri" panose="020F0502020204030204" pitchFamily="34" charset="0"/>
                <a:ea typeface="Calibri" panose="020F0502020204030204" pitchFamily="34" charset="0"/>
                <a:cs typeface="Calibri" panose="020F0502020204030204" pitchFamily="34" charset="0"/>
              </a:rPr>
              <a:t>9. Integrate Pollution Control in Urban Planning</a:t>
            </a:r>
          </a:p>
          <a:p>
            <a:pPr>
              <a:buFont typeface="Arial" panose="020B0604020202020204" pitchFamily="34" charset="0"/>
              <a:buChar char="•"/>
            </a:pPr>
            <a:r>
              <a:rPr lang="en-US" sz="1600" b="1" dirty="0">
                <a:latin typeface="Calibri" panose="020F0502020204030204" pitchFamily="34" charset="0"/>
                <a:ea typeface="Calibri" panose="020F0502020204030204" pitchFamily="34" charset="0"/>
                <a:cs typeface="Calibri" panose="020F0502020204030204" pitchFamily="34" charset="0"/>
              </a:rPr>
              <a:t>Incorporate Green Spaces</a:t>
            </a:r>
            <a:r>
              <a:rPr lang="en-US" sz="1600" dirty="0">
                <a:latin typeface="Calibri" panose="020F0502020204030204" pitchFamily="34" charset="0"/>
                <a:ea typeface="Calibri" panose="020F0502020204030204" pitchFamily="34" charset="0"/>
                <a:cs typeface="Calibri" panose="020F0502020204030204" pitchFamily="34" charset="0"/>
              </a:rPr>
              <a:t>: Include parks, forests, and green belts in urban planning to reduce pollution and enhance natural filtration.</a:t>
            </a:r>
          </a:p>
          <a:p>
            <a:pPr>
              <a:buFont typeface="Arial" panose="020B0604020202020204" pitchFamily="34" charset="0"/>
              <a:buChar char="•"/>
            </a:pPr>
            <a:r>
              <a:rPr lang="en-US" sz="1600" b="1" dirty="0">
                <a:latin typeface="Calibri" panose="020F0502020204030204" pitchFamily="34" charset="0"/>
                <a:ea typeface="Calibri" panose="020F0502020204030204" pitchFamily="34" charset="0"/>
                <a:cs typeface="Calibri" panose="020F0502020204030204" pitchFamily="34" charset="0"/>
              </a:rPr>
              <a:t>Zoning Regulations</a:t>
            </a:r>
            <a:r>
              <a:rPr lang="en-US" sz="1600" dirty="0">
                <a:latin typeface="Calibri" panose="020F0502020204030204" pitchFamily="34" charset="0"/>
                <a:ea typeface="Calibri" panose="020F0502020204030204" pitchFamily="34" charset="0"/>
                <a:cs typeface="Calibri" panose="020F0502020204030204" pitchFamily="34" charset="0"/>
              </a:rPr>
              <a:t>: Use zoning laws to control where industries, agricultural areas, and residential zones are located, minimizing the impact of pollution on populated areas.</a:t>
            </a:r>
          </a:p>
          <a:p>
            <a:pPr>
              <a:buFont typeface="Arial" panose="020B0604020202020204" pitchFamily="34" charset="0"/>
              <a:buChar char="•"/>
            </a:pPr>
            <a:r>
              <a:rPr lang="en-US" sz="1600" b="1" dirty="0">
                <a:latin typeface="Calibri" panose="020F0502020204030204" pitchFamily="34" charset="0"/>
                <a:ea typeface="Calibri" panose="020F0502020204030204" pitchFamily="34" charset="0"/>
                <a:cs typeface="Calibri" panose="020F0502020204030204" pitchFamily="34" charset="0"/>
              </a:rPr>
              <a:t>Promote Eco-Friendly Urban Development</a:t>
            </a:r>
            <a:r>
              <a:rPr lang="en-US" sz="1600" dirty="0">
                <a:latin typeface="Calibri" panose="020F0502020204030204" pitchFamily="34" charset="0"/>
                <a:ea typeface="Calibri" panose="020F0502020204030204" pitchFamily="34" charset="0"/>
                <a:cs typeface="Calibri" panose="020F0502020204030204" pitchFamily="34" charset="0"/>
              </a:rPr>
              <a:t>: Encourage sustainable building practices and waste management in new developments, especially in rapidly growing cities.</a:t>
            </a:r>
          </a:p>
          <a:p>
            <a:pPr marL="0" indent="0">
              <a:buNone/>
            </a:pPr>
            <a:endParaRPr lang="en-US" sz="16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1600" b="1" dirty="0">
                <a:latin typeface="Calibri" panose="020F0502020204030204" pitchFamily="34" charset="0"/>
                <a:ea typeface="Calibri" panose="020F0502020204030204" pitchFamily="34" charset="0"/>
                <a:cs typeface="Calibri" panose="020F0502020204030204" pitchFamily="34" charset="0"/>
              </a:rPr>
              <a:t>10. Engage in Regional Cooperation</a:t>
            </a:r>
          </a:p>
          <a:p>
            <a:pPr>
              <a:buFont typeface="Arial" panose="020B0604020202020204" pitchFamily="34" charset="0"/>
              <a:buChar char="•"/>
            </a:pPr>
            <a:r>
              <a:rPr lang="en-US" sz="1600" b="1" dirty="0">
                <a:latin typeface="Calibri" panose="020F0502020204030204" pitchFamily="34" charset="0"/>
                <a:ea typeface="Calibri" panose="020F0502020204030204" pitchFamily="34" charset="0"/>
                <a:cs typeface="Calibri" panose="020F0502020204030204" pitchFamily="34" charset="0"/>
              </a:rPr>
              <a:t>Collaborate with Neighboring Countries</a:t>
            </a:r>
            <a:r>
              <a:rPr lang="en-US" sz="1600" dirty="0">
                <a:latin typeface="Calibri" panose="020F0502020204030204" pitchFamily="34" charset="0"/>
                <a:ea typeface="Calibri" panose="020F0502020204030204" pitchFamily="34" charset="0"/>
                <a:cs typeface="Calibri" panose="020F0502020204030204" pitchFamily="34" charset="0"/>
              </a:rPr>
              <a:t>: Engage in regional dialogues and initiatives to address transboundary pollution issues, as many environmental impacts span borders, particularly with river and coastal pollution.</a:t>
            </a:r>
          </a:p>
          <a:p>
            <a:pPr>
              <a:buFont typeface="Arial" panose="020B0604020202020204" pitchFamily="34" charset="0"/>
              <a:buChar char="•"/>
            </a:pPr>
            <a:r>
              <a:rPr lang="en-US" sz="1600" b="1" dirty="0">
                <a:latin typeface="Calibri" panose="020F0502020204030204" pitchFamily="34" charset="0"/>
                <a:ea typeface="Calibri" panose="020F0502020204030204" pitchFamily="34" charset="0"/>
                <a:cs typeface="Calibri" panose="020F0502020204030204" pitchFamily="34" charset="0"/>
              </a:rPr>
              <a:t>Share Knowledge and Resources</a:t>
            </a:r>
            <a:r>
              <a:rPr lang="en-US" sz="1600" dirty="0">
                <a:latin typeface="Calibri" panose="020F0502020204030204" pitchFamily="34" charset="0"/>
                <a:ea typeface="Calibri" panose="020F0502020204030204" pitchFamily="34" charset="0"/>
                <a:cs typeface="Calibri" panose="020F0502020204030204" pitchFamily="34" charset="0"/>
              </a:rPr>
              <a:t>: Exchange knowledge, technology, and resources with neighboring countries facing similar land-based pollution challenges to develop collaborative solutions.</a:t>
            </a:r>
          </a:p>
          <a:p>
            <a:pPr>
              <a:buFont typeface="Arial" panose="020B0604020202020204" pitchFamily="34" charset="0"/>
              <a:buChar char="•"/>
            </a:pPr>
            <a:r>
              <a:rPr lang="en-US" sz="1600" b="1" dirty="0">
                <a:latin typeface="Calibri" panose="020F0502020204030204" pitchFamily="34" charset="0"/>
                <a:ea typeface="Calibri" panose="020F0502020204030204" pitchFamily="34" charset="0"/>
                <a:cs typeface="Calibri" panose="020F0502020204030204" pitchFamily="34" charset="0"/>
              </a:rPr>
              <a:t>Participate in Regional Environmental Programs</a:t>
            </a:r>
            <a:r>
              <a:rPr lang="en-US" sz="1600" dirty="0">
                <a:latin typeface="Calibri" panose="020F0502020204030204" pitchFamily="34" charset="0"/>
                <a:ea typeface="Calibri" panose="020F0502020204030204" pitchFamily="34" charset="0"/>
                <a:cs typeface="Calibri" panose="020F0502020204030204" pitchFamily="34" charset="0"/>
              </a:rPr>
              <a:t>: Actively participate in regional environmental programs and frameworks to tackle broader pollution issues and gain access to funding and expertise.</a:t>
            </a:r>
          </a:p>
          <a:p>
            <a:pPr marL="0" indent="0">
              <a:buNone/>
            </a:pPr>
            <a:endParaRPr lang="en-US" sz="1600" dirty="0">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3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endParaRPr kumimoji="0" lang="en-US" sz="13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endParaRPr kumimoji="0" lang="en-US" sz="13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81408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map of the continent&#10;&#10;Description automatically generated">
            <a:extLst>
              <a:ext uri="{FF2B5EF4-FFF2-40B4-BE49-F238E27FC236}">
                <a16:creationId xmlns:a16="http://schemas.microsoft.com/office/drawing/2014/main" id="{B9B3A50F-CAE8-D8E0-2123-ACC77042C49E}"/>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rcRect l="14584" r="18108" b="10000"/>
          <a:stretch/>
        </p:blipFill>
        <p:spPr>
          <a:xfrm>
            <a:off x="1" y="889000"/>
            <a:ext cx="6096000" cy="5969000"/>
          </a:xfrm>
          <a:prstGeom prst="rect">
            <a:avLst/>
          </a:prstGeom>
          <a:solidFill>
            <a:srgbClr val="FFFFFF"/>
          </a:solidFill>
        </p:spPr>
      </p:pic>
      <p:sp>
        <p:nvSpPr>
          <p:cNvPr id="23" name="Rectangle 22">
            <a:extLst>
              <a:ext uri="{FF2B5EF4-FFF2-40B4-BE49-F238E27FC236}">
                <a16:creationId xmlns:a16="http://schemas.microsoft.com/office/drawing/2014/main" id="{12E85471-15C6-95F4-A83C-E47DF2B88FEA}"/>
              </a:ext>
            </a:extLst>
          </p:cNvPr>
          <p:cNvSpPr/>
          <p:nvPr/>
        </p:nvSpPr>
        <p:spPr>
          <a:xfrm>
            <a:off x="8534400" y="0"/>
            <a:ext cx="3657600" cy="889000"/>
          </a:xfrm>
          <a:prstGeom prst="rect">
            <a:avLst/>
          </a:prstGeom>
          <a:solidFill>
            <a:srgbClr val="FFFFFF"/>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67"/>
          </a:p>
        </p:txBody>
      </p:sp>
      <p:grpSp>
        <p:nvGrpSpPr>
          <p:cNvPr id="6" name="Group 5"/>
          <p:cNvGrpSpPr/>
          <p:nvPr/>
        </p:nvGrpSpPr>
        <p:grpSpPr>
          <a:xfrm>
            <a:off x="8636001" y="-30748"/>
            <a:ext cx="3464540" cy="914400"/>
            <a:chOff x="3340988" y="3258665"/>
            <a:chExt cx="4010025" cy="1042670"/>
          </a:xfrm>
        </p:grpSpPr>
        <p:grpSp>
          <p:nvGrpSpPr>
            <p:cNvPr id="7" name="Group 6"/>
            <p:cNvGrpSpPr/>
            <p:nvPr/>
          </p:nvGrpSpPr>
          <p:grpSpPr>
            <a:xfrm>
              <a:off x="3340988" y="3258665"/>
              <a:ext cx="4010025" cy="1042670"/>
              <a:chOff x="0" y="0"/>
              <a:chExt cx="4010025" cy="1042670"/>
            </a:xfrm>
          </p:grpSpPr>
          <p:sp>
            <p:nvSpPr>
              <p:cNvPr id="8" name="Rectangle 7"/>
              <p:cNvSpPr/>
              <p:nvPr/>
            </p:nvSpPr>
            <p:spPr>
              <a:xfrm>
                <a:off x="0" y="0"/>
                <a:ext cx="4010025" cy="1042650"/>
              </a:xfrm>
              <a:prstGeom prst="rect">
                <a:avLst/>
              </a:prstGeom>
              <a:noFill/>
              <a:ln>
                <a:noFill/>
              </a:ln>
            </p:spPr>
            <p:txBody>
              <a:bodyPr spcFirstLastPara="1" wrap="square" lIns="121900" tIns="121900" rIns="121900" bIns="121900" anchor="ctr" anchorCtr="0">
                <a:noAutofit/>
              </a:bodyPr>
              <a:lstStyle/>
              <a:p>
                <a:r>
                  <a:rPr lang="en-US" sz="1467">
                    <a:latin typeface="Roboto"/>
                    <a:ea typeface="Roboto"/>
                    <a:cs typeface="Roboto"/>
                  </a:rPr>
                  <a:t> </a:t>
                </a:r>
                <a:endParaRPr lang="en-GB" sz="1467">
                  <a:latin typeface="Roboto"/>
                  <a:ea typeface="Roboto"/>
                  <a:cs typeface="Roboto"/>
                </a:endParaRPr>
              </a:p>
            </p:txBody>
          </p:sp>
          <p:pic>
            <p:nvPicPr>
              <p:cNvPr id="9" name="Shape 4" descr="Logo&#10;&#10;Description automatically generated"/>
              <p:cNvPicPr preferRelativeResize="0"/>
              <p:nvPr/>
            </p:nvPicPr>
            <p:blipFill rotWithShape="1">
              <a:blip r:embed="rId4">
                <a:alphaModFix/>
              </a:blip>
              <a:srcRect/>
              <a:stretch/>
            </p:blipFill>
            <p:spPr>
              <a:xfrm>
                <a:off x="2446020" y="0"/>
                <a:ext cx="1564005" cy="1015365"/>
              </a:xfrm>
              <a:prstGeom prst="rect">
                <a:avLst/>
              </a:prstGeom>
              <a:noFill/>
              <a:ln>
                <a:noFill/>
              </a:ln>
            </p:spPr>
          </p:pic>
          <p:pic>
            <p:nvPicPr>
              <p:cNvPr id="10" name="Shape 5" descr="Logo&#10;&#10;Description automatically generated"/>
              <p:cNvPicPr preferRelativeResize="0"/>
              <p:nvPr/>
            </p:nvPicPr>
            <p:blipFill rotWithShape="1">
              <a:blip r:embed="rId5">
                <a:alphaModFix/>
              </a:blip>
              <a:srcRect/>
              <a:stretch/>
            </p:blipFill>
            <p:spPr>
              <a:xfrm>
                <a:off x="1623060" y="152400"/>
                <a:ext cx="890270" cy="890270"/>
              </a:xfrm>
              <a:prstGeom prst="rect">
                <a:avLst/>
              </a:prstGeom>
              <a:noFill/>
              <a:ln>
                <a:noFill/>
              </a:ln>
            </p:spPr>
          </p:pic>
          <p:pic>
            <p:nvPicPr>
              <p:cNvPr id="11" name="Shape 6" descr="Ministry of Natural Resources and Environment (Thailand) - Wikipedia"/>
              <p:cNvPicPr preferRelativeResize="0"/>
              <p:nvPr/>
            </p:nvPicPr>
            <p:blipFill rotWithShape="1">
              <a:blip r:embed="rId6">
                <a:alphaModFix/>
              </a:blip>
              <a:srcRect/>
              <a:stretch/>
            </p:blipFill>
            <p:spPr>
              <a:xfrm>
                <a:off x="0" y="83820"/>
                <a:ext cx="929005" cy="894080"/>
              </a:xfrm>
              <a:prstGeom prst="rect">
                <a:avLst/>
              </a:prstGeom>
              <a:noFill/>
              <a:ln>
                <a:noFill/>
              </a:ln>
            </p:spPr>
          </p:pic>
          <p:pic>
            <p:nvPicPr>
              <p:cNvPr id="12" name="Shape 7" descr="กรมควบคุมมลพิษ - วิกิพีเดีย"/>
              <p:cNvPicPr preferRelativeResize="0"/>
              <p:nvPr/>
            </p:nvPicPr>
            <p:blipFill rotWithShape="1">
              <a:blip r:embed="rId7">
                <a:alphaModFix/>
              </a:blip>
              <a:srcRect/>
              <a:stretch/>
            </p:blipFill>
            <p:spPr>
              <a:xfrm>
                <a:off x="975360" y="327660"/>
                <a:ext cx="547370" cy="547370"/>
              </a:xfrm>
              <a:prstGeom prst="rect">
                <a:avLst/>
              </a:prstGeom>
              <a:noFill/>
              <a:ln>
                <a:noFill/>
              </a:ln>
            </p:spPr>
          </p:pic>
        </p:grpSp>
      </p:grpSp>
      <p:sp>
        <p:nvSpPr>
          <p:cNvPr id="14" name="Rectangle 4">
            <a:extLst>
              <a:ext uri="{FF2B5EF4-FFF2-40B4-BE49-F238E27FC236}">
                <a16:creationId xmlns:a16="http://schemas.microsoft.com/office/drawing/2014/main" id="{C5D89A38-630D-F6BF-889F-D45103AEF118}"/>
              </a:ext>
            </a:extLst>
          </p:cNvPr>
          <p:cNvSpPr/>
          <p:nvPr/>
        </p:nvSpPr>
        <p:spPr>
          <a:xfrm>
            <a:off x="0" y="0"/>
            <a:ext cx="8534400" cy="889000"/>
          </a:xfrm>
          <a:prstGeom prst="rect">
            <a:avLst/>
          </a:prstGeom>
          <a:solidFill>
            <a:srgbClr val="012A6C"/>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9063" indent="-3175"/>
            <a:r>
              <a:rPr lang="en-US" sz="2400" b="1" dirty="0">
                <a:solidFill>
                  <a:srgbClr val="FFFF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rPr>
              <a:t>Seeding a Nutrient Pollution Reduction Strategy </a:t>
            </a:r>
            <a:br>
              <a:rPr lang="en-US" sz="2400" b="1" dirty="0">
                <a:solidFill>
                  <a:srgbClr val="FFFF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rPr>
            </a:br>
            <a:r>
              <a:rPr lang="en-US" sz="2400" b="1" dirty="0">
                <a:solidFill>
                  <a:srgbClr val="FFFF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rPr>
              <a:t>for the coastal waters of Thailand </a:t>
            </a:r>
            <a:endParaRPr lang="en-GB" sz="2400" b="1" dirty="0">
              <a:solidFill>
                <a:srgbClr val="FFFF00"/>
              </a:solidFill>
              <a:effectLst>
                <a:outerShdw blurRad="38100" dist="38100" dir="2700000" algn="tl">
                  <a:srgbClr val="000000">
                    <a:alpha val="43137"/>
                  </a:srgbClr>
                </a:outerShdw>
              </a:effectLst>
              <a:latin typeface="Prompt SemiBold" panose="00000700000000000000" pitchFamily="2" charset="-34"/>
              <a:cs typeface="Prompt SemiBold" panose="00000700000000000000" pitchFamily="2" charset="-34"/>
            </a:endParaRPr>
          </a:p>
        </p:txBody>
      </p:sp>
      <p:sp>
        <p:nvSpPr>
          <p:cNvPr id="26" name="TextBox 25">
            <a:extLst>
              <a:ext uri="{FF2B5EF4-FFF2-40B4-BE49-F238E27FC236}">
                <a16:creationId xmlns:a16="http://schemas.microsoft.com/office/drawing/2014/main" id="{2BE6DE68-D6E0-FF6C-CF0D-901AE051E71F}"/>
              </a:ext>
            </a:extLst>
          </p:cNvPr>
          <p:cNvSpPr txBox="1"/>
          <p:nvPr/>
        </p:nvSpPr>
        <p:spPr>
          <a:xfrm>
            <a:off x="304800" y="990600"/>
            <a:ext cx="1828800" cy="456762"/>
          </a:xfrm>
          <a:prstGeom prst="snip1Rect">
            <a:avLst>
              <a:gd name="adj" fmla="val 34836"/>
            </a:avLst>
          </a:prstGeom>
          <a:solidFill>
            <a:srgbClr val="11B354"/>
          </a:solidFill>
        </p:spPr>
        <p:txBody>
          <a:bodyPr wrap="square" rtlCol="0">
            <a:spAutoFit/>
          </a:bodyPr>
          <a:lstStyle/>
          <a:p>
            <a:pPr algn="ctr"/>
            <a:r>
              <a:rPr lang="th-TH" sz="1867" b="1" dirty="0">
                <a:solidFill>
                  <a:schemeClr val="bg1"/>
                </a:solidFill>
                <a:latin typeface="Prompt SemiBold" panose="00000700000000000000" pitchFamily="2" charset="-34"/>
                <a:cs typeface="Prompt SemiBold" panose="00000700000000000000" pitchFamily="2" charset="-34"/>
              </a:rPr>
              <a:t>1. </a:t>
            </a:r>
            <a:r>
              <a:rPr lang="en-US" sz="1867" b="1" dirty="0">
                <a:solidFill>
                  <a:schemeClr val="bg1"/>
                </a:solidFill>
                <a:latin typeface="Prompt" panose="00000500000000000000" pitchFamily="2" charset="-34"/>
                <a:cs typeface="Prompt" panose="00000500000000000000" pitchFamily="2" charset="-34"/>
              </a:rPr>
              <a:t>Agriculture</a:t>
            </a:r>
          </a:p>
        </p:txBody>
      </p:sp>
      <p:sp>
        <p:nvSpPr>
          <p:cNvPr id="29" name="Freeform 10">
            <a:extLst>
              <a:ext uri="{FF2B5EF4-FFF2-40B4-BE49-F238E27FC236}">
                <a16:creationId xmlns:a16="http://schemas.microsoft.com/office/drawing/2014/main" id="{07B35BA7-7664-CFB0-97CF-38B0EEFCA509}"/>
              </a:ext>
            </a:extLst>
          </p:cNvPr>
          <p:cNvSpPr/>
          <p:nvPr/>
        </p:nvSpPr>
        <p:spPr>
          <a:xfrm>
            <a:off x="1727200" y="2258290"/>
            <a:ext cx="1828800" cy="1219201"/>
          </a:xfrm>
          <a:custGeom>
            <a:avLst/>
            <a:gdLst/>
            <a:ahLst/>
            <a:cxnLst/>
            <a:rect l="l" t="t" r="r" b="b"/>
            <a:pathLst>
              <a:path w="1596753" h="1013212">
                <a:moveTo>
                  <a:pt x="0" y="0"/>
                </a:moveTo>
                <a:lnTo>
                  <a:pt x="1596753" y="0"/>
                </a:lnTo>
                <a:lnTo>
                  <a:pt x="1596753" y="1013212"/>
                </a:lnTo>
                <a:lnTo>
                  <a:pt x="0" y="1013212"/>
                </a:lnTo>
                <a:lnTo>
                  <a:pt x="0" y="0"/>
                </a:lnTo>
                <a:close/>
              </a:path>
            </a:pathLst>
          </a:custGeom>
          <a:blipFill>
            <a:blip r:embed="rId8">
              <a:extLst>
                <a:ext uri="{96DAC541-7B7A-43D3-8B79-37D633B846F1}">
                  <asvg:svgBlip xmlns:asvg="http://schemas.microsoft.com/office/drawing/2016/SVG/main" r:embed="rId9"/>
                </a:ext>
              </a:extLst>
            </a:blip>
            <a:stretch>
              <a:fillRect/>
            </a:stretch>
          </a:blipFill>
          <a:ln cap="sq">
            <a:noFill/>
            <a:prstDash val="solid"/>
            <a:miter/>
          </a:ln>
        </p:spPr>
        <p:txBody>
          <a:bodyPr/>
          <a:lstStyle/>
          <a:p>
            <a:endParaRPr lang="en-US" sz="1867"/>
          </a:p>
        </p:txBody>
      </p:sp>
      <p:graphicFrame>
        <p:nvGraphicFramePr>
          <p:cNvPr id="30" name="Table 29">
            <a:extLst>
              <a:ext uri="{FF2B5EF4-FFF2-40B4-BE49-F238E27FC236}">
                <a16:creationId xmlns:a16="http://schemas.microsoft.com/office/drawing/2014/main" id="{E104F6C7-D5C5-77CE-B805-6DDE260BD1AE}"/>
              </a:ext>
            </a:extLst>
          </p:cNvPr>
          <p:cNvGraphicFramePr>
            <a:graphicFrameLocks noGrp="1"/>
          </p:cNvGraphicFramePr>
          <p:nvPr>
            <p:extLst>
              <p:ext uri="{D42A27DB-BD31-4B8C-83A1-F6EECF244321}">
                <p14:modId xmlns:p14="http://schemas.microsoft.com/office/powerpoint/2010/main" val="979652168"/>
              </p:ext>
            </p:extLst>
          </p:nvPr>
        </p:nvGraphicFramePr>
        <p:xfrm>
          <a:off x="304799" y="1498600"/>
          <a:ext cx="2031999" cy="528320"/>
        </p:xfrm>
        <a:graphic>
          <a:graphicData uri="http://schemas.openxmlformats.org/drawingml/2006/table">
            <a:tbl>
              <a:tblPr firstRow="1" bandRow="1">
                <a:tableStyleId>{5C22544A-7EE6-4342-B048-85BDC9FD1C3A}</a:tableStyleId>
              </a:tblPr>
              <a:tblGrid>
                <a:gridCol w="2031999">
                  <a:extLst>
                    <a:ext uri="{9D8B030D-6E8A-4147-A177-3AD203B41FA5}">
                      <a16:colId xmlns:a16="http://schemas.microsoft.com/office/drawing/2014/main" val="1199446803"/>
                    </a:ext>
                  </a:extLst>
                </a:gridCol>
              </a:tblGrid>
              <a:tr h="528320">
                <a:tc>
                  <a:txBody>
                    <a:bodyPr/>
                    <a:lstStyle/>
                    <a:p>
                      <a:pPr marL="0" marR="0" lvl="0" indent="0" algn="thaiDist"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Prompt" panose="00000500000000000000" pitchFamily="2" charset="-34"/>
                          <a:cs typeface="Prompt" panose="00000500000000000000" pitchFamily="2" charset="-34"/>
                        </a:rPr>
                        <a:t>Ban Laem District</a:t>
                      </a:r>
                      <a:r>
                        <a:rPr lang="th-TH" sz="1300" b="0" dirty="0">
                          <a:solidFill>
                            <a:schemeClr val="tx1"/>
                          </a:solidFill>
                          <a:latin typeface="Prompt" panose="00000500000000000000" pitchFamily="2" charset="-34"/>
                          <a:cs typeface="Prompt" panose="00000500000000000000" pitchFamily="2" charset="-34"/>
                        </a:rPr>
                        <a:t> </a:t>
                      </a:r>
                    </a:p>
                    <a:p>
                      <a:pPr marL="0" marR="0" lvl="0" indent="0" algn="thaiDist"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Prompt" panose="00000500000000000000" pitchFamily="2" charset="-34"/>
                          <a:cs typeface="Prompt" panose="00000500000000000000" pitchFamily="2" charset="-34"/>
                        </a:rPr>
                        <a:t>Phetchaburi Province</a:t>
                      </a:r>
                      <a:endParaRPr lang="th-TH" sz="1300" b="0" dirty="0">
                        <a:solidFill>
                          <a:schemeClr val="tx1"/>
                        </a:solidFill>
                        <a:latin typeface="Prompt" panose="00000500000000000000" pitchFamily="2" charset="-34"/>
                        <a:cs typeface="Prompt" panose="00000500000000000000" pitchFamily="2" charset="-34"/>
                      </a:endParaRP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0638125"/>
                  </a:ext>
                </a:extLst>
              </a:tr>
            </a:tbl>
          </a:graphicData>
        </a:graphic>
      </p:graphicFrame>
      <p:sp>
        <p:nvSpPr>
          <p:cNvPr id="32" name="TextBox 31">
            <a:extLst>
              <a:ext uri="{FF2B5EF4-FFF2-40B4-BE49-F238E27FC236}">
                <a16:creationId xmlns:a16="http://schemas.microsoft.com/office/drawing/2014/main" id="{9430228B-2903-96B1-A2B7-98BAD27F5D0F}"/>
              </a:ext>
            </a:extLst>
          </p:cNvPr>
          <p:cNvSpPr txBox="1"/>
          <p:nvPr/>
        </p:nvSpPr>
        <p:spPr>
          <a:xfrm>
            <a:off x="3657600" y="2209801"/>
            <a:ext cx="2032000" cy="456762"/>
          </a:xfrm>
          <a:prstGeom prst="snip1Rect">
            <a:avLst>
              <a:gd name="adj" fmla="val 34836"/>
            </a:avLst>
          </a:prstGeom>
          <a:solidFill>
            <a:srgbClr val="11B354"/>
          </a:solidFill>
        </p:spPr>
        <p:txBody>
          <a:bodyPr wrap="square" rtlCol="0">
            <a:spAutoFit/>
          </a:bodyPr>
          <a:lstStyle/>
          <a:p>
            <a:pPr algn="ctr"/>
            <a:r>
              <a:rPr lang="th-TH" sz="1867" b="1" dirty="0">
                <a:solidFill>
                  <a:schemeClr val="bg1"/>
                </a:solidFill>
                <a:latin typeface="Prompt SemiBold" panose="00000700000000000000" pitchFamily="2" charset="-34"/>
                <a:cs typeface="Prompt SemiBold" panose="00000700000000000000" pitchFamily="2" charset="-34"/>
              </a:rPr>
              <a:t>2. </a:t>
            </a:r>
            <a:r>
              <a:rPr lang="en-US" sz="1867" b="1" dirty="0">
                <a:solidFill>
                  <a:schemeClr val="bg1"/>
                </a:solidFill>
                <a:latin typeface="Prompt" panose="00000500000000000000" pitchFamily="2" charset="-34"/>
                <a:cs typeface="Prompt" panose="00000500000000000000" pitchFamily="2" charset="-34"/>
              </a:rPr>
              <a:t>Tourism</a:t>
            </a:r>
          </a:p>
        </p:txBody>
      </p:sp>
      <p:sp>
        <p:nvSpPr>
          <p:cNvPr id="34" name="TextBox 33">
            <a:extLst>
              <a:ext uri="{FF2B5EF4-FFF2-40B4-BE49-F238E27FC236}">
                <a16:creationId xmlns:a16="http://schemas.microsoft.com/office/drawing/2014/main" id="{831B994D-7C9D-AB12-5FD5-D13A5E353198}"/>
              </a:ext>
            </a:extLst>
          </p:cNvPr>
          <p:cNvSpPr txBox="1"/>
          <p:nvPr/>
        </p:nvSpPr>
        <p:spPr>
          <a:xfrm>
            <a:off x="1117600" y="4038601"/>
            <a:ext cx="2032000" cy="456762"/>
          </a:xfrm>
          <a:prstGeom prst="snip1Rect">
            <a:avLst>
              <a:gd name="adj" fmla="val 34836"/>
            </a:avLst>
          </a:prstGeom>
          <a:solidFill>
            <a:srgbClr val="11B354"/>
          </a:solidFill>
        </p:spPr>
        <p:txBody>
          <a:bodyPr wrap="square" rtlCol="0">
            <a:spAutoFit/>
          </a:bodyPr>
          <a:lstStyle/>
          <a:p>
            <a:pPr algn="ctr"/>
            <a:r>
              <a:rPr lang="th-TH" sz="1867" b="1" dirty="0">
                <a:solidFill>
                  <a:schemeClr val="bg1"/>
                </a:solidFill>
                <a:latin typeface="Prompt SemiBold" panose="00000700000000000000" pitchFamily="2" charset="-34"/>
                <a:cs typeface="Prompt SemiBold" panose="00000700000000000000" pitchFamily="2" charset="-34"/>
              </a:rPr>
              <a:t>3. </a:t>
            </a:r>
            <a:r>
              <a:rPr lang="en-US" sz="1867" b="1" dirty="0">
                <a:solidFill>
                  <a:schemeClr val="bg1"/>
                </a:solidFill>
                <a:latin typeface="Prompt" panose="00000500000000000000" pitchFamily="2" charset="-34"/>
                <a:cs typeface="Prompt" panose="00000500000000000000" pitchFamily="2" charset="-34"/>
              </a:rPr>
              <a:t>Fishing Port</a:t>
            </a:r>
          </a:p>
        </p:txBody>
      </p:sp>
      <p:graphicFrame>
        <p:nvGraphicFramePr>
          <p:cNvPr id="35" name="Table 34">
            <a:extLst>
              <a:ext uri="{FF2B5EF4-FFF2-40B4-BE49-F238E27FC236}">
                <a16:creationId xmlns:a16="http://schemas.microsoft.com/office/drawing/2014/main" id="{1AE7B0F5-6FA2-F8E2-5F81-2945CDE42566}"/>
              </a:ext>
            </a:extLst>
          </p:cNvPr>
          <p:cNvGraphicFramePr>
            <a:graphicFrameLocks noGrp="1"/>
          </p:cNvGraphicFramePr>
          <p:nvPr>
            <p:extLst>
              <p:ext uri="{D42A27DB-BD31-4B8C-83A1-F6EECF244321}">
                <p14:modId xmlns:p14="http://schemas.microsoft.com/office/powerpoint/2010/main" val="1873619466"/>
              </p:ext>
            </p:extLst>
          </p:nvPr>
        </p:nvGraphicFramePr>
        <p:xfrm>
          <a:off x="1117600" y="4546600"/>
          <a:ext cx="2346362" cy="528320"/>
        </p:xfrm>
        <a:graphic>
          <a:graphicData uri="http://schemas.openxmlformats.org/drawingml/2006/table">
            <a:tbl>
              <a:tblPr firstRow="1" bandRow="1">
                <a:tableStyleId>{5C22544A-7EE6-4342-B048-85BDC9FD1C3A}</a:tableStyleId>
              </a:tblPr>
              <a:tblGrid>
                <a:gridCol w="2346362">
                  <a:extLst>
                    <a:ext uri="{9D8B030D-6E8A-4147-A177-3AD203B41FA5}">
                      <a16:colId xmlns:a16="http://schemas.microsoft.com/office/drawing/2014/main" val="1199446803"/>
                    </a:ext>
                  </a:extLst>
                </a:gridCol>
              </a:tblGrid>
              <a:tr h="528320">
                <a:tc>
                  <a:txBody>
                    <a:bodyPr/>
                    <a:lstStyle/>
                    <a:p>
                      <a:pPr marL="0" marR="0" lvl="0" indent="0" algn="thaiDist" defTabSz="914400" rtl="0" eaLnBrk="1" fontAlgn="auto" latinLnBrk="0" hangingPunct="1">
                        <a:lnSpc>
                          <a:spcPct val="100000"/>
                        </a:lnSpc>
                        <a:spcBef>
                          <a:spcPts val="0"/>
                        </a:spcBef>
                        <a:spcAft>
                          <a:spcPts val="0"/>
                        </a:spcAft>
                        <a:buClrTx/>
                        <a:buSzTx/>
                        <a:buFontTx/>
                        <a:buNone/>
                        <a:tabLst/>
                        <a:defRPr/>
                      </a:pPr>
                      <a:r>
                        <a:rPr lang="en-US" sz="1300" b="0" dirty="0" err="1">
                          <a:solidFill>
                            <a:schemeClr val="tx1"/>
                          </a:solidFill>
                          <a:latin typeface="Prompt" panose="00000500000000000000" pitchFamily="2" charset="-34"/>
                          <a:cs typeface="Prompt" panose="00000500000000000000" pitchFamily="2" charset="-34"/>
                        </a:rPr>
                        <a:t>Pranburi</a:t>
                      </a:r>
                      <a:r>
                        <a:rPr lang="th-TH" sz="1300" b="0" dirty="0">
                          <a:solidFill>
                            <a:schemeClr val="tx1"/>
                          </a:solidFill>
                          <a:latin typeface="Prompt" panose="00000500000000000000" pitchFamily="2" charset="-34"/>
                          <a:cs typeface="Prompt" panose="00000500000000000000" pitchFamily="2" charset="-34"/>
                        </a:rPr>
                        <a:t> </a:t>
                      </a:r>
                      <a:r>
                        <a:rPr lang="en-US" sz="1300" b="0" dirty="0">
                          <a:solidFill>
                            <a:schemeClr val="tx1"/>
                          </a:solidFill>
                          <a:latin typeface="Prompt" panose="00000500000000000000" pitchFamily="2" charset="-34"/>
                          <a:cs typeface="Prompt" panose="00000500000000000000" pitchFamily="2" charset="-34"/>
                        </a:rPr>
                        <a:t>Sub-district</a:t>
                      </a:r>
                      <a:endParaRPr lang="th-TH" sz="1300" b="0" dirty="0">
                        <a:solidFill>
                          <a:schemeClr val="tx1"/>
                        </a:solidFill>
                        <a:latin typeface="Prompt" panose="00000500000000000000" pitchFamily="2" charset="-34"/>
                        <a:cs typeface="Prompt" panose="00000500000000000000" pitchFamily="2" charset="-34"/>
                      </a:endParaRPr>
                    </a:p>
                    <a:p>
                      <a:pPr marL="0" marR="0" lvl="0" indent="0" algn="thaiDist" defTabSz="914400" rtl="0" eaLnBrk="1" fontAlgn="auto" latinLnBrk="0" hangingPunct="1">
                        <a:lnSpc>
                          <a:spcPct val="100000"/>
                        </a:lnSpc>
                        <a:spcBef>
                          <a:spcPts val="0"/>
                        </a:spcBef>
                        <a:spcAft>
                          <a:spcPts val="0"/>
                        </a:spcAft>
                        <a:buClrTx/>
                        <a:buSzTx/>
                        <a:buFontTx/>
                        <a:buNone/>
                        <a:tabLst/>
                        <a:defRPr/>
                      </a:pPr>
                      <a:r>
                        <a:rPr lang="en-US" sz="1300" b="0" dirty="0" err="1">
                          <a:solidFill>
                            <a:schemeClr val="tx1"/>
                          </a:solidFill>
                          <a:latin typeface="Prompt" panose="00000500000000000000" pitchFamily="2" charset="-34"/>
                          <a:cs typeface="Prompt" panose="00000500000000000000" pitchFamily="2" charset="-34"/>
                        </a:rPr>
                        <a:t>Prachukireekun</a:t>
                      </a:r>
                      <a:r>
                        <a:rPr lang="en-US" sz="1300" b="0" dirty="0">
                          <a:solidFill>
                            <a:schemeClr val="tx1"/>
                          </a:solidFill>
                          <a:latin typeface="Prompt" panose="00000500000000000000" pitchFamily="2" charset="-34"/>
                          <a:cs typeface="Prompt" panose="00000500000000000000" pitchFamily="2" charset="-34"/>
                        </a:rPr>
                        <a:t> Province</a:t>
                      </a:r>
                      <a:endParaRPr lang="th-TH" sz="1300" b="0" dirty="0">
                        <a:solidFill>
                          <a:schemeClr val="tx1"/>
                        </a:solidFill>
                        <a:latin typeface="Prompt" panose="00000500000000000000" pitchFamily="2" charset="-34"/>
                        <a:cs typeface="Prompt" panose="00000500000000000000" pitchFamily="2" charset="-34"/>
                      </a:endParaRP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0638125"/>
                  </a:ext>
                </a:extLst>
              </a:tr>
            </a:tbl>
          </a:graphicData>
        </a:graphic>
      </p:graphicFrame>
      <p:sp>
        <p:nvSpPr>
          <p:cNvPr id="39" name="Oval 38">
            <a:extLst>
              <a:ext uri="{FF2B5EF4-FFF2-40B4-BE49-F238E27FC236}">
                <a16:creationId xmlns:a16="http://schemas.microsoft.com/office/drawing/2014/main" id="{FC33F8F5-37CC-1867-F742-43608B37A0A2}"/>
              </a:ext>
            </a:extLst>
          </p:cNvPr>
          <p:cNvSpPr/>
          <p:nvPr/>
        </p:nvSpPr>
        <p:spPr>
          <a:xfrm>
            <a:off x="3657600" y="1701800"/>
            <a:ext cx="304800" cy="304800"/>
          </a:xfrm>
          <a:prstGeom prst="ellipse">
            <a:avLst/>
          </a:prstGeom>
          <a:solidFill>
            <a:srgbClr val="E95E4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67"/>
          </a:p>
        </p:txBody>
      </p:sp>
      <p:sp>
        <p:nvSpPr>
          <p:cNvPr id="41" name="Oval 40">
            <a:extLst>
              <a:ext uri="{FF2B5EF4-FFF2-40B4-BE49-F238E27FC236}">
                <a16:creationId xmlns:a16="http://schemas.microsoft.com/office/drawing/2014/main" id="{AB5466F4-F014-C928-ADC3-EBCCDADF0857}"/>
              </a:ext>
            </a:extLst>
          </p:cNvPr>
          <p:cNvSpPr/>
          <p:nvPr/>
        </p:nvSpPr>
        <p:spPr>
          <a:xfrm>
            <a:off x="1524000" y="3530600"/>
            <a:ext cx="304800" cy="304800"/>
          </a:xfrm>
          <a:prstGeom prst="ellipse">
            <a:avLst/>
          </a:prstGeom>
          <a:solidFill>
            <a:srgbClr val="E95E4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67"/>
          </a:p>
        </p:txBody>
      </p:sp>
      <p:pic>
        <p:nvPicPr>
          <p:cNvPr id="51" name="Picture 50">
            <a:extLst>
              <a:ext uri="{FF2B5EF4-FFF2-40B4-BE49-F238E27FC236}">
                <a16:creationId xmlns:a16="http://schemas.microsoft.com/office/drawing/2014/main" id="{61EB85F9-5377-07DF-440A-3AD24FB2D6C6}"/>
              </a:ext>
            </a:extLst>
          </p:cNvPr>
          <p:cNvPicPr>
            <a:picLocks noChangeAspect="1"/>
          </p:cNvPicPr>
          <p:nvPr/>
        </p:nvPicPr>
        <p:blipFill>
          <a:blip r:embed="rId10"/>
          <a:srcRect t="15106" r="17535" b="2429"/>
          <a:stretch/>
        </p:blipFill>
        <p:spPr>
          <a:xfrm>
            <a:off x="1" y="2108200"/>
            <a:ext cx="1187255" cy="1108200"/>
          </a:xfrm>
          <a:prstGeom prst="ellipse">
            <a:avLst/>
          </a:prstGeom>
          <a:effectLst>
            <a:outerShdw blurRad="50800" dist="38100" dir="2700000" algn="tl" rotWithShape="0">
              <a:prstClr val="black">
                <a:alpha val="40000"/>
              </a:prstClr>
            </a:outerShdw>
          </a:effectLst>
        </p:spPr>
      </p:pic>
      <p:pic>
        <p:nvPicPr>
          <p:cNvPr id="53" name="Picture 52">
            <a:extLst>
              <a:ext uri="{FF2B5EF4-FFF2-40B4-BE49-F238E27FC236}">
                <a16:creationId xmlns:a16="http://schemas.microsoft.com/office/drawing/2014/main" id="{9847BFB1-9B0A-1FF4-6699-89181CAFA127}"/>
              </a:ext>
            </a:extLst>
          </p:cNvPr>
          <p:cNvPicPr>
            <a:picLocks noChangeAspect="1"/>
          </p:cNvPicPr>
          <p:nvPr/>
        </p:nvPicPr>
        <p:blipFill>
          <a:blip r:embed="rId11"/>
          <a:stretch>
            <a:fillRect/>
          </a:stretch>
        </p:blipFill>
        <p:spPr>
          <a:xfrm>
            <a:off x="0" y="4140201"/>
            <a:ext cx="1016000" cy="940681"/>
          </a:xfrm>
          <a:prstGeom prst="ellipse">
            <a:avLst/>
          </a:prstGeom>
          <a:effectLst>
            <a:outerShdw blurRad="50800" dist="38100" dir="2700000" algn="tl" rotWithShape="0">
              <a:prstClr val="black">
                <a:alpha val="40000"/>
              </a:prstClr>
            </a:outerShdw>
          </a:effectLst>
        </p:spPr>
      </p:pic>
      <p:pic>
        <p:nvPicPr>
          <p:cNvPr id="55" name="Picture 54">
            <a:extLst>
              <a:ext uri="{FF2B5EF4-FFF2-40B4-BE49-F238E27FC236}">
                <a16:creationId xmlns:a16="http://schemas.microsoft.com/office/drawing/2014/main" id="{B55CF029-A1AF-003D-BDBA-A6C52FE7ECD0}"/>
              </a:ext>
            </a:extLst>
          </p:cNvPr>
          <p:cNvPicPr>
            <a:picLocks noChangeAspect="1"/>
          </p:cNvPicPr>
          <p:nvPr/>
        </p:nvPicPr>
        <p:blipFill>
          <a:blip r:embed="rId12"/>
          <a:stretch>
            <a:fillRect/>
          </a:stretch>
        </p:blipFill>
        <p:spPr>
          <a:xfrm>
            <a:off x="4470400" y="990600"/>
            <a:ext cx="1117600" cy="1094685"/>
          </a:xfrm>
          <a:prstGeom prst="ellipse">
            <a:avLst/>
          </a:prstGeom>
          <a:effectLst>
            <a:outerShdw blurRad="50800" dist="38100" dir="2700000" algn="tl" rotWithShape="0">
              <a:prstClr val="black">
                <a:alpha val="40000"/>
              </a:prstClr>
            </a:outerShdw>
          </a:effectLst>
        </p:spPr>
      </p:pic>
      <p:sp>
        <p:nvSpPr>
          <p:cNvPr id="56" name="TextBox 55">
            <a:extLst>
              <a:ext uri="{FF2B5EF4-FFF2-40B4-BE49-F238E27FC236}">
                <a16:creationId xmlns:a16="http://schemas.microsoft.com/office/drawing/2014/main" id="{9AD30CC0-C89A-E663-79A5-FD45AE92461C}"/>
              </a:ext>
            </a:extLst>
          </p:cNvPr>
          <p:cNvSpPr txBox="1"/>
          <p:nvPr/>
        </p:nvSpPr>
        <p:spPr>
          <a:xfrm>
            <a:off x="0" y="5664200"/>
            <a:ext cx="6096000" cy="423716"/>
          </a:xfrm>
          <a:prstGeom prst="snipRoundRect">
            <a:avLst>
              <a:gd name="adj1" fmla="val 36846"/>
              <a:gd name="adj2" fmla="val 34877"/>
            </a:avLst>
          </a:prstGeom>
          <a:solidFill>
            <a:srgbClr val="F07023"/>
          </a:solidFill>
        </p:spPr>
        <p:txBody>
          <a:bodyPr wrap="square" rtlCol="0">
            <a:spAutoFit/>
          </a:bodyPr>
          <a:lstStyle/>
          <a:p>
            <a:r>
              <a:rPr lang="en-US" sz="1867" b="1" dirty="0">
                <a:solidFill>
                  <a:schemeClr val="bg1"/>
                </a:solidFill>
                <a:latin typeface="Prompt SemiBold" panose="00000700000000000000" pitchFamily="2" charset="-34"/>
                <a:cs typeface="Prompt SemiBold" panose="00000700000000000000" pitchFamily="2" charset="-34"/>
              </a:rPr>
              <a:t>Project Status:</a:t>
            </a:r>
            <a:r>
              <a:rPr lang="th-TH" sz="1867" dirty="0">
                <a:solidFill>
                  <a:schemeClr val="bg1"/>
                </a:solidFill>
                <a:latin typeface="Prompt SemiBold" panose="00000700000000000000" pitchFamily="2" charset="-34"/>
                <a:cs typeface="Prompt SemiBold" panose="00000700000000000000" pitchFamily="2" charset="-34"/>
              </a:rPr>
              <a:t> </a:t>
            </a:r>
          </a:p>
        </p:txBody>
      </p:sp>
      <p:pic>
        <p:nvPicPr>
          <p:cNvPr id="60" name="Picture 59" descr="A hand holding a jar of green liquid&#10;&#10;Description automatically generated">
            <a:extLst>
              <a:ext uri="{FF2B5EF4-FFF2-40B4-BE49-F238E27FC236}">
                <a16:creationId xmlns:a16="http://schemas.microsoft.com/office/drawing/2014/main" id="{20D91FD4-1D06-FCAC-64DF-9ECDB46D9968}"/>
              </a:ext>
            </a:extLst>
          </p:cNvPr>
          <p:cNvPicPr>
            <a:picLocks noChangeAspect="1"/>
          </p:cNvPicPr>
          <p:nvPr/>
        </p:nvPicPr>
        <p:blipFill>
          <a:blip r:embed="rId13" cstate="print">
            <a:extLst>
              <a:ext uri="{28A0092B-C50C-407E-A947-70E740481C1C}">
                <a14:useLocalDpi xmlns:a14="http://schemas.microsoft.com/office/drawing/2010/main" val="0"/>
              </a:ext>
            </a:extLst>
          </a:blip>
          <a:srcRect t="15587"/>
          <a:stretch/>
        </p:blipFill>
        <p:spPr>
          <a:xfrm>
            <a:off x="3291241" y="4103260"/>
            <a:ext cx="1524000" cy="1472481"/>
          </a:xfrm>
          <a:prstGeom prst="ellipse">
            <a:avLst/>
          </a:prstGeom>
          <a:effectLst>
            <a:outerShdw blurRad="50800" dist="38100" dir="2700000" algn="tl" rotWithShape="0">
              <a:prstClr val="black">
                <a:alpha val="40000"/>
              </a:prstClr>
            </a:outerShdw>
          </a:effectLst>
        </p:spPr>
      </p:pic>
      <p:sp>
        <p:nvSpPr>
          <p:cNvPr id="42" name="TextBox 41">
            <a:extLst>
              <a:ext uri="{FF2B5EF4-FFF2-40B4-BE49-F238E27FC236}">
                <a16:creationId xmlns:a16="http://schemas.microsoft.com/office/drawing/2014/main" id="{1FEDA94D-0353-81F1-5872-C70E57A484D6}"/>
              </a:ext>
            </a:extLst>
          </p:cNvPr>
          <p:cNvSpPr txBox="1"/>
          <p:nvPr/>
        </p:nvSpPr>
        <p:spPr>
          <a:xfrm>
            <a:off x="6096000" y="1701800"/>
            <a:ext cx="6096000" cy="297454"/>
          </a:xfrm>
          <a:prstGeom prst="rect">
            <a:avLst/>
          </a:prstGeom>
          <a:solidFill>
            <a:schemeClr val="bg1"/>
          </a:solidFill>
          <a:ln w="12700">
            <a:noFill/>
          </a:ln>
          <a:effectLst>
            <a:outerShdw blurRad="50800" dist="38100" dir="18900000" algn="bl" rotWithShape="0">
              <a:prstClr val="black">
                <a:alpha val="40000"/>
              </a:prstClr>
            </a:outerShdw>
          </a:effectLst>
        </p:spPr>
        <p:txBody>
          <a:bodyPr wrap="square" rtlCol="0">
            <a:spAutoFit/>
          </a:bodyPr>
          <a:lstStyle/>
          <a:p>
            <a:pPr algn="ctr"/>
            <a:r>
              <a:rPr lang="th-TH" sz="1333" dirty="0">
                <a:latin typeface="Prompt" panose="00000500000000000000" pitchFamily="2" charset="-34"/>
                <a:cs typeface="Prompt" panose="00000500000000000000" pitchFamily="2" charset="-34"/>
              </a:rPr>
              <a:t>โครงการได้แบ่งออกเป็น </a:t>
            </a:r>
            <a:r>
              <a:rPr lang="en-US" sz="1333" b="1" dirty="0">
                <a:solidFill>
                  <a:srgbClr val="11B354"/>
                </a:solidFill>
                <a:latin typeface="Prompt SemiBold" panose="00000700000000000000" pitchFamily="2" charset="-34"/>
                <a:cs typeface="Prompt SemiBold" panose="00000700000000000000" pitchFamily="2" charset="-34"/>
              </a:rPr>
              <a:t>3</a:t>
            </a:r>
            <a:r>
              <a:rPr lang="th-TH" sz="1333" b="1" dirty="0">
                <a:solidFill>
                  <a:srgbClr val="11B354"/>
                </a:solidFill>
                <a:latin typeface="Prompt SemiBold" panose="00000700000000000000" pitchFamily="2" charset="-34"/>
                <a:cs typeface="Prompt SemiBold" panose="00000700000000000000" pitchFamily="2" charset="-34"/>
              </a:rPr>
              <a:t> องค์ประกอบ </a:t>
            </a:r>
            <a:endParaRPr lang="th-TH" sz="1333" dirty="0">
              <a:latin typeface="Prompt" panose="00000500000000000000" pitchFamily="2" charset="-34"/>
              <a:cs typeface="Prompt" panose="00000500000000000000" pitchFamily="2" charset="-34"/>
            </a:endParaRPr>
          </a:p>
        </p:txBody>
      </p:sp>
      <p:graphicFrame>
        <p:nvGraphicFramePr>
          <p:cNvPr id="61" name="Table 60">
            <a:extLst>
              <a:ext uri="{FF2B5EF4-FFF2-40B4-BE49-F238E27FC236}">
                <a16:creationId xmlns:a16="http://schemas.microsoft.com/office/drawing/2014/main" id="{39C40788-5D1E-237F-4C78-7925C06C29B4}"/>
              </a:ext>
            </a:extLst>
          </p:cNvPr>
          <p:cNvGraphicFramePr>
            <a:graphicFrameLocks noGrp="1"/>
          </p:cNvGraphicFramePr>
          <p:nvPr>
            <p:extLst>
              <p:ext uri="{D42A27DB-BD31-4B8C-83A1-F6EECF244321}">
                <p14:modId xmlns:p14="http://schemas.microsoft.com/office/powerpoint/2010/main" val="1886880469"/>
              </p:ext>
            </p:extLst>
          </p:nvPr>
        </p:nvGraphicFramePr>
        <p:xfrm>
          <a:off x="-1" y="6070600"/>
          <a:ext cx="6096001" cy="816000"/>
        </p:xfrm>
        <a:graphic>
          <a:graphicData uri="http://schemas.openxmlformats.org/drawingml/2006/table">
            <a:tbl>
              <a:tblPr firstRow="1" bandRow="1">
                <a:tableStyleId>{5C22544A-7EE6-4342-B048-85BDC9FD1C3A}</a:tableStyleId>
              </a:tblPr>
              <a:tblGrid>
                <a:gridCol w="6096001">
                  <a:extLst>
                    <a:ext uri="{9D8B030D-6E8A-4147-A177-3AD203B41FA5}">
                      <a16:colId xmlns:a16="http://schemas.microsoft.com/office/drawing/2014/main" val="1199446803"/>
                    </a:ext>
                  </a:extLst>
                </a:gridCol>
              </a:tblGrid>
              <a:tr h="816000">
                <a:tc>
                  <a:txBody>
                    <a:bodyPr/>
                    <a:lstStyle/>
                    <a:p>
                      <a:r>
                        <a:rPr lang="en-US" sz="1600" b="0" dirty="0">
                          <a:solidFill>
                            <a:schemeClr val="tx1"/>
                          </a:solidFill>
                          <a:latin typeface="Prompt" panose="00000500000000000000" pitchFamily="2" charset="-34"/>
                          <a:cs typeface="Prompt" panose="00000500000000000000" pitchFamily="2" charset="-34"/>
                        </a:rPr>
                        <a:t>2024: Project Preparation Grant stage; PPG</a:t>
                      </a:r>
                      <a:r>
                        <a:rPr lang="th-TH" sz="1600" b="0" dirty="0">
                          <a:solidFill>
                            <a:schemeClr val="tx1"/>
                          </a:solidFill>
                          <a:latin typeface="Prompt" panose="00000500000000000000" pitchFamily="2" charset="-34"/>
                          <a:cs typeface="Prompt" panose="00000500000000000000" pitchFamily="2" charset="-34"/>
                        </a:rPr>
                        <a:t> </a:t>
                      </a:r>
                      <a:endParaRPr lang="en-US" sz="1600" b="0" dirty="0">
                        <a:solidFill>
                          <a:schemeClr val="tx1"/>
                        </a:solidFill>
                        <a:latin typeface="Prompt" panose="00000500000000000000" pitchFamily="2" charset="-34"/>
                        <a:cs typeface="Prompt" panose="00000500000000000000" pitchFamily="2" charset="-34"/>
                      </a:endParaRPr>
                    </a:p>
                    <a:p>
                      <a:r>
                        <a:rPr lang="en-US" sz="1600" b="0" dirty="0">
                          <a:solidFill>
                            <a:schemeClr val="tx1"/>
                          </a:solidFill>
                          <a:latin typeface="Prompt" panose="00000500000000000000" pitchFamily="2" charset="-34"/>
                          <a:cs typeface="Prompt" panose="00000500000000000000" pitchFamily="2" charset="-34"/>
                        </a:rPr>
                        <a:t>2</a:t>
                      </a:r>
                      <a:r>
                        <a:rPr lang="th-TH" sz="1600" b="0" dirty="0">
                          <a:solidFill>
                            <a:schemeClr val="tx1"/>
                          </a:solidFill>
                          <a:latin typeface="Prompt" panose="00000500000000000000" pitchFamily="2" charset="-34"/>
                          <a:cs typeface="Prompt" panose="00000500000000000000" pitchFamily="2" charset="-34"/>
                        </a:rPr>
                        <a:t>025 – 2029</a:t>
                      </a:r>
                      <a:r>
                        <a:rPr lang="en-US" sz="1600" b="0" dirty="0">
                          <a:solidFill>
                            <a:schemeClr val="tx1"/>
                          </a:solidFill>
                          <a:latin typeface="Prompt" panose="00000500000000000000" pitchFamily="2" charset="-34"/>
                          <a:cs typeface="Prompt" panose="00000500000000000000" pitchFamily="2" charset="-34"/>
                        </a:rPr>
                        <a:t>: Implement the project</a:t>
                      </a:r>
                      <a:r>
                        <a:rPr lang="th-TH" sz="1600" b="0" dirty="0">
                          <a:solidFill>
                            <a:schemeClr val="tx1"/>
                          </a:solidFill>
                          <a:latin typeface="Prompt" panose="00000500000000000000" pitchFamily="2" charset="-34"/>
                          <a:cs typeface="Prompt" panose="00000500000000000000" pitchFamily="2" charset="-34"/>
                        </a:rPr>
                        <a:t> </a:t>
                      </a:r>
                      <a:r>
                        <a:rPr lang="en-US" sz="1600" b="0" dirty="0">
                          <a:solidFill>
                            <a:schemeClr val="tx1"/>
                          </a:solidFill>
                          <a:latin typeface="Prompt" panose="00000500000000000000" pitchFamily="2" charset="-34"/>
                          <a:cs typeface="Prompt" panose="00000500000000000000" pitchFamily="2" charset="-34"/>
                        </a:rPr>
                        <a:t>(</a:t>
                      </a:r>
                      <a:r>
                        <a:rPr lang="th-TH" sz="1600" b="0" dirty="0">
                          <a:solidFill>
                            <a:schemeClr val="tx1"/>
                          </a:solidFill>
                          <a:latin typeface="Prompt" panose="00000500000000000000" pitchFamily="2" charset="-34"/>
                          <a:cs typeface="Prompt" panose="00000500000000000000" pitchFamily="2" charset="-34"/>
                        </a:rPr>
                        <a:t>5 </a:t>
                      </a:r>
                      <a:r>
                        <a:rPr lang="en-US" sz="1600" b="0" dirty="0">
                          <a:solidFill>
                            <a:schemeClr val="tx1"/>
                          </a:solidFill>
                          <a:latin typeface="Prompt" panose="00000500000000000000" pitchFamily="2" charset="-34"/>
                          <a:cs typeface="Prompt" panose="00000500000000000000" pitchFamily="2" charset="-34"/>
                        </a:rPr>
                        <a:t>years)</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0638125"/>
                  </a:ext>
                </a:extLst>
              </a:tr>
            </a:tbl>
          </a:graphicData>
        </a:graphic>
      </p:graphicFrame>
      <p:sp>
        <p:nvSpPr>
          <p:cNvPr id="40" name="Oval 39">
            <a:extLst>
              <a:ext uri="{FF2B5EF4-FFF2-40B4-BE49-F238E27FC236}">
                <a16:creationId xmlns:a16="http://schemas.microsoft.com/office/drawing/2014/main" id="{C6E24E03-0BF1-55ED-3919-86588522841F}"/>
              </a:ext>
            </a:extLst>
          </p:cNvPr>
          <p:cNvSpPr/>
          <p:nvPr/>
        </p:nvSpPr>
        <p:spPr>
          <a:xfrm>
            <a:off x="1524000" y="2006600"/>
            <a:ext cx="304800" cy="304800"/>
          </a:xfrm>
          <a:prstGeom prst="ellipse">
            <a:avLst/>
          </a:prstGeom>
          <a:solidFill>
            <a:srgbClr val="E95E4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67"/>
          </a:p>
        </p:txBody>
      </p:sp>
      <p:graphicFrame>
        <p:nvGraphicFramePr>
          <p:cNvPr id="47" name="Table 46">
            <a:extLst>
              <a:ext uri="{FF2B5EF4-FFF2-40B4-BE49-F238E27FC236}">
                <a16:creationId xmlns:a16="http://schemas.microsoft.com/office/drawing/2014/main" id="{1AF1493E-EAE7-3488-4DD7-552532756402}"/>
              </a:ext>
            </a:extLst>
          </p:cNvPr>
          <p:cNvGraphicFramePr>
            <a:graphicFrameLocks noGrp="1"/>
          </p:cNvGraphicFramePr>
          <p:nvPr>
            <p:extLst>
              <p:ext uri="{D42A27DB-BD31-4B8C-83A1-F6EECF244321}">
                <p14:modId xmlns:p14="http://schemas.microsoft.com/office/powerpoint/2010/main" val="3800483923"/>
              </p:ext>
            </p:extLst>
          </p:nvPr>
        </p:nvGraphicFramePr>
        <p:xfrm>
          <a:off x="6096000" y="2136541"/>
          <a:ext cx="6096000" cy="48564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199446803"/>
                    </a:ext>
                  </a:extLst>
                </a:gridCol>
                <a:gridCol w="3048000">
                  <a:extLst>
                    <a:ext uri="{9D8B030D-6E8A-4147-A177-3AD203B41FA5}">
                      <a16:colId xmlns:a16="http://schemas.microsoft.com/office/drawing/2014/main" val="239806982"/>
                    </a:ext>
                  </a:extLst>
                </a:gridCol>
              </a:tblGrid>
              <a:tr h="325120">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300" b="0" dirty="0">
                          <a:solidFill>
                            <a:schemeClr val="tx1"/>
                          </a:solidFill>
                          <a:latin typeface="Prompt" panose="00000500000000000000" pitchFamily="2" charset="-34"/>
                          <a:cs typeface="Prompt" panose="00000500000000000000" pitchFamily="2" charset="-34"/>
                        </a:rPr>
                        <a:t>Component </a:t>
                      </a:r>
                      <a:r>
                        <a:rPr lang="th-TH" sz="1300" b="0" dirty="0">
                          <a:solidFill>
                            <a:schemeClr val="tx1"/>
                          </a:solidFill>
                          <a:latin typeface="Prompt" panose="00000500000000000000" pitchFamily="2" charset="-34"/>
                          <a:cs typeface="Prompt" panose="00000500000000000000" pitchFamily="2" charset="-34"/>
                        </a:rPr>
                        <a:t>1 </a:t>
                      </a:r>
                    </a:p>
                  </a:txBody>
                  <a:tcPr marL="121920" marR="121920" marT="60960" marB="6096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5757"/>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300" b="0" dirty="0">
                          <a:solidFill>
                            <a:schemeClr val="tx1"/>
                          </a:solidFill>
                          <a:latin typeface="Prompt" panose="00000500000000000000" pitchFamily="2" charset="-34"/>
                          <a:cs typeface="Prompt" panose="00000500000000000000" pitchFamily="2" charset="-34"/>
                        </a:rPr>
                        <a:t>Component 2</a:t>
                      </a:r>
                      <a:r>
                        <a:rPr lang="th-TH" sz="1300" b="0" dirty="0">
                          <a:solidFill>
                            <a:schemeClr val="tx1"/>
                          </a:solidFill>
                          <a:latin typeface="Prompt" panose="00000500000000000000" pitchFamily="2" charset="-34"/>
                          <a:cs typeface="Prompt" panose="00000500000000000000" pitchFamily="2" charset="-34"/>
                        </a:rPr>
                        <a:t> </a:t>
                      </a:r>
                    </a:p>
                  </a:txBody>
                  <a:tcPr marL="121920" marR="121920" marT="60960" marB="6096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C2CB"/>
                    </a:solidFill>
                  </a:tcPr>
                </a:tc>
                <a:extLst>
                  <a:ext uri="{0D108BD9-81ED-4DB2-BD59-A6C34878D82A}">
                    <a16:rowId xmlns:a16="http://schemas.microsoft.com/office/drawing/2014/main" val="3596984331"/>
                  </a:ext>
                </a:extLst>
              </a:tr>
              <a:tr h="215392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cap="none" dirty="0">
                          <a:solidFill>
                            <a:schemeClr val="dk1"/>
                          </a:solidFill>
                          <a:effectLst/>
                          <a:latin typeface="+mn-lt"/>
                          <a:ea typeface="+mn-ea"/>
                          <a:cs typeface="+mn-cs"/>
                          <a:sym typeface="Arial"/>
                        </a:rPr>
                        <a:t>Solutions to reduce nutrients from source to sea with active engagement by local communities.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cap="none" dirty="0">
                          <a:solidFill>
                            <a:schemeClr val="dk1"/>
                          </a:solidFill>
                          <a:effectLst/>
                          <a:latin typeface="+mn-lt"/>
                          <a:ea typeface="+mn-ea"/>
                          <a:cs typeface="+mn-cs"/>
                          <a:sym typeface="Arial"/>
                        </a:rPr>
                        <a:t>Best management practices to address nutrient pollution coming from the agricultural, tourism, and fishing port sectors are applied to reduce excess nutrients feeding to the sea</a:t>
                      </a:r>
                      <a:endParaRPr lang="th-TH" sz="1300" b="0" dirty="0">
                        <a:solidFill>
                          <a:schemeClr val="tx1"/>
                        </a:solidFill>
                        <a:latin typeface="Prompt" panose="00000500000000000000" pitchFamily="2" charset="-34"/>
                        <a:cs typeface="Prompt" panose="00000500000000000000" pitchFamily="2" charset="-34"/>
                      </a:endParaRPr>
                    </a:p>
                  </a:txBody>
                  <a:tcPr marL="121920" marR="121920" marT="60960" marB="6096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E1E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cap="none" dirty="0">
                          <a:solidFill>
                            <a:schemeClr val="dk1"/>
                          </a:solidFill>
                          <a:effectLst/>
                          <a:latin typeface="+mn-lt"/>
                          <a:ea typeface="+mn-ea"/>
                          <a:cs typeface="+mn-cs"/>
                          <a:sym typeface="Arial"/>
                        </a:rPr>
                        <a:t>Policies and implementation frameworks on nutrients pollution management in Thailand.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cap="none" dirty="0">
                          <a:solidFill>
                            <a:schemeClr val="dk1"/>
                          </a:solidFill>
                          <a:effectLst/>
                          <a:latin typeface="+mn-lt"/>
                          <a:ea typeface="+mn-ea"/>
                          <a:cs typeface="+mn-cs"/>
                          <a:sym typeface="Arial"/>
                        </a:rPr>
                        <a:t>Sustainable nutrient pollution management national policies are strengthened, contributing to a comprehensive source to sea approach across several pollution sources in Thailand.</a:t>
                      </a:r>
                      <a:endParaRPr lang="th-TH" sz="1400" b="0" i="0" u="none" strike="noStrike" cap="none" dirty="0">
                        <a:solidFill>
                          <a:schemeClr val="dk1"/>
                        </a:solidFill>
                        <a:effectLst/>
                        <a:latin typeface="+mn-lt"/>
                        <a:ea typeface="+mn-ea"/>
                        <a:cs typeface="+mn-cs"/>
                        <a:sym typeface="Arial"/>
                      </a:endParaRPr>
                    </a:p>
                  </a:txBody>
                  <a:tcPr marL="121920" marR="121920" marT="60960" marB="6096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9FCFF"/>
                    </a:solidFill>
                  </a:tcPr>
                </a:tc>
                <a:extLst>
                  <a:ext uri="{0D108BD9-81ED-4DB2-BD59-A6C34878D82A}">
                    <a16:rowId xmlns:a16="http://schemas.microsoft.com/office/drawing/2014/main" val="1270638125"/>
                  </a:ext>
                </a:extLst>
              </a:tr>
              <a:tr h="32512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300" b="0" dirty="0">
                          <a:solidFill>
                            <a:schemeClr val="tx1"/>
                          </a:solidFill>
                          <a:latin typeface="Prompt" panose="00000500000000000000" pitchFamily="2" charset="-34"/>
                          <a:cs typeface="Prompt" panose="00000500000000000000" pitchFamily="2" charset="-34"/>
                        </a:rPr>
                        <a:t>Component</a:t>
                      </a:r>
                      <a:r>
                        <a:rPr lang="th-TH" sz="1300" b="0" dirty="0">
                          <a:solidFill>
                            <a:schemeClr val="tx1"/>
                          </a:solidFill>
                          <a:latin typeface="Prompt" panose="00000500000000000000" pitchFamily="2" charset="-34"/>
                          <a:cs typeface="Prompt" panose="00000500000000000000" pitchFamily="2" charset="-34"/>
                        </a:rPr>
                        <a:t> 3 </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300" b="0" dirty="0">
                          <a:solidFill>
                            <a:schemeClr val="tx1"/>
                          </a:solidFill>
                          <a:latin typeface="Prompt" panose="00000500000000000000" pitchFamily="2" charset="-34"/>
                          <a:cs typeface="Prompt" panose="00000500000000000000" pitchFamily="2" charset="-34"/>
                        </a:rPr>
                        <a:t>Component</a:t>
                      </a:r>
                      <a:r>
                        <a:rPr lang="th-TH" sz="1300" b="0" dirty="0">
                          <a:solidFill>
                            <a:schemeClr val="tx1"/>
                          </a:solidFill>
                          <a:latin typeface="Prompt" panose="00000500000000000000" pitchFamily="2" charset="-34"/>
                          <a:cs typeface="Prompt" panose="00000500000000000000" pitchFamily="2" charset="-34"/>
                        </a:rPr>
                        <a:t> 4 </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8C513"/>
                    </a:solidFill>
                  </a:tcPr>
                </a:tc>
                <a:extLst>
                  <a:ext uri="{0D108BD9-81ED-4DB2-BD59-A6C34878D82A}">
                    <a16:rowId xmlns:a16="http://schemas.microsoft.com/office/drawing/2014/main" val="1252428526"/>
                  </a:ext>
                </a:extLst>
              </a:tr>
              <a:tr h="1950720">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cap="none" dirty="0">
                          <a:solidFill>
                            <a:schemeClr val="dk1"/>
                          </a:solidFill>
                          <a:effectLst/>
                          <a:latin typeface="+mn-lt"/>
                          <a:ea typeface="+mn-ea"/>
                          <a:cs typeface="+mn-cs"/>
                          <a:sym typeface="Arial"/>
                        </a:rPr>
                        <a:t>Knowledge and awareness on nutrients pollution at different scales.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cap="none" dirty="0">
                          <a:solidFill>
                            <a:schemeClr val="dk1"/>
                          </a:solidFill>
                          <a:effectLst/>
                          <a:latin typeface="+mn-lt"/>
                          <a:ea typeface="+mn-ea"/>
                          <a:cs typeface="+mn-cs"/>
                          <a:sym typeface="Arial"/>
                        </a:rPr>
                        <a:t>Knowledge and information platforms, awareness and capacity building related to nutrients pollution are established for Thailand.</a:t>
                      </a:r>
                      <a:endParaRPr lang="th-TH" sz="1400" b="0" i="0" u="none" strike="noStrike" cap="none" dirty="0">
                        <a:solidFill>
                          <a:schemeClr val="dk1"/>
                        </a:solidFill>
                        <a:effectLst/>
                        <a:latin typeface="+mn-lt"/>
                        <a:ea typeface="+mn-ea"/>
                        <a:cs typeface="+mn-cs"/>
                        <a:sym typeface="Arial"/>
                      </a:endParaRP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cap="none" dirty="0">
                          <a:solidFill>
                            <a:schemeClr val="dk1"/>
                          </a:solidFill>
                          <a:effectLst/>
                          <a:latin typeface="+mn-lt"/>
                          <a:ea typeface="+mn-ea"/>
                          <a:cs typeface="+mn-cs"/>
                          <a:sym typeface="Arial"/>
                        </a:rPr>
                        <a:t>Ensuring knowledge management and learning, communications, gender and stakeholder engagement are integrated across the IP, including programmatic coordination and reporting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EF4CE"/>
                    </a:solidFill>
                  </a:tcPr>
                </a:tc>
                <a:extLst>
                  <a:ext uri="{0D108BD9-81ED-4DB2-BD59-A6C34878D82A}">
                    <a16:rowId xmlns:a16="http://schemas.microsoft.com/office/drawing/2014/main" val="903103564"/>
                  </a:ext>
                </a:extLst>
              </a:tr>
            </a:tbl>
          </a:graphicData>
        </a:graphic>
      </p:graphicFrame>
      <p:sp>
        <p:nvSpPr>
          <p:cNvPr id="46" name="TextBox 45">
            <a:extLst>
              <a:ext uri="{FF2B5EF4-FFF2-40B4-BE49-F238E27FC236}">
                <a16:creationId xmlns:a16="http://schemas.microsoft.com/office/drawing/2014/main" id="{49FE5323-E639-1808-91BB-DD4471226C30}"/>
              </a:ext>
            </a:extLst>
          </p:cNvPr>
          <p:cNvSpPr txBox="1"/>
          <p:nvPr/>
        </p:nvSpPr>
        <p:spPr>
          <a:xfrm>
            <a:off x="6096000" y="889001"/>
            <a:ext cx="6096000" cy="995401"/>
          </a:xfrm>
          <a:prstGeom prst="snipRoundRect">
            <a:avLst>
              <a:gd name="adj1" fmla="val 0"/>
              <a:gd name="adj2" fmla="val 0"/>
            </a:avLst>
          </a:prstGeom>
          <a:solidFill>
            <a:srgbClr val="012A6C"/>
          </a:solidFill>
        </p:spPr>
        <p:txBody>
          <a:bodyPr wrap="square" rtlCol="0">
            <a:spAutoFit/>
          </a:bodyPr>
          <a:lstStyle/>
          <a:p>
            <a:pPr algn="thaiDist"/>
            <a:r>
              <a:rPr lang="en-US" sz="1467" b="1" spc="-93" dirty="0">
                <a:solidFill>
                  <a:srgbClr val="F8C513"/>
                </a:solidFill>
                <a:latin typeface="Prompt" panose="00000500000000000000" pitchFamily="2" charset="-34"/>
                <a:cs typeface="Prompt" panose="00000500000000000000" pitchFamily="2" charset="-34"/>
              </a:rPr>
              <a:t>Goal</a:t>
            </a:r>
            <a:r>
              <a:rPr lang="th-TH" sz="1467" b="1" spc="-93" dirty="0">
                <a:solidFill>
                  <a:srgbClr val="F8C513"/>
                </a:solidFill>
                <a:latin typeface="Prompt" panose="00000500000000000000" pitchFamily="2" charset="-34"/>
                <a:cs typeface="Prompt" panose="00000500000000000000" pitchFamily="2" charset="-34"/>
              </a:rPr>
              <a:t> </a:t>
            </a:r>
            <a:r>
              <a:rPr lang="en-US" sz="1467" b="1" spc="-93" dirty="0">
                <a:solidFill>
                  <a:srgbClr val="F8C513"/>
                </a:solidFill>
                <a:latin typeface="Prompt" panose="00000500000000000000" pitchFamily="2" charset="-34"/>
                <a:cs typeface="Prompt" panose="00000500000000000000" pitchFamily="2" charset="-34"/>
              </a:rPr>
              <a:t>:</a:t>
            </a:r>
            <a:r>
              <a:rPr lang="th-TH" sz="1467" b="1" spc="-93" dirty="0">
                <a:solidFill>
                  <a:srgbClr val="F8C513"/>
                </a:solidFill>
                <a:latin typeface="Prompt" panose="00000500000000000000" pitchFamily="2" charset="-34"/>
                <a:cs typeface="Prompt" panose="00000500000000000000" pitchFamily="2" charset="-34"/>
              </a:rPr>
              <a:t> </a:t>
            </a:r>
            <a:r>
              <a:rPr lang="en-US" sz="1467" b="1" spc="-93" dirty="0">
                <a:solidFill>
                  <a:srgbClr val="F8C513"/>
                </a:solidFill>
                <a:latin typeface="Prompt" panose="00000500000000000000" pitchFamily="2" charset="-34"/>
                <a:cs typeface="Prompt" panose="00000500000000000000" pitchFamily="2" charset="-34"/>
              </a:rPr>
              <a:t>Reduce excess nutrients from source to sea in Thailand, particularly in the Gulf of Thailand, resulting in improved marine and coastal health while contributing to regional and global targets, fostering a sustainable blue economy.</a:t>
            </a:r>
            <a:endParaRPr lang="th-TH" sz="1467" b="1" spc="-93" dirty="0">
              <a:solidFill>
                <a:srgbClr val="F8C513"/>
              </a:solidFill>
              <a:latin typeface="Prompt" panose="00000500000000000000" pitchFamily="2" charset="-34"/>
              <a:cs typeface="Prompt" panose="00000500000000000000" pitchFamily="2" charset="-34"/>
            </a:endParaRPr>
          </a:p>
        </p:txBody>
      </p:sp>
      <p:graphicFrame>
        <p:nvGraphicFramePr>
          <p:cNvPr id="33" name="Table 32">
            <a:extLst>
              <a:ext uri="{FF2B5EF4-FFF2-40B4-BE49-F238E27FC236}">
                <a16:creationId xmlns:a16="http://schemas.microsoft.com/office/drawing/2014/main" id="{D928D983-E56C-0E72-F308-CE9DDA43E843}"/>
              </a:ext>
            </a:extLst>
          </p:cNvPr>
          <p:cNvGraphicFramePr>
            <a:graphicFrameLocks noGrp="1"/>
          </p:cNvGraphicFramePr>
          <p:nvPr>
            <p:extLst>
              <p:ext uri="{D42A27DB-BD31-4B8C-83A1-F6EECF244321}">
                <p14:modId xmlns:p14="http://schemas.microsoft.com/office/powerpoint/2010/main" val="3787854258"/>
              </p:ext>
            </p:extLst>
          </p:nvPr>
        </p:nvGraphicFramePr>
        <p:xfrm>
          <a:off x="3657600" y="2717800"/>
          <a:ext cx="2032000" cy="5283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1199446803"/>
                    </a:ext>
                  </a:extLst>
                </a:gridCol>
              </a:tblGrid>
              <a:tr h="528320">
                <a:tc>
                  <a:txBody>
                    <a:bodyPr/>
                    <a:lstStyle/>
                    <a:p>
                      <a:pPr marL="0" marR="0" lvl="0" indent="0" algn="thaiDist"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Prompt" panose="00000500000000000000" pitchFamily="2" charset="-34"/>
                          <a:cs typeface="Prompt" panose="00000500000000000000" pitchFamily="2" charset="-34"/>
                        </a:rPr>
                        <a:t>Bang Sean</a:t>
                      </a:r>
                      <a:r>
                        <a:rPr lang="th-TH" sz="1300" b="0" dirty="0">
                          <a:solidFill>
                            <a:schemeClr val="tx1"/>
                          </a:solidFill>
                          <a:latin typeface="Prompt" panose="00000500000000000000" pitchFamily="2" charset="-34"/>
                          <a:cs typeface="Prompt" panose="00000500000000000000" pitchFamily="2" charset="-34"/>
                        </a:rPr>
                        <a:t>/</a:t>
                      </a:r>
                      <a:r>
                        <a:rPr lang="en-US" sz="1300" b="0" dirty="0">
                          <a:solidFill>
                            <a:schemeClr val="tx1"/>
                          </a:solidFill>
                          <a:latin typeface="Prompt" panose="00000500000000000000" pitchFamily="2" charset="-34"/>
                          <a:cs typeface="Prompt" panose="00000500000000000000" pitchFamily="2" charset="-34"/>
                        </a:rPr>
                        <a:t>Pattaya</a:t>
                      </a:r>
                      <a:r>
                        <a:rPr lang="th-TH" sz="1300" b="0" dirty="0">
                          <a:solidFill>
                            <a:schemeClr val="tx1"/>
                          </a:solidFill>
                          <a:latin typeface="Prompt" panose="00000500000000000000" pitchFamily="2" charset="-34"/>
                          <a:cs typeface="Prompt" panose="00000500000000000000" pitchFamily="2" charset="-34"/>
                        </a:rPr>
                        <a:t> </a:t>
                      </a:r>
                    </a:p>
                    <a:p>
                      <a:pPr marL="0" marR="0" lvl="0" indent="0" algn="thaiDist"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Prompt" panose="00000500000000000000" pitchFamily="2" charset="-34"/>
                          <a:cs typeface="Prompt" panose="00000500000000000000" pitchFamily="2" charset="-34"/>
                        </a:rPr>
                        <a:t>Chonburi Province</a:t>
                      </a:r>
                      <a:endParaRPr lang="th-TH" sz="1300" b="0" dirty="0">
                        <a:solidFill>
                          <a:schemeClr val="tx1"/>
                        </a:solidFill>
                        <a:latin typeface="Prompt" panose="00000500000000000000" pitchFamily="2" charset="-34"/>
                        <a:cs typeface="Prompt" panose="00000500000000000000" pitchFamily="2" charset="-34"/>
                      </a:endParaRP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0638125"/>
                  </a:ext>
                </a:extLst>
              </a:tr>
            </a:tbl>
          </a:graphicData>
        </a:graphic>
      </p:graphicFrame>
      <p:pic>
        <p:nvPicPr>
          <p:cNvPr id="58" name="Picture 57" descr="A body of water with boats and grass&#10;&#10;Description automatically generated">
            <a:extLst>
              <a:ext uri="{FF2B5EF4-FFF2-40B4-BE49-F238E27FC236}">
                <a16:creationId xmlns:a16="http://schemas.microsoft.com/office/drawing/2014/main" id="{07CCFEEB-F0BA-F1A6-C8E6-6B252581C5F5}"/>
              </a:ext>
            </a:extLst>
          </p:cNvPr>
          <p:cNvPicPr>
            <a:picLocks noChangeAspect="1"/>
          </p:cNvPicPr>
          <p:nvPr/>
        </p:nvPicPr>
        <p:blipFill>
          <a:blip r:embed="rId14" cstate="print">
            <a:extLst>
              <a:ext uri="{28A0092B-C50C-407E-A947-70E740481C1C}">
                <a14:useLocalDpi xmlns:a14="http://schemas.microsoft.com/office/drawing/2010/main" val="0"/>
              </a:ext>
            </a:extLst>
          </a:blip>
          <a:srcRect l="-237" t="24355" r="237" b="23911"/>
          <a:stretch/>
        </p:blipFill>
        <p:spPr>
          <a:xfrm>
            <a:off x="4572000" y="3146918"/>
            <a:ext cx="1524000" cy="1503913"/>
          </a:xfrm>
          <a:prstGeom prst="ellipse">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14207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98BF51-C11B-5A9A-7440-01F85FF92B3E}"/>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EAB078D9-E2C7-6CDD-9332-E4B892573F95}"/>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BD7B01B6-64DA-F570-3434-38A030AFD610}"/>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731A6356-BB90-1288-4380-E5B7DF3B2C43}"/>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BCF13503-C3C2-8376-3DFD-700389291BDB}"/>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A5A831C-E41C-327C-C51E-231BEB77C86C}"/>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079130F0-95BA-5200-D561-9630A9D807B6}"/>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63C7FB91-600B-F086-EC05-5872B0E6BF40}"/>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b="1" kern="100" dirty="0">
                <a:effectLst/>
                <a:latin typeface="Calibri" panose="020F0502020204030204" pitchFamily="34" charset="0"/>
                <a:ea typeface="Calibri" panose="020F0502020204030204" pitchFamily="34" charset="0"/>
                <a:cs typeface="Calibri" panose="020F0502020204030204" pitchFamily="34" charset="0"/>
              </a:rPr>
              <a:t>Research and Assessment</a:t>
            </a:r>
          </a:p>
          <a:p>
            <a:pPr marL="0" indent="0">
              <a:buNone/>
            </a:pPr>
            <a:r>
              <a:rPr lang="en-US" sz="1400" b="1" dirty="0"/>
              <a:t>1. "The Expansion of Inland Shrimp Farming and Its Environmental Impacts in Songkhla Lake Basin" (2001)</a:t>
            </a:r>
            <a:endParaRPr lang="en-US" sz="1400" dirty="0"/>
          </a:p>
          <a:p>
            <a:pPr>
              <a:buFont typeface="Arial" panose="020B0604020202020204" pitchFamily="34" charset="0"/>
              <a:buChar char="•"/>
            </a:pPr>
            <a:r>
              <a:rPr lang="en-US" sz="1400" i="1" dirty="0"/>
              <a:t>Authors:</a:t>
            </a:r>
            <a:r>
              <a:rPr lang="en-US" sz="1400" dirty="0"/>
              <a:t> </a:t>
            </a:r>
            <a:r>
              <a:rPr lang="en-US" sz="1400" dirty="0" err="1"/>
              <a:t>Tanavud</a:t>
            </a:r>
            <a:r>
              <a:rPr lang="en-US" sz="1400" dirty="0"/>
              <a:t>, C., </a:t>
            </a:r>
            <a:r>
              <a:rPr lang="en-US" sz="1400" dirty="0" err="1"/>
              <a:t>Yongchalermchai</a:t>
            </a:r>
            <a:r>
              <a:rPr lang="en-US" sz="1400" dirty="0"/>
              <a:t>, C., </a:t>
            </a:r>
            <a:r>
              <a:rPr lang="en-US" sz="1400" dirty="0" err="1"/>
              <a:t>Bennui</a:t>
            </a:r>
            <a:r>
              <a:rPr lang="en-US" sz="1400" dirty="0"/>
              <a:t>, A., and </a:t>
            </a:r>
            <a:r>
              <a:rPr lang="en-US" sz="1400" dirty="0" err="1"/>
              <a:t>Kasetsart</a:t>
            </a:r>
            <a:r>
              <a:rPr lang="en-US" sz="1400" dirty="0"/>
              <a:t>, O.D.</a:t>
            </a:r>
          </a:p>
          <a:p>
            <a:pPr>
              <a:buFont typeface="Arial" panose="020B0604020202020204" pitchFamily="34" charset="0"/>
              <a:buChar char="•"/>
            </a:pPr>
            <a:r>
              <a:rPr lang="en-US" sz="1400" i="1" dirty="0"/>
              <a:t>Summary:</a:t>
            </a:r>
            <a:r>
              <a:rPr lang="en-US" sz="1400" dirty="0"/>
              <a:t> This study examines the environmental consequences of the rapid expansion of inland shrimp farming in the Songkhla Lake Basin, highlighting issues such as habitat destruction, water pollution, and soil degradation.</a:t>
            </a:r>
          </a:p>
          <a:p>
            <a:pPr marL="0" indent="0">
              <a:buNone/>
            </a:pPr>
            <a:r>
              <a:rPr lang="en-US" sz="1400" b="1" dirty="0"/>
              <a:t>2. "Rural Male Leadership, Religion and the Environment in Thailand's Mid-South, 1920s–1960s" (2011)</a:t>
            </a:r>
            <a:endParaRPr lang="en-US" sz="1400" dirty="0"/>
          </a:p>
          <a:p>
            <a:pPr>
              <a:buFont typeface="Arial" panose="020B0604020202020204" pitchFamily="34" charset="0"/>
              <a:buChar char="•"/>
            </a:pPr>
            <a:r>
              <a:rPr lang="en-US" sz="1400" i="1" dirty="0"/>
              <a:t>Author:</a:t>
            </a:r>
            <a:r>
              <a:rPr lang="en-US" sz="1400" dirty="0"/>
              <a:t> Reynolds, C. J.</a:t>
            </a:r>
          </a:p>
          <a:p>
            <a:pPr>
              <a:buFont typeface="Arial" panose="020B0604020202020204" pitchFamily="34" charset="0"/>
              <a:buChar char="•"/>
            </a:pPr>
            <a:r>
              <a:rPr lang="en-US" sz="1400" i="1" dirty="0"/>
              <a:t>Summary:</a:t>
            </a:r>
            <a:r>
              <a:rPr lang="en-US" sz="1400" dirty="0"/>
              <a:t> This research explores the interplay between rural leadership, religious practices, and environmental management in Thailand's mid-southern regions during the mid-20th century.</a:t>
            </a:r>
          </a:p>
          <a:p>
            <a:pPr marL="0" indent="0">
              <a:buNone/>
            </a:pPr>
            <a:r>
              <a:rPr lang="en-US" sz="1400" b="1" dirty="0"/>
              <a:t>3. "A Conceptual Framework for Assessment of Governance Performance of Lake Basins: Towards Transformation to Adaptive and Integrative Governance" (2016)</a:t>
            </a:r>
            <a:endParaRPr lang="en-US" sz="1400" dirty="0"/>
          </a:p>
          <a:p>
            <a:pPr>
              <a:buFont typeface="Arial" panose="020B0604020202020204" pitchFamily="34" charset="0"/>
              <a:buChar char="•"/>
            </a:pPr>
            <a:r>
              <a:rPr lang="en-US" sz="1400" i="1" dirty="0"/>
              <a:t>Authors:</a:t>
            </a:r>
            <a:r>
              <a:rPr lang="en-US" sz="1400" dirty="0"/>
              <a:t> </a:t>
            </a:r>
            <a:r>
              <a:rPr lang="en-US" sz="1400" dirty="0" err="1"/>
              <a:t>Cookey</a:t>
            </a:r>
            <a:r>
              <a:rPr lang="en-US" sz="1400" dirty="0"/>
              <a:t>, P.E., </a:t>
            </a:r>
            <a:r>
              <a:rPr lang="en-US" sz="1400" dirty="0" err="1"/>
              <a:t>Darnswasdi</a:t>
            </a:r>
            <a:r>
              <a:rPr lang="en-US" sz="1400" dirty="0"/>
              <a:t>, R., and </a:t>
            </a:r>
            <a:r>
              <a:rPr lang="en-US" sz="1400" dirty="0" err="1"/>
              <a:t>Ratanachai</a:t>
            </a:r>
            <a:r>
              <a:rPr lang="en-US" sz="1400" dirty="0"/>
              <a:t>, C.</a:t>
            </a:r>
          </a:p>
          <a:p>
            <a:pPr>
              <a:buFont typeface="Arial" panose="020B0604020202020204" pitchFamily="34" charset="0"/>
              <a:buChar char="•"/>
            </a:pPr>
            <a:r>
              <a:rPr lang="en-US" sz="1400" i="1" dirty="0"/>
              <a:t>Summary:</a:t>
            </a:r>
            <a:r>
              <a:rPr lang="en-US" sz="1400" dirty="0"/>
              <a:t> The paper proposes a framework for evaluating governance in lake basins, emphasizing the need for adaptive and integrative approaches to address environmental challenges.</a:t>
            </a:r>
          </a:p>
          <a:p>
            <a:pPr marL="0" indent="0">
              <a:buNone/>
            </a:pPr>
            <a:r>
              <a:rPr lang="en-US" sz="1400" b="1" dirty="0"/>
              <a:t>4. "Land Use Impact on the Water Quality of Large Tropical River: Mun River Basin, Thailand" (2019)</a:t>
            </a:r>
            <a:endParaRPr lang="en-US" sz="1400" dirty="0"/>
          </a:p>
          <a:p>
            <a:pPr>
              <a:buFont typeface="Arial" panose="020B0604020202020204" pitchFamily="34" charset="0"/>
              <a:buChar char="•"/>
            </a:pPr>
            <a:r>
              <a:rPr lang="en-US" sz="1400" i="1" dirty="0"/>
              <a:t>Authors:</a:t>
            </a:r>
            <a:r>
              <a:rPr lang="en-US" sz="1400" dirty="0"/>
              <a:t> S. S. Babel, S. Shrestha, and N. Kawasaki</a:t>
            </a:r>
          </a:p>
          <a:p>
            <a:pPr>
              <a:buFont typeface="Arial" panose="020B0604020202020204" pitchFamily="34" charset="0"/>
              <a:buChar char="•"/>
            </a:pPr>
            <a:r>
              <a:rPr lang="en-US" sz="1400" i="1" dirty="0"/>
              <a:t>Summary:</a:t>
            </a:r>
            <a:r>
              <a:rPr lang="en-US" sz="1400" dirty="0"/>
              <a:t> This study assesses how different land-use practices affect the water quality of the Mun River Basin, identifying key pollutants and their sources.</a:t>
            </a:r>
          </a:p>
          <a:p>
            <a:pPr marL="0" indent="0">
              <a:buNone/>
            </a:pPr>
            <a:r>
              <a:rPr lang="en-US" sz="1400" b="1" dirty="0"/>
              <a:t>5. "Recovery of Plastics from Dumpsites and Landfills to Prevent Marine Plastic Pollution in Thailand" (2019)</a:t>
            </a:r>
            <a:endParaRPr lang="en-US" sz="1400" dirty="0"/>
          </a:p>
          <a:p>
            <a:pPr>
              <a:buFont typeface="Arial" panose="020B0604020202020204" pitchFamily="34" charset="0"/>
              <a:buChar char="•"/>
            </a:pPr>
            <a:r>
              <a:rPr lang="en-US" sz="1400" i="1" dirty="0"/>
              <a:t>Authors:</a:t>
            </a:r>
            <a:r>
              <a:rPr lang="en-US" sz="1400" dirty="0"/>
              <a:t> Avi Sharma, Vincent Aloysius, and </a:t>
            </a:r>
            <a:r>
              <a:rPr lang="en-US" sz="1400" dirty="0" err="1"/>
              <a:t>Chettiyappan</a:t>
            </a:r>
            <a:r>
              <a:rPr lang="en-US" sz="1400" dirty="0"/>
              <a:t> Visvanathan</a:t>
            </a:r>
          </a:p>
          <a:p>
            <a:pPr>
              <a:buFont typeface="Arial" panose="020B0604020202020204" pitchFamily="34" charset="0"/>
              <a:buChar char="•"/>
            </a:pPr>
            <a:r>
              <a:rPr lang="en-US" sz="1400" i="1" dirty="0"/>
              <a:t>Summary:</a:t>
            </a:r>
            <a:r>
              <a:rPr lang="en-US" sz="1400" dirty="0"/>
              <a:t> The research investigates the potential for recovering plastic waste from dumpsites and landfills as a strategy to mitigate marine plastic pollution in Thailand.</a:t>
            </a:r>
          </a:p>
        </p:txBody>
      </p:sp>
    </p:spTree>
    <p:extLst>
      <p:ext uri="{BB962C8B-B14F-4D97-AF65-F5344CB8AC3E}">
        <p14:creationId xmlns:p14="http://schemas.microsoft.com/office/powerpoint/2010/main" val="839003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91A64-FB59-DC7C-FE9A-6D450B25D3AE}"/>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AEE82C71-65CB-A941-0522-41DF4A7A4791}"/>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74BEBBE6-F722-31F2-3942-80EBA1F6C46A}"/>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1B010A2E-A021-E0D4-05C5-3E6D27C0BC26}"/>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1B6A8B28-3FA7-3D11-43AF-C377BF9AFA27}"/>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F3F92D2F-3751-8647-2E7A-E986FC0979C3}"/>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B3ABA06D-E345-5FD2-8A09-5E6D0C60EE61}"/>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868BC9D6-61EC-3559-B043-593D8B1FD681}"/>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b="1" kern="100" dirty="0">
                <a:effectLst/>
                <a:latin typeface="Calibri" panose="020F0502020204030204" pitchFamily="34" charset="0"/>
                <a:ea typeface="Calibri" panose="020F0502020204030204" pitchFamily="34" charset="0"/>
                <a:cs typeface="Calibri" panose="020F0502020204030204" pitchFamily="34" charset="0"/>
              </a:rPr>
              <a:t>Research and Assessment</a:t>
            </a:r>
          </a:p>
          <a:p>
            <a:pPr marL="0" indent="0">
              <a:buNone/>
            </a:pPr>
            <a:r>
              <a:rPr lang="en-US" sz="1400" b="1" dirty="0"/>
              <a:t>6. "Land Use Impacts on Coral Reef Health: A Ridge-to-Reef Perspective" (2019)</a:t>
            </a:r>
            <a:endParaRPr lang="en-US" sz="1400" dirty="0"/>
          </a:p>
          <a:p>
            <a:pPr>
              <a:buFont typeface="Arial" panose="020B0604020202020204" pitchFamily="34" charset="0"/>
              <a:buChar char="•"/>
            </a:pPr>
            <a:r>
              <a:rPr lang="en-US" sz="1400" i="1" dirty="0"/>
              <a:t>Authors:</a:t>
            </a:r>
            <a:r>
              <a:rPr lang="en-US" sz="1400" dirty="0"/>
              <a:t> Asner, G. P., and others</a:t>
            </a:r>
          </a:p>
          <a:p>
            <a:pPr>
              <a:buFont typeface="Arial" panose="020B0604020202020204" pitchFamily="34" charset="0"/>
              <a:buChar char="•"/>
            </a:pPr>
            <a:r>
              <a:rPr lang="en-US" sz="1400" i="1" dirty="0"/>
              <a:t>Summary:</a:t>
            </a:r>
            <a:r>
              <a:rPr lang="en-US" sz="1400" dirty="0"/>
              <a:t> This paper reviews the connections between land use and coral reef health, emphasizing the importance of managing land-based pollution to protect marine ecosystems. </a:t>
            </a:r>
            <a:r>
              <a:rPr lang="en-US" sz="1400" dirty="0">
                <a:hlinkClick r:id="rId7"/>
              </a:rPr>
              <a:t>Frontiers</a:t>
            </a:r>
            <a:endParaRPr lang="en-US" sz="1400" dirty="0"/>
          </a:p>
          <a:p>
            <a:pPr marL="0" indent="0">
              <a:buNone/>
            </a:pPr>
            <a:r>
              <a:rPr lang="en-US" sz="1400" b="1" dirty="0"/>
              <a:t>7. "Trace Elements in Marine Sediment and Organisms in the Gulf of Thailand" (2018)</a:t>
            </a:r>
            <a:endParaRPr lang="en-US" sz="1400" dirty="0"/>
          </a:p>
          <a:p>
            <a:pPr>
              <a:buFont typeface="Arial" panose="020B0604020202020204" pitchFamily="34" charset="0"/>
              <a:buChar char="•"/>
            </a:pPr>
            <a:r>
              <a:rPr lang="en-US" sz="1400" i="1" dirty="0"/>
              <a:t>Authors:</a:t>
            </a:r>
            <a:r>
              <a:rPr lang="en-US" sz="1400" dirty="0"/>
              <a:t> S. S. Babel, S. Shrestha, and N. Kawasaki</a:t>
            </a:r>
          </a:p>
          <a:p>
            <a:pPr>
              <a:buFont typeface="Arial" panose="020B0604020202020204" pitchFamily="34" charset="0"/>
              <a:buChar char="•"/>
            </a:pPr>
            <a:r>
              <a:rPr lang="en-US" sz="1400" i="1" dirty="0"/>
              <a:t>Summary:</a:t>
            </a:r>
            <a:r>
              <a:rPr lang="en-US" sz="1400" dirty="0"/>
              <a:t> This study analyzes the concentration of trace elements in marine sediments and organisms in the Gulf of Thailand, linking findings to land-based pollution sources. </a:t>
            </a:r>
            <a:r>
              <a:rPr lang="en-US" sz="1400" dirty="0">
                <a:hlinkClick r:id="rId8"/>
              </a:rPr>
              <a:t>MDPI</a:t>
            </a:r>
            <a:endParaRPr lang="en-US" sz="1400" dirty="0"/>
          </a:p>
          <a:p>
            <a:pPr marL="0" indent="0">
              <a:buNone/>
            </a:pPr>
            <a:r>
              <a:rPr lang="en-US" sz="1400" b="1" dirty="0"/>
              <a:t>8. "Issues of Microplastics Pollution in Tap and Drinking Water Sources in Thailand and Health Impacts" (2023)</a:t>
            </a:r>
            <a:endParaRPr lang="en-US" sz="1400" dirty="0"/>
          </a:p>
          <a:p>
            <a:pPr>
              <a:buFont typeface="Arial" panose="020B0604020202020204" pitchFamily="34" charset="0"/>
              <a:buChar char="•"/>
            </a:pPr>
            <a:r>
              <a:rPr lang="en-US" sz="1400" i="1" dirty="0"/>
              <a:t>Authors:</a:t>
            </a:r>
            <a:r>
              <a:rPr lang="en-US" sz="1400" dirty="0"/>
              <a:t> Various</a:t>
            </a:r>
          </a:p>
          <a:p>
            <a:pPr>
              <a:buFont typeface="Arial" panose="020B0604020202020204" pitchFamily="34" charset="0"/>
              <a:buChar char="•"/>
            </a:pPr>
            <a:r>
              <a:rPr lang="en-US" sz="1400" i="1" dirty="0"/>
              <a:t>Summary:</a:t>
            </a:r>
            <a:r>
              <a:rPr lang="en-US" sz="1400" dirty="0"/>
              <a:t> This recent research addresses the prevalence of microplastics in Thailand's drinking water sources and discusses potential health implications. </a:t>
            </a:r>
            <a:r>
              <a:rPr lang="en-US" sz="1400" dirty="0">
                <a:hlinkClick r:id="rId9"/>
              </a:rPr>
              <a:t>ResearchGate</a:t>
            </a:r>
            <a:endParaRPr lang="en-US" sz="1400" dirty="0"/>
          </a:p>
          <a:p>
            <a:pPr marL="0" indent="0">
              <a:buNone/>
            </a:pPr>
            <a:r>
              <a:rPr lang="en-US" sz="1400" b="1" dirty="0"/>
              <a:t>9. "Thailand Makes an Effort to Protect Marine Environment from Marine Debris and Land-Based Pollution" (2020)</a:t>
            </a:r>
            <a:endParaRPr lang="en-US" sz="1400" dirty="0"/>
          </a:p>
          <a:p>
            <a:pPr>
              <a:buFont typeface="Arial" panose="020B0604020202020204" pitchFamily="34" charset="0"/>
              <a:buChar char="•"/>
            </a:pPr>
            <a:r>
              <a:rPr lang="en-US" sz="1400" i="1" dirty="0"/>
              <a:t>Organization:</a:t>
            </a:r>
            <a:r>
              <a:rPr lang="en-US" sz="1400" dirty="0"/>
              <a:t> Department of Economic and Social Affairs, United Nations</a:t>
            </a:r>
          </a:p>
          <a:p>
            <a:pPr>
              <a:buFont typeface="Arial" panose="020B0604020202020204" pitchFamily="34" charset="0"/>
              <a:buChar char="•"/>
            </a:pPr>
            <a:r>
              <a:rPr lang="en-US" sz="1400" i="1" dirty="0"/>
              <a:t>Summary:</a:t>
            </a:r>
            <a:r>
              <a:rPr lang="en-US" sz="1400" dirty="0"/>
              <a:t> This report outlines Thailand's initiatives to combat marine debris and land-based pollution, detailing strategies and partnerships aimed at environmental protection. </a:t>
            </a:r>
            <a:r>
              <a:rPr lang="en-US" sz="1400" dirty="0">
                <a:hlinkClick r:id="rId10"/>
              </a:rPr>
              <a:t>UN Sustainable Development Goals</a:t>
            </a:r>
            <a:endParaRPr lang="en-US" sz="1400" dirty="0"/>
          </a:p>
          <a:p>
            <a:pPr marL="0" indent="0">
              <a:buNone/>
            </a:pPr>
            <a:r>
              <a:rPr lang="en-US" sz="1400" b="1" dirty="0"/>
              <a:t>10. "The Designation of Geographical Entities in This Book, and the Presentation of the Material Therein, Do Not Imply the Expression of Any Opinion Whatsoever on the Part of IUCN Concerning the Legal Status of Any Country, Territory, or Area, or of Its Authorities, or Concerning the Delimitation of Its Frontiers or Boundaries" (2020)</a:t>
            </a:r>
            <a:r>
              <a:rPr lang="en-US" sz="1400" dirty="0"/>
              <a:t> </a:t>
            </a:r>
          </a:p>
          <a:p>
            <a:r>
              <a:rPr lang="en-US" sz="1400" i="1" dirty="0"/>
              <a:t>Organization:</a:t>
            </a:r>
            <a:r>
              <a:rPr lang="en-US" sz="1400" dirty="0"/>
              <a:t> International Union for Conservation of Nature (IUCN) - </a:t>
            </a:r>
            <a:r>
              <a:rPr lang="en-US" sz="1400" i="1" dirty="0"/>
              <a:t>Summary:</a:t>
            </a:r>
            <a:r>
              <a:rPr lang="en-US" sz="1400" dirty="0"/>
              <a:t> This publication provides a comprehensive overview of marine plastic pollution in Thailand, discussing sources, impacts, and management strategies. </a:t>
            </a:r>
            <a:r>
              <a:rPr lang="en-US" sz="1400" dirty="0">
                <a:hlinkClick r:id="rId11"/>
              </a:rPr>
              <a:t>IUCN</a:t>
            </a:r>
            <a:endParaRPr lang="en-US" sz="1400" dirty="0"/>
          </a:p>
          <a:p>
            <a:r>
              <a:rPr lang="en-US" sz="1400" dirty="0"/>
              <a:t>These studies offer valuable insights into the various facets of land-based pollution in Thailand, encompassing water quality, marine debris, agricultural impacts, and policy responses.</a:t>
            </a:r>
          </a:p>
          <a:p>
            <a:pPr marL="0" indent="0">
              <a:buClrTx/>
              <a:buNone/>
              <a:defRPr/>
            </a:pPr>
            <a:endParaRPr lang="en-US" sz="2000" b="1" kern="1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09408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98;g2a7bee7e003_1_6">
            <a:extLst>
              <a:ext uri="{FF2B5EF4-FFF2-40B4-BE49-F238E27FC236}">
                <a16:creationId xmlns:a16="http://schemas.microsoft.com/office/drawing/2014/main" id="{5284F613-7C5B-9DD9-AF03-2E9E3F433FB5}"/>
              </a:ext>
            </a:extLst>
          </p:cNvPr>
          <p:cNvGrpSpPr/>
          <p:nvPr/>
        </p:nvGrpSpPr>
        <p:grpSpPr>
          <a:xfrm>
            <a:off x="0" y="0"/>
            <a:ext cx="2264127" cy="6858000"/>
            <a:chOff x="-5675" y="0"/>
            <a:chExt cx="2264127" cy="6858000"/>
          </a:xfrm>
        </p:grpSpPr>
        <p:pic>
          <p:nvPicPr>
            <p:cNvPr id="8" name="Google Shape;99;g2a7bee7e003_1_6">
              <a:extLst>
                <a:ext uri="{FF2B5EF4-FFF2-40B4-BE49-F238E27FC236}">
                  <a16:creationId xmlns:a16="http://schemas.microsoft.com/office/drawing/2014/main" id="{281324C7-BB81-3D76-BC38-1109B6FE087D}"/>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9" name="Google Shape;100;g2a7bee7e003_1_6">
              <a:extLst>
                <a:ext uri="{FF2B5EF4-FFF2-40B4-BE49-F238E27FC236}">
                  <a16:creationId xmlns:a16="http://schemas.microsoft.com/office/drawing/2014/main" id="{1967CF09-4BFB-A3C9-33D4-75351C8F625F}"/>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10" name="Google Shape;101;g2a7bee7e003_1_6">
              <a:extLst>
                <a:ext uri="{FF2B5EF4-FFF2-40B4-BE49-F238E27FC236}">
                  <a16:creationId xmlns:a16="http://schemas.microsoft.com/office/drawing/2014/main" id="{2505B342-59AA-919C-F0F9-61EB3AD1EF7F}"/>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11" name="Google Shape;102;g2a7bee7e003_1_6">
              <a:extLst>
                <a:ext uri="{FF2B5EF4-FFF2-40B4-BE49-F238E27FC236}">
                  <a16:creationId xmlns:a16="http://schemas.microsoft.com/office/drawing/2014/main" id="{2EAC8487-8F5F-26CF-11CC-C8123AF8F5E4}"/>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12" name="Title 5">
            <a:extLst>
              <a:ext uri="{FF2B5EF4-FFF2-40B4-BE49-F238E27FC236}">
                <a16:creationId xmlns:a16="http://schemas.microsoft.com/office/drawing/2014/main" id="{026F8B8F-2B92-CB82-FCFB-6B4B8BDABF4E}"/>
              </a:ext>
            </a:extLst>
          </p:cNvPr>
          <p:cNvSpPr txBox="1">
            <a:spLocks/>
          </p:cNvSpPr>
          <p:nvPr/>
        </p:nvSpPr>
        <p:spPr>
          <a:xfrm>
            <a:off x="2421924" y="136525"/>
            <a:ext cx="9562094" cy="798657"/>
          </a:xfrm>
          <a:prstGeom prst="rect">
            <a:avLst/>
          </a:prstGeom>
          <a:solidFill>
            <a:srgbClr val="BDEEFF"/>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Updates on </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related activities &amp; achievements for 2023-2024 (following the 1</a:t>
            </a:r>
            <a:r>
              <a:rPr kumimoji="0" lang="en-US" sz="2800" b="1" i="0" u="none" strike="noStrike" kern="1200" cap="none" spc="0" normalizeH="0" baseline="30000" noProof="0" dirty="0">
                <a:ln>
                  <a:noFill/>
                </a:ln>
                <a:solidFill>
                  <a:srgbClr val="4472C4"/>
                </a:solidFill>
                <a:effectLst/>
                <a:uLnTx/>
                <a:uFillTx/>
                <a:latin typeface="Arial"/>
                <a:ea typeface="+mj-ea"/>
                <a:cs typeface="Arial"/>
                <a:sym typeface="Arial"/>
              </a:rPr>
              <a:t>st</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RWG-</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meeting)</a:t>
            </a:r>
          </a:p>
        </p:txBody>
      </p:sp>
      <p:sp>
        <p:nvSpPr>
          <p:cNvPr id="13" name="Content Placeholder 6">
            <a:extLst>
              <a:ext uri="{FF2B5EF4-FFF2-40B4-BE49-F238E27FC236}">
                <a16:creationId xmlns:a16="http://schemas.microsoft.com/office/drawing/2014/main" id="{BCDD3F98-05A8-04F4-A3C7-B6217BB94409}"/>
              </a:ext>
            </a:extLst>
          </p:cNvPr>
          <p:cNvSpPr txBox="1">
            <a:spLocks/>
          </p:cNvSpPr>
          <p:nvPr/>
        </p:nvSpPr>
        <p:spPr>
          <a:xfrm>
            <a:off x="2421921" y="1050768"/>
            <a:ext cx="9562097" cy="567070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0B0ADE2B-793D-7C95-6108-35981416CC22}"/>
              </a:ext>
            </a:extLst>
          </p:cNvPr>
          <p:cNvGrpSpPr/>
          <p:nvPr/>
        </p:nvGrpSpPr>
        <p:grpSpPr>
          <a:xfrm>
            <a:off x="7794600" y="935182"/>
            <a:ext cx="4347212" cy="5922818"/>
            <a:chOff x="7794600" y="935182"/>
            <a:chExt cx="4347212" cy="5922818"/>
          </a:xfrm>
        </p:grpSpPr>
        <p:pic>
          <p:nvPicPr>
            <p:cNvPr id="2" name="Picture 1">
              <a:extLst>
                <a:ext uri="{FF2B5EF4-FFF2-40B4-BE49-F238E27FC236}">
                  <a16:creationId xmlns:a16="http://schemas.microsoft.com/office/drawing/2014/main" id="{1DA39D4A-F371-3AF4-DB5D-A07AFF1D8D91}"/>
                </a:ext>
              </a:extLst>
            </p:cNvPr>
            <p:cNvPicPr>
              <a:picLocks noChangeAspect="1"/>
            </p:cNvPicPr>
            <p:nvPr/>
          </p:nvPicPr>
          <p:blipFill>
            <a:blip r:embed="rId7"/>
            <a:stretch>
              <a:fillRect/>
            </a:stretch>
          </p:blipFill>
          <p:spPr>
            <a:xfrm>
              <a:off x="7794600" y="935182"/>
              <a:ext cx="4347212" cy="5922818"/>
            </a:xfrm>
            <a:prstGeom prst="rect">
              <a:avLst/>
            </a:prstGeom>
          </p:spPr>
        </p:pic>
        <p:sp>
          <p:nvSpPr>
            <p:cNvPr id="3" name="Rectangle 2">
              <a:extLst>
                <a:ext uri="{FF2B5EF4-FFF2-40B4-BE49-F238E27FC236}">
                  <a16:creationId xmlns:a16="http://schemas.microsoft.com/office/drawing/2014/main" id="{B26CD980-71D0-E407-6924-5B12ED7ECB71}"/>
                </a:ext>
              </a:extLst>
            </p:cNvPr>
            <p:cNvSpPr/>
            <p:nvPr/>
          </p:nvSpPr>
          <p:spPr>
            <a:xfrm>
              <a:off x="8367449" y="1014074"/>
              <a:ext cx="3319669" cy="1993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Calibri" panose="020F0502020204030204" pitchFamily="34" charset="0"/>
                  <a:cs typeface="Calibri" panose="020F0502020204030204" pitchFamily="34" charset="0"/>
                </a:rPr>
                <a:t>Map of Surface Water Quality for the Year 2566</a:t>
              </a:r>
            </a:p>
          </p:txBody>
        </p:sp>
      </p:grpSp>
      <p:sp>
        <p:nvSpPr>
          <p:cNvPr id="5" name="Title 5">
            <a:extLst>
              <a:ext uri="{FF2B5EF4-FFF2-40B4-BE49-F238E27FC236}">
                <a16:creationId xmlns:a16="http://schemas.microsoft.com/office/drawing/2014/main" id="{C75DC376-D88E-E33A-ED98-B1C503FDA13E}"/>
              </a:ext>
            </a:extLst>
          </p:cNvPr>
          <p:cNvSpPr txBox="1">
            <a:spLocks/>
          </p:cNvSpPr>
          <p:nvPr/>
        </p:nvSpPr>
        <p:spPr>
          <a:xfrm>
            <a:off x="2418906" y="1113748"/>
            <a:ext cx="5375694" cy="3974619"/>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marR="0" lvl="0" indent="-342900" algn="thaiDist" defTabSz="914400" rtl="0" eaLnBrk="1" fontAlgn="auto" latinLnBrk="0" hangingPunct="1">
              <a:lnSpc>
                <a:spcPct val="90000"/>
              </a:lnSpc>
              <a:spcBef>
                <a:spcPct val="0"/>
              </a:spcBef>
              <a:spcAft>
                <a:spcPts val="0"/>
              </a:spcAft>
              <a:buClrTx/>
              <a:buSzTx/>
              <a:buFont typeface="Wingdings" panose="05000000000000000000" pitchFamily="2" charset="2"/>
              <a:buChar char="Ø"/>
              <a:tabLst/>
              <a:defRPr/>
            </a:pPr>
            <a:r>
              <a:rPr kumimoji="0" lang="en-US" sz="2200" b="1" i="0" u="none" strike="noStrike" kern="1200" cap="none" spc="0" normalizeH="0" baseline="0" noProof="0" dirty="0">
                <a:ln>
                  <a:noFill/>
                </a:ln>
                <a:effectLst/>
                <a:uLnTx/>
                <a:uFillTx/>
                <a:latin typeface="Calibri" panose="020F0502020204030204" pitchFamily="34" charset="0"/>
                <a:cs typeface="Calibri" panose="020F0502020204030204" pitchFamily="34" charset="0"/>
                <a:sym typeface="Arial"/>
              </a:rPr>
              <a:t>Pollution Control Department monitors water quality of </a:t>
            </a:r>
            <a:r>
              <a:rPr kumimoji="0" lang="en-US" sz="2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sym typeface="Arial"/>
              </a:rPr>
              <a:t>61 main rivers </a:t>
            </a:r>
            <a:r>
              <a:rPr kumimoji="0" lang="en-US" sz="2200" b="1" i="0" u="none" strike="noStrike" kern="1200" cap="none" spc="0" normalizeH="0" baseline="0" noProof="0" dirty="0">
                <a:ln>
                  <a:noFill/>
                </a:ln>
                <a:effectLst/>
                <a:uLnTx/>
                <a:uFillTx/>
                <a:latin typeface="Calibri" panose="020F0502020204030204" pitchFamily="34" charset="0"/>
                <a:cs typeface="Calibri" panose="020F0502020204030204" pitchFamily="34" charset="0"/>
                <a:sym typeface="Arial"/>
              </a:rPr>
              <a:t>and </a:t>
            </a:r>
            <a:r>
              <a:rPr kumimoji="0" lang="en-US" sz="2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sym typeface="Arial"/>
              </a:rPr>
              <a:t>9  water bodies</a:t>
            </a:r>
            <a:r>
              <a:rPr kumimoji="0" lang="en-US" sz="2200" b="1" i="0" u="none" strike="noStrike" kern="1200" cap="none" spc="0" normalizeH="0" baseline="0" noProof="0" dirty="0">
                <a:ln>
                  <a:noFill/>
                </a:ln>
                <a:effectLst/>
                <a:uLnTx/>
                <a:uFillTx/>
                <a:latin typeface="Calibri" panose="020F0502020204030204" pitchFamily="34" charset="0"/>
                <a:cs typeface="Calibri" panose="020F0502020204030204" pitchFamily="34" charset="0"/>
                <a:sym typeface="Arial"/>
              </a:rPr>
              <a:t> across the country</a:t>
            </a:r>
            <a:r>
              <a:rPr lang="en-US" sz="2200" b="1" dirty="0">
                <a:latin typeface="Calibri" panose="020F0502020204030204" pitchFamily="34" charset="0"/>
                <a:cs typeface="Calibri" panose="020F0502020204030204" pitchFamily="34" charset="0"/>
              </a:rPr>
              <a:t> total </a:t>
            </a:r>
            <a:r>
              <a:rPr lang="en-US" sz="2200" b="1" dirty="0">
                <a:solidFill>
                  <a:srgbClr val="FF0000"/>
                </a:solidFill>
                <a:latin typeface="Calibri" panose="020F0502020204030204" pitchFamily="34" charset="0"/>
                <a:cs typeface="Calibri" panose="020F0502020204030204" pitchFamily="34" charset="0"/>
              </a:rPr>
              <a:t>398 stations and 76 automatic monitoring station</a:t>
            </a:r>
            <a:endParaRPr kumimoji="0" lang="en-US" sz="2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sym typeface="Arial"/>
            </a:endParaRPr>
          </a:p>
          <a:p>
            <a:pPr marR="0" lvl="0" algn="thaiDist" defTabSz="914400" rtl="0" eaLnBrk="1" fontAlgn="auto" latinLnBrk="0" hangingPunct="1">
              <a:lnSpc>
                <a:spcPct val="90000"/>
              </a:lnSpc>
              <a:spcBef>
                <a:spcPct val="0"/>
              </a:spcBef>
              <a:spcAft>
                <a:spcPts val="0"/>
              </a:spcAft>
              <a:buClrTx/>
              <a:buSzTx/>
              <a:tabLst/>
              <a:defRPr/>
            </a:pPr>
            <a:endParaRPr kumimoji="0" lang="th-TH" sz="2200" b="1" i="0" u="none" strike="noStrike" kern="1200" cap="none" spc="0" normalizeH="0" baseline="0" noProof="0" dirty="0">
              <a:ln>
                <a:noFill/>
              </a:ln>
              <a:effectLst/>
              <a:uLnTx/>
              <a:uFillTx/>
              <a:latin typeface="Calibri" panose="020F0502020204030204" pitchFamily="34" charset="0"/>
              <a:cs typeface="Calibri" panose="020F0502020204030204" pitchFamily="34" charset="0"/>
              <a:sym typeface="Arial"/>
            </a:endParaRPr>
          </a:p>
          <a:p>
            <a:pPr marL="342900" marR="0" lvl="0" indent="-342900" algn="thaiDist" defTabSz="914400" rtl="0" eaLnBrk="1" fontAlgn="auto" latinLnBrk="0" hangingPunct="1">
              <a:lnSpc>
                <a:spcPct val="90000"/>
              </a:lnSpc>
              <a:spcBef>
                <a:spcPct val="0"/>
              </a:spcBef>
              <a:spcAft>
                <a:spcPts val="0"/>
              </a:spcAft>
              <a:buClrTx/>
              <a:buSzTx/>
              <a:buFont typeface="Wingdings" panose="05000000000000000000" pitchFamily="2" charset="2"/>
              <a:buChar char="Ø"/>
              <a:tabLst>
                <a:tab pos="461963" algn="l"/>
              </a:tabLst>
              <a:defRPr/>
            </a:pPr>
            <a:r>
              <a:rPr lang="en-US" sz="2200" dirty="0">
                <a:latin typeface="Calibri" panose="020F0502020204030204" pitchFamily="34" charset="0"/>
                <a:cs typeface="Calibri" panose="020F0502020204030204" pitchFamily="34" charset="0"/>
              </a:rPr>
              <a:t>By monitoring water quality </a:t>
            </a:r>
            <a:r>
              <a:rPr kumimoji="0" lang="th-TH" sz="2200" i="0" u="none" strike="noStrike" kern="1200" cap="none" spc="0" normalizeH="0" baseline="0" noProof="0" dirty="0">
                <a:ln>
                  <a:noFill/>
                </a:ln>
                <a:effectLst/>
                <a:uLnTx/>
                <a:uFillTx/>
                <a:latin typeface="Calibri" panose="020F0502020204030204" pitchFamily="34" charset="0"/>
                <a:cs typeface="Calibri" panose="020F0502020204030204" pitchFamily="34" charset="0"/>
                <a:sym typeface="Arial"/>
              </a:rPr>
              <a:t>4 </a:t>
            </a:r>
            <a:r>
              <a:rPr kumimoji="0" lang="en-US" sz="2200" i="0" u="none" strike="noStrike" kern="1200" cap="none" spc="0" normalizeH="0" baseline="0" noProof="0" dirty="0">
                <a:ln>
                  <a:noFill/>
                </a:ln>
                <a:effectLst/>
                <a:uLnTx/>
                <a:uFillTx/>
                <a:latin typeface="Calibri" panose="020F0502020204030204" pitchFamily="34" charset="0"/>
                <a:cs typeface="Calibri" panose="020F0502020204030204" pitchFamily="34" charset="0"/>
                <a:sym typeface="Arial"/>
              </a:rPr>
              <a:t>times in a year.</a:t>
            </a:r>
          </a:p>
          <a:p>
            <a:pPr marR="0" lvl="0" algn="thaiDist" defTabSz="914400" rtl="0" eaLnBrk="1" fontAlgn="auto" latinLnBrk="0" hangingPunct="1">
              <a:lnSpc>
                <a:spcPct val="90000"/>
              </a:lnSpc>
              <a:spcBef>
                <a:spcPct val="0"/>
              </a:spcBef>
              <a:spcAft>
                <a:spcPts val="0"/>
              </a:spcAft>
              <a:buClrTx/>
              <a:buSzTx/>
              <a:tabLst>
                <a:tab pos="461963" algn="l"/>
              </a:tabLst>
              <a:defRPr/>
            </a:pPr>
            <a:endParaRPr kumimoji="0" lang="en-US" sz="2200" i="0" u="none" strike="noStrike" kern="1200" cap="none" spc="0" normalizeH="0" baseline="0" noProof="0" dirty="0">
              <a:ln>
                <a:noFill/>
              </a:ln>
              <a:effectLst/>
              <a:uLnTx/>
              <a:uFillTx/>
              <a:latin typeface="Calibri" panose="020F0502020204030204" pitchFamily="34" charset="0"/>
              <a:cs typeface="Calibri" panose="020F0502020204030204" pitchFamily="34" charset="0"/>
              <a:sym typeface="Arial"/>
            </a:endParaRPr>
          </a:p>
          <a:p>
            <a:pPr marL="342900" marR="0" lvl="0" indent="-342900" algn="thaiDist" defTabSz="914400" rtl="0" eaLnBrk="1" fontAlgn="auto" latinLnBrk="0" hangingPunct="1">
              <a:lnSpc>
                <a:spcPct val="90000"/>
              </a:lnSpc>
              <a:spcBef>
                <a:spcPct val="0"/>
              </a:spcBef>
              <a:spcAft>
                <a:spcPts val="0"/>
              </a:spcAft>
              <a:buClrTx/>
              <a:buSzTx/>
              <a:buFont typeface="Wingdings" panose="05000000000000000000" pitchFamily="2" charset="2"/>
              <a:buChar char="Ø"/>
              <a:tabLst/>
              <a:defRPr/>
            </a:pPr>
            <a:r>
              <a:rPr lang="en-US" sz="2200" dirty="0">
                <a:latin typeface="Calibri" panose="020F0502020204030204" pitchFamily="34" charset="0"/>
                <a:cs typeface="Calibri" panose="020F0502020204030204" pitchFamily="34" charset="0"/>
              </a:rPr>
              <a:t>Data from 2023 reveals that the majority of surface water bodies have water quality ranging from fair to good, with no water bodies falling into highly deteriorated category.</a:t>
            </a:r>
            <a:endParaRPr kumimoji="0" lang="en-US" sz="2200" i="0" u="none" strike="noStrike" kern="1200" cap="none" spc="0" normalizeH="0" baseline="0" noProof="0" dirty="0">
              <a:ln>
                <a:noFill/>
              </a:ln>
              <a:effectLst/>
              <a:uLnTx/>
              <a:uFillTx/>
              <a:latin typeface="Calibri" panose="020F0502020204030204" pitchFamily="34" charset="0"/>
              <a:cs typeface="Calibri" panose="020F0502020204030204" pitchFamily="34" charset="0"/>
              <a:sym typeface="Arial"/>
            </a:endParaRPr>
          </a:p>
        </p:txBody>
      </p:sp>
      <p:grpSp>
        <p:nvGrpSpPr>
          <p:cNvPr id="20" name="Group 19">
            <a:extLst>
              <a:ext uri="{FF2B5EF4-FFF2-40B4-BE49-F238E27FC236}">
                <a16:creationId xmlns:a16="http://schemas.microsoft.com/office/drawing/2014/main" id="{AC250084-CC8E-2608-CC16-6386B1382970}"/>
              </a:ext>
            </a:extLst>
          </p:cNvPr>
          <p:cNvGrpSpPr/>
          <p:nvPr/>
        </p:nvGrpSpPr>
        <p:grpSpPr>
          <a:xfrm>
            <a:off x="2506529" y="5203953"/>
            <a:ext cx="5210662" cy="1362266"/>
            <a:chOff x="2506529" y="5203953"/>
            <a:chExt cx="5210662" cy="1362266"/>
          </a:xfrm>
        </p:grpSpPr>
        <p:pic>
          <p:nvPicPr>
            <p:cNvPr id="16" name="Picture 15">
              <a:extLst>
                <a:ext uri="{FF2B5EF4-FFF2-40B4-BE49-F238E27FC236}">
                  <a16:creationId xmlns:a16="http://schemas.microsoft.com/office/drawing/2014/main" id="{AC168CF9-AE0A-369B-EE73-3F430DB66767}"/>
                </a:ext>
              </a:extLst>
            </p:cNvPr>
            <p:cNvPicPr>
              <a:picLocks noChangeAspect="1"/>
            </p:cNvPicPr>
            <p:nvPr/>
          </p:nvPicPr>
          <p:blipFill rotWithShape="1">
            <a:blip r:embed="rId8"/>
            <a:srcRect l="5353" r="11577"/>
            <a:stretch/>
          </p:blipFill>
          <p:spPr>
            <a:xfrm>
              <a:off x="2506529" y="5203953"/>
              <a:ext cx="2226837" cy="1362266"/>
            </a:xfrm>
            <a:prstGeom prst="rect">
              <a:avLst/>
            </a:prstGeom>
            <a:ln>
              <a:solidFill>
                <a:schemeClr val="tx1"/>
              </a:solidFill>
            </a:ln>
          </p:spPr>
        </p:pic>
        <p:pic>
          <p:nvPicPr>
            <p:cNvPr id="18" name="Picture 17">
              <a:extLst>
                <a:ext uri="{FF2B5EF4-FFF2-40B4-BE49-F238E27FC236}">
                  <a16:creationId xmlns:a16="http://schemas.microsoft.com/office/drawing/2014/main" id="{A56ED776-2E5E-3919-1BB1-00E802159607}"/>
                </a:ext>
              </a:extLst>
            </p:cNvPr>
            <p:cNvPicPr>
              <a:picLocks noChangeAspect="1"/>
            </p:cNvPicPr>
            <p:nvPr/>
          </p:nvPicPr>
          <p:blipFill rotWithShape="1">
            <a:blip r:embed="rId9"/>
            <a:srcRect l="6143" r="5053" b="7720"/>
            <a:stretch/>
          </p:blipFill>
          <p:spPr>
            <a:xfrm>
              <a:off x="4744124" y="5203953"/>
              <a:ext cx="2973067" cy="1362266"/>
            </a:xfrm>
            <a:prstGeom prst="rect">
              <a:avLst/>
            </a:prstGeom>
            <a:ln>
              <a:solidFill>
                <a:schemeClr val="tx1"/>
              </a:solidFill>
            </a:ln>
          </p:spPr>
        </p:pic>
      </p:grpSp>
    </p:spTree>
    <p:extLst>
      <p:ext uri="{BB962C8B-B14F-4D97-AF65-F5344CB8AC3E}">
        <p14:creationId xmlns:p14="http://schemas.microsoft.com/office/powerpoint/2010/main" val="2516939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6">
            <a:extLst>
              <a:ext uri="{FF2B5EF4-FFF2-40B4-BE49-F238E27FC236}">
                <a16:creationId xmlns:a16="http://schemas.microsoft.com/office/drawing/2014/main" id="{BCDD3F98-05A8-04F4-A3C7-B6217BB94409}"/>
              </a:ext>
            </a:extLst>
          </p:cNvPr>
          <p:cNvSpPr txBox="1">
            <a:spLocks/>
          </p:cNvSpPr>
          <p:nvPr/>
        </p:nvSpPr>
        <p:spPr>
          <a:xfrm>
            <a:off x="2421921" y="1050768"/>
            <a:ext cx="9562097" cy="567070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400" b="1" kern="100" dirty="0">
                <a:latin typeface="Calibri" panose="020F0502020204030204" pitchFamily="34" charset="0"/>
                <a:ea typeface="Calibri" panose="020F0502020204030204" pitchFamily="34" charset="0"/>
                <a:cs typeface="Calibri" panose="020F0502020204030204" pitchFamily="34" charset="0"/>
              </a:rPr>
              <a:t>The situation of surface water quality over the past 10 year (2014 – 2023)</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6" name="Google Shape;98;g2a7bee7e003_1_6">
            <a:extLst>
              <a:ext uri="{FF2B5EF4-FFF2-40B4-BE49-F238E27FC236}">
                <a16:creationId xmlns:a16="http://schemas.microsoft.com/office/drawing/2014/main" id="{28D8B44F-B830-6DD1-2F78-A79636170BD2}"/>
              </a:ext>
            </a:extLst>
          </p:cNvPr>
          <p:cNvGrpSpPr/>
          <p:nvPr/>
        </p:nvGrpSpPr>
        <p:grpSpPr>
          <a:xfrm>
            <a:off x="0" y="0"/>
            <a:ext cx="2264127" cy="6858000"/>
            <a:chOff x="-5675" y="0"/>
            <a:chExt cx="2264127" cy="6858000"/>
          </a:xfrm>
        </p:grpSpPr>
        <p:pic>
          <p:nvPicPr>
            <p:cNvPr id="14" name="Google Shape;99;g2a7bee7e003_1_6">
              <a:extLst>
                <a:ext uri="{FF2B5EF4-FFF2-40B4-BE49-F238E27FC236}">
                  <a16:creationId xmlns:a16="http://schemas.microsoft.com/office/drawing/2014/main" id="{314CDDAF-E5D2-D3CF-A2A5-FE9B7E1096FE}"/>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15" name="Google Shape;100;g2a7bee7e003_1_6">
              <a:extLst>
                <a:ext uri="{FF2B5EF4-FFF2-40B4-BE49-F238E27FC236}">
                  <a16:creationId xmlns:a16="http://schemas.microsoft.com/office/drawing/2014/main" id="{A24B76C1-1407-8229-56AB-1E444C33557D}"/>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16" name="Google Shape;101;g2a7bee7e003_1_6">
              <a:extLst>
                <a:ext uri="{FF2B5EF4-FFF2-40B4-BE49-F238E27FC236}">
                  <a16:creationId xmlns:a16="http://schemas.microsoft.com/office/drawing/2014/main" id="{8814FBF0-1E98-496C-1F85-AC210D884372}"/>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17" name="Google Shape;102;g2a7bee7e003_1_6">
              <a:extLst>
                <a:ext uri="{FF2B5EF4-FFF2-40B4-BE49-F238E27FC236}">
                  <a16:creationId xmlns:a16="http://schemas.microsoft.com/office/drawing/2014/main" id="{F089140A-E1DF-C65B-D5B1-73B6BFAA790B}"/>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18" name="TextBox 17">
            <a:extLst>
              <a:ext uri="{FF2B5EF4-FFF2-40B4-BE49-F238E27FC236}">
                <a16:creationId xmlns:a16="http://schemas.microsoft.com/office/drawing/2014/main" id="{4AC6BA68-1E75-6A26-C836-ACA95C98965A}"/>
              </a:ext>
            </a:extLst>
          </p:cNvPr>
          <p:cNvSpPr txBox="1"/>
          <p:nvPr/>
        </p:nvSpPr>
        <p:spPr>
          <a:xfrm>
            <a:off x="7071424" y="1928943"/>
            <a:ext cx="5114901" cy="3970318"/>
          </a:xfrm>
          <a:prstGeom prst="rect">
            <a:avLst/>
          </a:prstGeom>
          <a:noFill/>
        </p:spPr>
        <p:txBody>
          <a:bodyPr wrap="square" rtlCol="0">
            <a:spAutoFit/>
          </a:bodyPr>
          <a:lstStyle/>
          <a:p>
            <a:pPr marL="285750" indent="-285750">
              <a:buFont typeface="Wingdings" panose="05000000000000000000" pitchFamily="2" charset="2"/>
              <a:buChar char="Ø"/>
            </a:pPr>
            <a:r>
              <a:rPr lang="en-GB" sz="1800" dirty="0">
                <a:latin typeface="Calibri" panose="020F0502020204030204" pitchFamily="34" charset="0"/>
                <a:cs typeface="Calibri" panose="020F0502020204030204" pitchFamily="34" charset="0"/>
              </a:rPr>
              <a:t>Water bodies that continuously show a </a:t>
            </a:r>
            <a:r>
              <a:rPr lang="en-GB" sz="1800" dirty="0">
                <a:solidFill>
                  <a:srgbClr val="FF0000"/>
                </a:solidFill>
                <a:latin typeface="Calibri" panose="020F0502020204030204" pitchFamily="34" charset="0"/>
                <a:cs typeface="Calibri" panose="020F0502020204030204" pitchFamily="34" charset="0"/>
              </a:rPr>
              <a:t>declining trend in water quality and require ongoing monitoring and remediation </a:t>
            </a:r>
            <a:r>
              <a:rPr lang="en-GB" sz="1800" dirty="0">
                <a:latin typeface="Calibri" panose="020F0502020204030204" pitchFamily="34" charset="0"/>
                <a:cs typeface="Calibri" panose="020F0502020204030204" pitchFamily="34" charset="0"/>
              </a:rPr>
              <a:t>efforts</a:t>
            </a:r>
            <a:r>
              <a:rPr lang="th-TH" sz="1800" dirty="0">
                <a:latin typeface="Calibri" panose="020F0502020204030204" pitchFamily="34" charset="0"/>
              </a:rPr>
              <a:t> </a:t>
            </a:r>
            <a:r>
              <a:rPr lang="en-US" sz="1800" dirty="0">
                <a:latin typeface="Calibri" panose="020F0502020204030204" pitchFamily="34" charset="0"/>
                <a:cs typeface="Calibri" panose="020F0502020204030204" pitchFamily="34" charset="0"/>
              </a:rPr>
              <a:t>include </a:t>
            </a:r>
            <a:endParaRPr lang="th-TH" sz="1800" dirty="0">
              <a:latin typeface="Calibri" panose="020F0502020204030204" pitchFamily="34" charset="0"/>
            </a:endParaRPr>
          </a:p>
          <a:p>
            <a:pPr marL="285750" indent="-285750">
              <a:buFont typeface="Arial" panose="020B0604020202020204" pitchFamily="34" charset="0"/>
              <a:buChar char="•"/>
            </a:pPr>
            <a:r>
              <a:rPr lang="en-US" sz="1800" b="1" dirty="0">
                <a:latin typeface="Calibri" panose="020F0502020204030204" pitchFamily="34" charset="0"/>
                <a:cs typeface="Calibri" panose="020F0502020204030204" pitchFamily="34" charset="0"/>
              </a:rPr>
              <a:t>Lower Chao Phraya River </a:t>
            </a:r>
            <a:r>
              <a:rPr lang="en-US" sz="1800" dirty="0">
                <a:latin typeface="Calibri" panose="020F0502020204030204" pitchFamily="34" charset="0"/>
                <a:cs typeface="Calibri" panose="020F0502020204030204" pitchFamily="34" charset="0"/>
              </a:rPr>
              <a:t>(Samut Prakan, Bangkok, Nonthaburi provinces)</a:t>
            </a:r>
          </a:p>
          <a:p>
            <a:pPr marL="285750" indent="-285750">
              <a:buFont typeface="Arial" panose="020B0604020202020204" pitchFamily="34" charset="0"/>
              <a:buChar char="•"/>
            </a:pPr>
            <a:r>
              <a:rPr lang="en-US" sz="1800" b="1" dirty="0">
                <a:latin typeface="Calibri" panose="020F0502020204030204" pitchFamily="34" charset="0"/>
                <a:cs typeface="Calibri" panose="020F0502020204030204" pitchFamily="34" charset="0"/>
              </a:rPr>
              <a:t>Lower </a:t>
            </a:r>
            <a:r>
              <a:rPr lang="en-US" sz="1800" b="1" dirty="0" err="1">
                <a:latin typeface="Calibri" panose="020F0502020204030204" pitchFamily="34" charset="0"/>
                <a:cs typeface="Calibri" panose="020F0502020204030204" pitchFamily="34" charset="0"/>
              </a:rPr>
              <a:t>Tha</a:t>
            </a:r>
            <a:r>
              <a:rPr lang="en-US" sz="1800" b="1" dirty="0">
                <a:latin typeface="Calibri" panose="020F0502020204030204" pitchFamily="34" charset="0"/>
                <a:cs typeface="Calibri" panose="020F0502020204030204" pitchFamily="34" charset="0"/>
              </a:rPr>
              <a:t> Chin River </a:t>
            </a:r>
            <a:r>
              <a:rPr lang="en-US" sz="1800" dirty="0">
                <a:latin typeface="Calibri" panose="020F0502020204030204" pitchFamily="34" charset="0"/>
                <a:cs typeface="Calibri" panose="020F0502020204030204" pitchFamily="34" charset="0"/>
              </a:rPr>
              <a:t>(Samut Sakhon, Nakhon </a:t>
            </a:r>
            <a:r>
              <a:rPr lang="en-US" sz="1800" dirty="0" err="1">
                <a:latin typeface="Calibri" panose="020F0502020204030204" pitchFamily="34" charset="0"/>
                <a:cs typeface="Calibri" panose="020F0502020204030204" pitchFamily="34" charset="0"/>
              </a:rPr>
              <a:t>Pathom</a:t>
            </a:r>
            <a:r>
              <a:rPr lang="en-US" sz="1800" dirty="0">
                <a:latin typeface="Calibri" panose="020F0502020204030204" pitchFamily="34" charset="0"/>
                <a:cs typeface="Calibri" panose="020F0502020204030204" pitchFamily="34" charset="0"/>
              </a:rPr>
              <a:t> provinces) </a:t>
            </a:r>
          </a:p>
          <a:p>
            <a:pPr marL="285750" indent="-285750">
              <a:buFont typeface="Arial" panose="020B0604020202020204" pitchFamily="34" charset="0"/>
              <a:buChar char="•"/>
            </a:pPr>
            <a:r>
              <a:rPr lang="en-US" sz="1800" b="1" dirty="0">
                <a:latin typeface="Calibri" panose="020F0502020204030204" pitchFamily="34" charset="0"/>
                <a:cs typeface="Calibri" panose="020F0502020204030204" pitchFamily="34" charset="0"/>
              </a:rPr>
              <a:t>Lopburi River </a:t>
            </a:r>
          </a:p>
          <a:p>
            <a:pPr marL="285750" indent="-285750">
              <a:buFont typeface="Arial" panose="020B0604020202020204" pitchFamily="34" charset="0"/>
              <a:buChar char="•"/>
            </a:pPr>
            <a:r>
              <a:rPr lang="en-US" sz="1800" b="1" dirty="0">
                <a:latin typeface="Calibri" panose="020F0502020204030204" pitchFamily="34" charset="0"/>
                <a:cs typeface="Calibri" panose="020F0502020204030204" pitchFamily="34" charset="0"/>
              </a:rPr>
              <a:t>Lower Rayong River </a:t>
            </a:r>
            <a:r>
              <a:rPr lang="en-US" sz="1800" dirty="0">
                <a:latin typeface="Calibri" panose="020F0502020204030204" pitchFamily="34" charset="0"/>
                <a:cs typeface="Calibri" panose="020F0502020204030204" pitchFamily="34" charset="0"/>
              </a:rPr>
              <a:t>(Muang Rayong district)</a:t>
            </a:r>
          </a:p>
          <a:p>
            <a:pPr marL="285750" indent="-285750">
              <a:buFont typeface="Arial" panose="020B0604020202020204" pitchFamily="34" charset="0"/>
              <a:buChar char="•"/>
            </a:pPr>
            <a:r>
              <a:rPr lang="en-US" sz="1800" b="1" dirty="0">
                <a:latin typeface="Calibri" panose="020F0502020204030204" pitchFamily="34" charset="0"/>
                <a:cs typeface="Calibri" panose="020F0502020204030204" pitchFamily="34" charset="0"/>
              </a:rPr>
              <a:t>Upper </a:t>
            </a:r>
            <a:r>
              <a:rPr lang="en-US" sz="1800" b="1" dirty="0" err="1">
                <a:latin typeface="Calibri" panose="020F0502020204030204" pitchFamily="34" charset="0"/>
                <a:cs typeface="Calibri" panose="020F0502020204030204" pitchFamily="34" charset="0"/>
              </a:rPr>
              <a:t>Phangrad</a:t>
            </a:r>
            <a:r>
              <a:rPr lang="en-US" sz="1800" b="1" dirty="0">
                <a:latin typeface="Calibri" panose="020F0502020204030204" pitchFamily="34" charset="0"/>
                <a:cs typeface="Calibri" panose="020F0502020204030204" pitchFamily="34" charset="0"/>
              </a:rPr>
              <a:t> River </a:t>
            </a:r>
            <a:r>
              <a:rPr lang="en-US" sz="1800" dirty="0">
                <a:latin typeface="Calibri" panose="020F0502020204030204" pitchFamily="34" charset="0"/>
                <a:cs typeface="Calibri" panose="020F0502020204030204" pitchFamily="34" charset="0"/>
              </a:rPr>
              <a:t>(</a:t>
            </a:r>
            <a:r>
              <a:rPr lang="en-US" sz="1800" dirty="0" err="1">
                <a:latin typeface="Calibri" panose="020F0502020204030204" pitchFamily="34" charset="0"/>
                <a:cs typeface="Calibri" panose="020F0502020204030204" pitchFamily="34" charset="0"/>
              </a:rPr>
              <a:t>Nayayom</a:t>
            </a:r>
            <a:r>
              <a:rPr lang="en-US" sz="1800" dirty="0">
                <a:latin typeface="Calibri" panose="020F0502020204030204" pitchFamily="34" charset="0"/>
                <a:cs typeface="Calibri" panose="020F0502020204030204" pitchFamily="34" charset="0"/>
              </a:rPr>
              <a:t> subdistrict, </a:t>
            </a:r>
            <a:r>
              <a:rPr lang="en-US" sz="1800" dirty="0" err="1">
                <a:latin typeface="Calibri" panose="020F0502020204030204" pitchFamily="34" charset="0"/>
                <a:cs typeface="Calibri" panose="020F0502020204030204" pitchFamily="34" charset="0"/>
              </a:rPr>
              <a:t>Nayayom</a:t>
            </a:r>
            <a:r>
              <a:rPr lang="en-US" sz="1800" dirty="0">
                <a:latin typeface="Calibri" panose="020F0502020204030204" pitchFamily="34" charset="0"/>
                <a:cs typeface="Calibri" panose="020F0502020204030204" pitchFamily="34" charset="0"/>
              </a:rPr>
              <a:t> district, Chanthaburi province)</a:t>
            </a:r>
          </a:p>
          <a:p>
            <a:pPr marL="285750" indent="-285750">
              <a:buFont typeface="Arial" panose="020B0604020202020204" pitchFamily="34" charset="0"/>
              <a:buChar char="•"/>
            </a:pPr>
            <a:r>
              <a:rPr lang="en-US" sz="1800" b="1" dirty="0" err="1">
                <a:latin typeface="Calibri" panose="020F0502020204030204" pitchFamily="34" charset="0"/>
                <a:cs typeface="Calibri" panose="020F0502020204030204" pitchFamily="34" charset="0"/>
              </a:rPr>
              <a:t>Kuang</a:t>
            </a:r>
            <a:r>
              <a:rPr lang="en-US" sz="1800" b="1" dirty="0">
                <a:latin typeface="Calibri" panose="020F0502020204030204" pitchFamily="34" charset="0"/>
                <a:cs typeface="Calibri" panose="020F0502020204030204" pitchFamily="34" charset="0"/>
              </a:rPr>
              <a:t> River</a:t>
            </a:r>
          </a:p>
          <a:p>
            <a:pPr marL="285750" indent="-285750">
              <a:buFont typeface="Arial" panose="020B0604020202020204" pitchFamily="34" charset="0"/>
              <a:buChar char="•"/>
            </a:pPr>
            <a:r>
              <a:rPr lang="en-US" sz="1800" b="1" dirty="0">
                <a:latin typeface="Calibri" panose="020F0502020204030204" pitchFamily="34" charset="0"/>
                <a:cs typeface="Calibri" panose="020F0502020204030204" pitchFamily="34" charset="0"/>
              </a:rPr>
              <a:t>Lower Lam </a:t>
            </a:r>
            <a:r>
              <a:rPr lang="en-US" sz="1800" b="1" dirty="0" err="1">
                <a:latin typeface="Calibri" panose="020F0502020204030204" pitchFamily="34" charset="0"/>
                <a:cs typeface="Calibri" panose="020F0502020204030204" pitchFamily="34" charset="0"/>
              </a:rPr>
              <a:t>Takhong</a:t>
            </a:r>
            <a:r>
              <a:rPr lang="en-US" sz="1800" b="1" dirty="0">
                <a:latin typeface="Calibri" panose="020F0502020204030204" pitchFamily="34" charset="0"/>
                <a:cs typeface="Calibri" panose="020F0502020204030204" pitchFamily="34" charset="0"/>
              </a:rPr>
              <a:t> River </a:t>
            </a:r>
            <a:r>
              <a:rPr lang="en-US" sz="1800" dirty="0">
                <a:latin typeface="Calibri" panose="020F0502020204030204" pitchFamily="34" charset="0"/>
                <a:cs typeface="Calibri" panose="020F0502020204030204" pitchFamily="34" charset="0"/>
              </a:rPr>
              <a:t>(Nakhon Ratchasima municipality)</a:t>
            </a:r>
            <a:endParaRPr lang="th-TH" sz="1800" dirty="0">
              <a:latin typeface="Calibri" panose="020F0502020204030204" pitchFamily="34" charset="0"/>
            </a:endParaRPr>
          </a:p>
        </p:txBody>
      </p:sp>
      <p:grpSp>
        <p:nvGrpSpPr>
          <p:cNvPr id="32" name="Group 31">
            <a:extLst>
              <a:ext uri="{FF2B5EF4-FFF2-40B4-BE49-F238E27FC236}">
                <a16:creationId xmlns:a16="http://schemas.microsoft.com/office/drawing/2014/main" id="{2AE461D4-7F4B-7415-9353-0F55010520AD}"/>
              </a:ext>
            </a:extLst>
          </p:cNvPr>
          <p:cNvGrpSpPr/>
          <p:nvPr/>
        </p:nvGrpSpPr>
        <p:grpSpPr>
          <a:xfrm>
            <a:off x="2398267" y="1847353"/>
            <a:ext cx="4878215" cy="3851211"/>
            <a:chOff x="2324754" y="2285197"/>
            <a:chExt cx="4878215" cy="3851211"/>
          </a:xfrm>
        </p:grpSpPr>
        <p:pic>
          <p:nvPicPr>
            <p:cNvPr id="2" name="Picture 1">
              <a:extLst>
                <a:ext uri="{FF2B5EF4-FFF2-40B4-BE49-F238E27FC236}">
                  <a16:creationId xmlns:a16="http://schemas.microsoft.com/office/drawing/2014/main" id="{AE7CE374-5C06-1F6F-868A-9494A7604C63}"/>
                </a:ext>
              </a:extLst>
            </p:cNvPr>
            <p:cNvPicPr>
              <a:picLocks noChangeAspect="1"/>
            </p:cNvPicPr>
            <p:nvPr/>
          </p:nvPicPr>
          <p:blipFill>
            <a:blip r:embed="rId7">
              <a:extLst>
                <a:ext uri="{28A0092B-C50C-407E-A947-70E740481C1C}">
                  <a14:useLocalDpi xmlns:a14="http://schemas.microsoft.com/office/drawing/2010/main" val="0"/>
                </a:ext>
              </a:extLst>
            </a:blip>
            <a:srcRect l="2721" t="8525" r="23364" b="5123"/>
            <a:stretch/>
          </p:blipFill>
          <p:spPr bwMode="auto">
            <a:xfrm>
              <a:off x="2342824" y="2285197"/>
              <a:ext cx="4860145" cy="3851211"/>
            </a:xfrm>
            <a:prstGeom prst="rect">
              <a:avLst/>
            </a:prstGeom>
            <a:noFill/>
          </p:spPr>
        </p:pic>
        <p:sp>
          <p:nvSpPr>
            <p:cNvPr id="30" name="TextBox 29">
              <a:extLst>
                <a:ext uri="{FF2B5EF4-FFF2-40B4-BE49-F238E27FC236}">
                  <a16:creationId xmlns:a16="http://schemas.microsoft.com/office/drawing/2014/main" id="{298C2018-A1D1-94D7-ABA3-32ED1B9F2A68}"/>
                </a:ext>
              </a:extLst>
            </p:cNvPr>
            <p:cNvSpPr txBox="1"/>
            <p:nvPr/>
          </p:nvSpPr>
          <p:spPr>
            <a:xfrm>
              <a:off x="2324754" y="2285197"/>
              <a:ext cx="806631" cy="230832"/>
            </a:xfrm>
            <a:prstGeom prst="rect">
              <a:avLst/>
            </a:prstGeom>
            <a:noFill/>
          </p:spPr>
          <p:txBody>
            <a:bodyPr wrap="none" rtlCol="0">
              <a:spAutoFit/>
            </a:bodyPr>
            <a:lstStyle/>
            <a:p>
              <a:r>
                <a:rPr lang="en-US" sz="900" b="1" dirty="0"/>
                <a:t>Percentage</a:t>
              </a:r>
            </a:p>
          </p:txBody>
        </p:sp>
        <p:sp>
          <p:nvSpPr>
            <p:cNvPr id="31" name="TextBox 30">
              <a:extLst>
                <a:ext uri="{FF2B5EF4-FFF2-40B4-BE49-F238E27FC236}">
                  <a16:creationId xmlns:a16="http://schemas.microsoft.com/office/drawing/2014/main" id="{F21537AB-D502-AF7C-37EE-5AA599BAF3F1}"/>
                </a:ext>
              </a:extLst>
            </p:cNvPr>
            <p:cNvSpPr txBox="1"/>
            <p:nvPr/>
          </p:nvSpPr>
          <p:spPr>
            <a:xfrm>
              <a:off x="4534035" y="5905576"/>
              <a:ext cx="434734" cy="230832"/>
            </a:xfrm>
            <a:prstGeom prst="rect">
              <a:avLst/>
            </a:prstGeom>
            <a:noFill/>
          </p:spPr>
          <p:txBody>
            <a:bodyPr wrap="none" rtlCol="0">
              <a:spAutoFit/>
            </a:bodyPr>
            <a:lstStyle/>
            <a:p>
              <a:r>
                <a:rPr lang="en-US" sz="900" b="1" dirty="0"/>
                <a:t>Year</a:t>
              </a:r>
            </a:p>
          </p:txBody>
        </p:sp>
      </p:grpSp>
      <p:sp>
        <p:nvSpPr>
          <p:cNvPr id="33" name="Title 5">
            <a:extLst>
              <a:ext uri="{FF2B5EF4-FFF2-40B4-BE49-F238E27FC236}">
                <a16:creationId xmlns:a16="http://schemas.microsoft.com/office/drawing/2014/main" id="{FD3C2EE3-80D3-521E-8DE0-1A2C4D3ADE2B}"/>
              </a:ext>
            </a:extLst>
          </p:cNvPr>
          <p:cNvSpPr txBox="1">
            <a:spLocks/>
          </p:cNvSpPr>
          <p:nvPr/>
        </p:nvSpPr>
        <p:spPr>
          <a:xfrm>
            <a:off x="2421924" y="136525"/>
            <a:ext cx="9562094" cy="798657"/>
          </a:xfrm>
          <a:prstGeom prst="rect">
            <a:avLst/>
          </a:prstGeom>
          <a:solidFill>
            <a:srgbClr val="BDEEFF"/>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Updates on </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related activities &amp; achievements for 2023-2024 (following the 1</a:t>
            </a:r>
            <a:r>
              <a:rPr kumimoji="0" lang="en-US" sz="2800" b="1" i="0" u="none" strike="noStrike" kern="1200" cap="none" spc="0" normalizeH="0" baseline="30000" noProof="0" dirty="0">
                <a:ln>
                  <a:noFill/>
                </a:ln>
                <a:solidFill>
                  <a:srgbClr val="4472C4"/>
                </a:solidFill>
                <a:effectLst/>
                <a:uLnTx/>
                <a:uFillTx/>
                <a:latin typeface="Arial"/>
                <a:ea typeface="+mj-ea"/>
                <a:cs typeface="Arial"/>
                <a:sym typeface="Arial"/>
              </a:rPr>
              <a:t>st</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RWG-</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meeting)</a:t>
            </a:r>
          </a:p>
        </p:txBody>
      </p:sp>
      <p:grpSp>
        <p:nvGrpSpPr>
          <p:cNvPr id="35" name="Group 34">
            <a:extLst>
              <a:ext uri="{FF2B5EF4-FFF2-40B4-BE49-F238E27FC236}">
                <a16:creationId xmlns:a16="http://schemas.microsoft.com/office/drawing/2014/main" id="{E0C7FBF5-1C75-CADF-41F7-702705F9D10E}"/>
              </a:ext>
            </a:extLst>
          </p:cNvPr>
          <p:cNvGrpSpPr/>
          <p:nvPr/>
        </p:nvGrpSpPr>
        <p:grpSpPr>
          <a:xfrm>
            <a:off x="3061716" y="5830359"/>
            <a:ext cx="4038708" cy="307777"/>
            <a:chOff x="2712040" y="6284205"/>
            <a:chExt cx="4038708" cy="307777"/>
          </a:xfrm>
        </p:grpSpPr>
        <p:sp>
          <p:nvSpPr>
            <p:cNvPr id="23" name="Rectangle 22">
              <a:extLst>
                <a:ext uri="{FF2B5EF4-FFF2-40B4-BE49-F238E27FC236}">
                  <a16:creationId xmlns:a16="http://schemas.microsoft.com/office/drawing/2014/main" id="{1C9C4F48-B1B0-E64F-CEEF-5C92AD8414E0}"/>
                </a:ext>
              </a:extLst>
            </p:cNvPr>
            <p:cNvSpPr/>
            <p:nvPr/>
          </p:nvSpPr>
          <p:spPr>
            <a:xfrm>
              <a:off x="2712040" y="6328987"/>
              <a:ext cx="201187" cy="199909"/>
            </a:xfrm>
            <a:prstGeom prst="rect">
              <a:avLst/>
            </a:prstGeom>
            <a:solidFill>
              <a:srgbClr val="4876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55A92D0-F56C-D3FF-CB1B-BBBEE170C7A5}"/>
                </a:ext>
              </a:extLst>
            </p:cNvPr>
            <p:cNvSpPr txBox="1"/>
            <p:nvPr/>
          </p:nvSpPr>
          <p:spPr>
            <a:xfrm>
              <a:off x="2913227" y="6284205"/>
              <a:ext cx="3837521" cy="30777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Excellent        Good           Fair          Deteriorated</a:t>
              </a:r>
            </a:p>
          </p:txBody>
        </p:sp>
        <p:sp>
          <p:nvSpPr>
            <p:cNvPr id="24" name="Rectangle 23">
              <a:extLst>
                <a:ext uri="{FF2B5EF4-FFF2-40B4-BE49-F238E27FC236}">
                  <a16:creationId xmlns:a16="http://schemas.microsoft.com/office/drawing/2014/main" id="{458F8EA8-3733-ACE9-228A-ABFB3BE7AA36}"/>
                </a:ext>
              </a:extLst>
            </p:cNvPr>
            <p:cNvSpPr/>
            <p:nvPr/>
          </p:nvSpPr>
          <p:spPr>
            <a:xfrm>
              <a:off x="3752757" y="6338138"/>
              <a:ext cx="201187" cy="199909"/>
            </a:xfrm>
            <a:prstGeom prst="rect">
              <a:avLst/>
            </a:prstGeom>
            <a:solidFill>
              <a:srgbClr val="02FF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69F61F26-A8D1-330A-F32A-5F6BA1952B8D}"/>
                </a:ext>
              </a:extLst>
            </p:cNvPr>
            <p:cNvSpPr/>
            <p:nvPr/>
          </p:nvSpPr>
          <p:spPr>
            <a:xfrm>
              <a:off x="4500499" y="6328986"/>
              <a:ext cx="201187" cy="199909"/>
            </a:xfrm>
            <a:prstGeom prst="rect">
              <a:avLst/>
            </a:prstGeom>
            <a:solidFill>
              <a:srgbClr val="FFFF0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D71A7B2-60E0-4F94-47FE-80067495F8A3}"/>
                </a:ext>
              </a:extLst>
            </p:cNvPr>
            <p:cNvSpPr/>
            <p:nvPr/>
          </p:nvSpPr>
          <p:spPr>
            <a:xfrm>
              <a:off x="5166813" y="6328986"/>
              <a:ext cx="201187" cy="199909"/>
            </a:xfrm>
            <a:prstGeom prst="rect">
              <a:avLst/>
            </a:prstGeom>
            <a:solidFill>
              <a:srgbClr val="FFC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Arrow: Right 7">
            <a:extLst>
              <a:ext uri="{FF2B5EF4-FFF2-40B4-BE49-F238E27FC236}">
                <a16:creationId xmlns:a16="http://schemas.microsoft.com/office/drawing/2014/main" id="{86EBDD25-94E0-664A-CC4E-AA7E54DB6A42}"/>
              </a:ext>
            </a:extLst>
          </p:cNvPr>
          <p:cNvSpPr/>
          <p:nvPr/>
        </p:nvSpPr>
        <p:spPr>
          <a:xfrm rot="16200000">
            <a:off x="9175280" y="5921266"/>
            <a:ext cx="594799" cy="433739"/>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F5FB83B-2367-5132-EFF1-B2DEC1DA15F2}"/>
              </a:ext>
            </a:extLst>
          </p:cNvPr>
          <p:cNvSpPr txBox="1"/>
          <p:nvPr/>
        </p:nvSpPr>
        <p:spPr>
          <a:xfrm>
            <a:off x="9585113" y="5982732"/>
            <a:ext cx="1384410" cy="369332"/>
          </a:xfrm>
          <a:prstGeom prst="rect">
            <a:avLst/>
          </a:prstGeom>
          <a:noFill/>
        </p:spPr>
        <p:txBody>
          <a:bodyPr wrap="square">
            <a:spAutoFit/>
          </a:bodyPr>
          <a:lstStyle/>
          <a:p>
            <a:pPr lvl="0" algn="ctr">
              <a:lnSpc>
                <a:spcPct val="90000"/>
              </a:lnSpc>
              <a:spcBef>
                <a:spcPts val="1000"/>
              </a:spcBef>
              <a:buClrTx/>
              <a:defRPr/>
            </a:pPr>
            <a:r>
              <a:rPr lang="en-US" sz="2000" b="1" kern="100" dirty="0">
                <a:solidFill>
                  <a:srgbClr val="FF0000"/>
                </a:solidFill>
                <a:latin typeface="Calibri" panose="020F0502020204030204" pitchFamily="34" charset="0"/>
                <a:ea typeface="Calibri" panose="020F0502020204030204" pitchFamily="34" charset="0"/>
                <a:cs typeface="Calibri" panose="020F0502020204030204" pitchFamily="34" charset="0"/>
              </a:rPr>
              <a:t>HOT SPOT</a:t>
            </a:r>
            <a:endParaRPr lang="en-GB" sz="2000" b="1" kern="1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93058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98;g2a7bee7e003_1_6">
            <a:extLst>
              <a:ext uri="{FF2B5EF4-FFF2-40B4-BE49-F238E27FC236}">
                <a16:creationId xmlns:a16="http://schemas.microsoft.com/office/drawing/2014/main" id="{5284F613-7C5B-9DD9-AF03-2E9E3F433FB5}"/>
              </a:ext>
            </a:extLst>
          </p:cNvPr>
          <p:cNvGrpSpPr/>
          <p:nvPr/>
        </p:nvGrpSpPr>
        <p:grpSpPr>
          <a:xfrm>
            <a:off x="0" y="0"/>
            <a:ext cx="2264127" cy="6858000"/>
            <a:chOff x="-5675" y="0"/>
            <a:chExt cx="2264127" cy="6858000"/>
          </a:xfrm>
        </p:grpSpPr>
        <p:pic>
          <p:nvPicPr>
            <p:cNvPr id="8" name="Google Shape;99;g2a7bee7e003_1_6">
              <a:extLst>
                <a:ext uri="{FF2B5EF4-FFF2-40B4-BE49-F238E27FC236}">
                  <a16:creationId xmlns:a16="http://schemas.microsoft.com/office/drawing/2014/main" id="{281324C7-BB81-3D76-BC38-1109B6FE087D}"/>
                </a:ext>
              </a:extLst>
            </p:cNvPr>
            <p:cNvPicPr preferRelativeResize="0"/>
            <p:nvPr/>
          </p:nvPicPr>
          <p:blipFill rotWithShape="1">
            <a:blip r:embed="rId3">
              <a:alphaModFix/>
            </a:blip>
            <a:srcRect l="5804" r="4893"/>
            <a:stretch/>
          </p:blipFill>
          <p:spPr>
            <a:xfrm>
              <a:off x="-5675" y="5238850"/>
              <a:ext cx="2258452" cy="1619150"/>
            </a:xfrm>
            <a:prstGeom prst="rect">
              <a:avLst/>
            </a:prstGeom>
            <a:noFill/>
            <a:ln>
              <a:noFill/>
            </a:ln>
          </p:spPr>
        </p:pic>
        <p:pic>
          <p:nvPicPr>
            <p:cNvPr id="9" name="Google Shape;100;g2a7bee7e003_1_6">
              <a:extLst>
                <a:ext uri="{FF2B5EF4-FFF2-40B4-BE49-F238E27FC236}">
                  <a16:creationId xmlns:a16="http://schemas.microsoft.com/office/drawing/2014/main" id="{1967CF09-4BFB-A3C9-33D4-75351C8F625F}"/>
                </a:ext>
              </a:extLst>
            </p:cNvPr>
            <p:cNvPicPr preferRelativeResize="0"/>
            <p:nvPr/>
          </p:nvPicPr>
          <p:blipFill rotWithShape="1">
            <a:blip r:embed="rId4">
              <a:alphaModFix/>
            </a:blip>
            <a:srcRect r="10698"/>
            <a:stretch/>
          </p:blipFill>
          <p:spPr>
            <a:xfrm>
              <a:off x="0" y="1600200"/>
              <a:ext cx="2258452" cy="1819327"/>
            </a:xfrm>
            <a:prstGeom prst="rect">
              <a:avLst/>
            </a:prstGeom>
            <a:noFill/>
            <a:ln>
              <a:noFill/>
            </a:ln>
          </p:spPr>
        </p:pic>
        <p:pic>
          <p:nvPicPr>
            <p:cNvPr id="10" name="Google Shape;101;g2a7bee7e003_1_6">
              <a:extLst>
                <a:ext uri="{FF2B5EF4-FFF2-40B4-BE49-F238E27FC236}">
                  <a16:creationId xmlns:a16="http://schemas.microsoft.com/office/drawing/2014/main" id="{2505B342-59AA-919C-F0F9-61EB3AD1EF7F}"/>
                </a:ext>
              </a:extLst>
            </p:cNvPr>
            <p:cNvPicPr preferRelativeResize="0"/>
            <p:nvPr/>
          </p:nvPicPr>
          <p:blipFill rotWithShape="1">
            <a:blip r:embed="rId5">
              <a:alphaModFix/>
            </a:blip>
            <a:srcRect r="10698"/>
            <a:stretch/>
          </p:blipFill>
          <p:spPr>
            <a:xfrm>
              <a:off x="0" y="0"/>
              <a:ext cx="2258452" cy="1600199"/>
            </a:xfrm>
            <a:prstGeom prst="rect">
              <a:avLst/>
            </a:prstGeom>
            <a:noFill/>
            <a:ln>
              <a:noFill/>
            </a:ln>
          </p:spPr>
        </p:pic>
        <p:pic>
          <p:nvPicPr>
            <p:cNvPr id="11" name="Google Shape;102;g2a7bee7e003_1_6">
              <a:extLst>
                <a:ext uri="{FF2B5EF4-FFF2-40B4-BE49-F238E27FC236}">
                  <a16:creationId xmlns:a16="http://schemas.microsoft.com/office/drawing/2014/main" id="{2EAC8487-8F5F-26CF-11CC-C8123AF8F5E4}"/>
                </a:ext>
              </a:extLst>
            </p:cNvPr>
            <p:cNvPicPr preferRelativeResize="0"/>
            <p:nvPr/>
          </p:nvPicPr>
          <p:blipFill rotWithShape="1">
            <a:blip r:embed="rId6">
              <a:alphaModFix/>
            </a:blip>
            <a:srcRect r="10698"/>
            <a:stretch/>
          </p:blipFill>
          <p:spPr>
            <a:xfrm>
              <a:off x="0" y="3419525"/>
              <a:ext cx="2258452" cy="1819327"/>
            </a:xfrm>
            <a:prstGeom prst="rect">
              <a:avLst/>
            </a:prstGeom>
            <a:noFill/>
            <a:ln>
              <a:noFill/>
            </a:ln>
          </p:spPr>
        </p:pic>
      </p:grpSp>
      <p:sp>
        <p:nvSpPr>
          <p:cNvPr id="12" name="Title 5">
            <a:extLst>
              <a:ext uri="{FF2B5EF4-FFF2-40B4-BE49-F238E27FC236}">
                <a16:creationId xmlns:a16="http://schemas.microsoft.com/office/drawing/2014/main" id="{026F8B8F-2B92-CB82-FCFB-6B4B8BDABF4E}"/>
              </a:ext>
            </a:extLst>
          </p:cNvPr>
          <p:cNvSpPr txBox="1">
            <a:spLocks/>
          </p:cNvSpPr>
          <p:nvPr/>
        </p:nvSpPr>
        <p:spPr>
          <a:xfrm>
            <a:off x="2421924" y="136525"/>
            <a:ext cx="9562094" cy="798657"/>
          </a:xfrm>
          <a:prstGeom prst="rect">
            <a:avLst/>
          </a:prstGeom>
          <a:solidFill>
            <a:srgbClr val="BDEEFF"/>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Updates on </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related activities &amp; achievements for 2023-2024 (following the 1</a:t>
            </a:r>
            <a:r>
              <a:rPr kumimoji="0" lang="en-US" sz="2800" b="1" i="0" u="none" strike="noStrike" kern="1200" cap="none" spc="0" normalizeH="0" baseline="30000" noProof="0" dirty="0">
                <a:ln>
                  <a:noFill/>
                </a:ln>
                <a:solidFill>
                  <a:srgbClr val="4472C4"/>
                </a:solidFill>
                <a:effectLst/>
                <a:uLnTx/>
                <a:uFillTx/>
                <a:latin typeface="Arial"/>
                <a:ea typeface="+mj-ea"/>
                <a:cs typeface="Arial"/>
                <a:sym typeface="Arial"/>
              </a:rPr>
              <a:t>st</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RWG-</a:t>
            </a:r>
            <a:r>
              <a:rPr kumimoji="0" lang="en-US" sz="2800" b="1" i="0" u="none" strike="noStrike" kern="1200" cap="none" spc="0" normalizeH="0" baseline="0" noProof="0" dirty="0" err="1">
                <a:ln>
                  <a:noFill/>
                </a:ln>
                <a:solidFill>
                  <a:srgbClr val="4472C4"/>
                </a:solidFill>
                <a:effectLst/>
                <a:uLnTx/>
                <a:uFillTx/>
                <a:latin typeface="Arial"/>
                <a:ea typeface="+mj-ea"/>
                <a:cs typeface="Arial"/>
                <a:sym typeface="Arial"/>
              </a:rPr>
              <a:t>LbP</a:t>
            </a:r>
            <a:r>
              <a:rPr kumimoji="0" lang="en-US" sz="2800" b="1" i="0" u="none" strike="noStrike" kern="1200" cap="none" spc="0" normalizeH="0" baseline="0" noProof="0" dirty="0">
                <a:ln>
                  <a:noFill/>
                </a:ln>
                <a:solidFill>
                  <a:srgbClr val="4472C4"/>
                </a:solidFill>
                <a:effectLst/>
                <a:uLnTx/>
                <a:uFillTx/>
                <a:latin typeface="Arial"/>
                <a:ea typeface="+mj-ea"/>
                <a:cs typeface="Arial"/>
                <a:sym typeface="Arial"/>
              </a:rPr>
              <a:t> meeting)</a:t>
            </a:r>
          </a:p>
        </p:txBody>
      </p:sp>
      <p:sp>
        <p:nvSpPr>
          <p:cNvPr id="13" name="Content Placeholder 6">
            <a:extLst>
              <a:ext uri="{FF2B5EF4-FFF2-40B4-BE49-F238E27FC236}">
                <a16:creationId xmlns:a16="http://schemas.microsoft.com/office/drawing/2014/main" id="{BCDD3F98-05A8-04F4-A3C7-B6217BB94409}"/>
              </a:ext>
            </a:extLst>
          </p:cNvPr>
          <p:cNvSpPr txBox="1">
            <a:spLocks/>
          </p:cNvSpPr>
          <p:nvPr/>
        </p:nvSpPr>
        <p:spPr>
          <a:xfrm>
            <a:off x="2421921" y="1050768"/>
            <a:ext cx="9562097" cy="567070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b="1" kern="100" dirty="0">
                <a:latin typeface="Calibri" panose="020F0502020204030204" pitchFamily="34" charset="0"/>
                <a:ea typeface="Calibri" panose="020F0502020204030204" pitchFamily="34" charset="0"/>
                <a:cs typeface="Calibri" panose="020F0502020204030204" pitchFamily="34" charset="0"/>
              </a:rPr>
              <a:t>The s</a:t>
            </a:r>
            <a:r>
              <a:rPr lang="en-US" sz="2400" b="1" kern="100" dirty="0">
                <a:effectLst/>
                <a:latin typeface="Calibri" panose="020F0502020204030204" pitchFamily="34" charset="0"/>
                <a:ea typeface="Calibri" panose="020F0502020204030204" pitchFamily="34" charset="0"/>
                <a:cs typeface="Calibri" panose="020F0502020204030204" pitchFamily="34" charset="0"/>
              </a:rPr>
              <a:t>ituation of Surface </a:t>
            </a:r>
            <a:r>
              <a:rPr lang="en-US" sz="2400" b="1" kern="100" dirty="0">
                <a:latin typeface="Calibri" panose="020F0502020204030204" pitchFamily="34" charset="0"/>
                <a:ea typeface="Calibri" panose="020F0502020204030204" pitchFamily="34" charset="0"/>
                <a:cs typeface="Calibri" panose="020F0502020204030204" pitchFamily="34" charset="0"/>
              </a:rPr>
              <a:t>W</a:t>
            </a:r>
            <a:r>
              <a:rPr lang="en-US" sz="2400" b="1" kern="100" dirty="0">
                <a:effectLst/>
                <a:latin typeface="Calibri" panose="020F0502020204030204" pitchFamily="34" charset="0"/>
                <a:ea typeface="Calibri" panose="020F0502020204030204" pitchFamily="34" charset="0"/>
                <a:cs typeface="Calibri" panose="020F0502020204030204" pitchFamily="34" charset="0"/>
              </a:rPr>
              <a:t>ater </a:t>
            </a:r>
            <a:r>
              <a:rPr lang="en-US" sz="2400" b="1" kern="100" dirty="0">
                <a:latin typeface="Calibri" panose="020F0502020204030204" pitchFamily="34" charset="0"/>
                <a:ea typeface="Calibri" panose="020F0502020204030204" pitchFamily="34" charset="0"/>
                <a:cs typeface="Calibri" panose="020F0502020204030204" pitchFamily="34" charset="0"/>
              </a:rPr>
              <a:t>Q</a:t>
            </a:r>
            <a:r>
              <a:rPr lang="en-US" sz="2400" b="1" kern="100" dirty="0">
                <a:effectLst/>
                <a:latin typeface="Calibri" panose="020F0502020204030204" pitchFamily="34" charset="0"/>
                <a:ea typeface="Calibri" panose="020F0502020204030204" pitchFamily="34" charset="0"/>
                <a:cs typeface="Calibri" panose="020F0502020204030204" pitchFamily="34" charset="0"/>
              </a:rPr>
              <a:t>uality compared to designated water body classifications</a:t>
            </a:r>
            <a:endParaRPr lang="th-TH" sz="2400" b="1" kern="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Title 5">
            <a:extLst>
              <a:ext uri="{FF2B5EF4-FFF2-40B4-BE49-F238E27FC236}">
                <a16:creationId xmlns:a16="http://schemas.microsoft.com/office/drawing/2014/main" id="{11BEC8F6-2C8C-7950-E993-BD4A176DEBF5}"/>
              </a:ext>
            </a:extLst>
          </p:cNvPr>
          <p:cNvSpPr txBox="1">
            <a:spLocks/>
          </p:cNvSpPr>
          <p:nvPr/>
        </p:nvSpPr>
        <p:spPr>
          <a:xfrm>
            <a:off x="2427596" y="1854616"/>
            <a:ext cx="9404303" cy="2507182"/>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marR="0" lvl="0" indent="-342900" algn="thaiDist" defTabSz="914400" rtl="0" eaLnBrk="1" fontAlgn="auto" latinLnBrk="0" hangingPunct="1">
              <a:lnSpc>
                <a:spcPct val="90000"/>
              </a:lnSpc>
              <a:spcBef>
                <a:spcPct val="0"/>
              </a:spcBef>
              <a:spcAft>
                <a:spcPts val="0"/>
              </a:spcAft>
              <a:buClrTx/>
              <a:buSzTx/>
              <a:buFont typeface="Wingdings" panose="05000000000000000000" pitchFamily="2" charset="2"/>
              <a:buChar char="Ø"/>
              <a:tabLst/>
              <a:defRPr/>
            </a:pPr>
            <a:r>
              <a:rPr lang="en-US" sz="2000" dirty="0">
                <a:latin typeface="Calibri" panose="020F0502020204030204" pitchFamily="34" charset="0"/>
                <a:cs typeface="Calibri" panose="020F0502020204030204" pitchFamily="34" charset="0"/>
              </a:rPr>
              <a:t>The surface water quality compared to designated water body classifications reveals parameter that </a:t>
            </a:r>
            <a:r>
              <a:rPr lang="en-US" sz="2000" dirty="0">
                <a:solidFill>
                  <a:srgbClr val="FF0000"/>
                </a:solidFill>
                <a:latin typeface="Calibri" panose="020F0502020204030204" pitchFamily="34" charset="0"/>
                <a:cs typeface="Calibri" panose="020F0502020204030204" pitchFamily="34" charset="0"/>
              </a:rPr>
              <a:t>exceeded the standard </a:t>
            </a:r>
            <a:r>
              <a:rPr lang="en-US" sz="2000" dirty="0">
                <a:latin typeface="Calibri" panose="020F0502020204030204" pitchFamily="34" charset="0"/>
                <a:cs typeface="Calibri" panose="020F0502020204030204" pitchFamily="34" charset="0"/>
              </a:rPr>
              <a:t>include </a:t>
            </a:r>
          </a:p>
          <a:p>
            <a:pPr marL="342900" marR="0" lvl="0" indent="-342900" algn="thaiDist"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2000" dirty="0">
                <a:latin typeface="Calibri" panose="020F0502020204030204" pitchFamily="34" charset="0"/>
                <a:cs typeface="Calibri" panose="020F0502020204030204" pitchFamily="34" charset="0"/>
              </a:rPr>
              <a:t>Biochemical Oxygen Demand (BOD)</a:t>
            </a:r>
          </a:p>
          <a:p>
            <a:pPr marL="342900" marR="0" lvl="0" indent="-342900" algn="thaiDist"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2000" dirty="0">
                <a:latin typeface="Calibri" panose="020F0502020204030204" pitchFamily="34" charset="0"/>
                <a:cs typeface="Calibri" panose="020F0502020204030204" pitchFamily="34" charset="0"/>
              </a:rPr>
              <a:t>Dissolved (DO) </a:t>
            </a:r>
          </a:p>
          <a:p>
            <a:pPr marL="342900" marR="0" lvl="0" indent="-342900" algn="thaiDist"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2000" dirty="0">
                <a:latin typeface="Calibri" panose="020F0502020204030204" pitchFamily="34" charset="0"/>
                <a:cs typeface="Calibri" panose="020F0502020204030204" pitchFamily="34" charset="0"/>
              </a:rPr>
              <a:t>Total Coliform Bacteria (TCB)</a:t>
            </a:r>
          </a:p>
          <a:p>
            <a:pPr marL="342900" marR="0" lvl="0" indent="-342900" algn="thaiDist"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2000" dirty="0">
                <a:latin typeface="Calibri" panose="020F0502020204030204" pitchFamily="34" charset="0"/>
                <a:cs typeface="Calibri" panose="020F0502020204030204" pitchFamily="34" charset="0"/>
              </a:rPr>
              <a:t>Fecal Coliform Bacteria (FCB)</a:t>
            </a:r>
          </a:p>
          <a:p>
            <a:pPr marL="342900" marR="0" lvl="0" indent="-342900" algn="thaiDist"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2000" dirty="0">
                <a:latin typeface="Calibri" panose="020F0502020204030204" pitchFamily="34" charset="0"/>
                <a:cs typeface="Calibri" panose="020F0502020204030204" pitchFamily="34" charset="0"/>
              </a:rPr>
              <a:t>Ammonia (NH</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-N)</a:t>
            </a:r>
          </a:p>
          <a:p>
            <a:pPr marL="342900" marR="0" lvl="0" indent="-342900" algn="thaiDist" defTabSz="914400"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2000" dirty="0">
                <a:latin typeface="Calibri" panose="020F0502020204030204" pitchFamily="34" charset="0"/>
                <a:cs typeface="Calibri" panose="020F0502020204030204" pitchFamily="34" charset="0"/>
              </a:rPr>
              <a:t>Heavy Metals (HM)</a:t>
            </a:r>
            <a:endParaRPr kumimoji="0" lang="en-US" sz="200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sym typeface="Arial"/>
            </a:endParaRPr>
          </a:p>
        </p:txBody>
      </p:sp>
      <p:sp>
        <p:nvSpPr>
          <p:cNvPr id="15" name="TextBox 14">
            <a:extLst>
              <a:ext uri="{FF2B5EF4-FFF2-40B4-BE49-F238E27FC236}">
                <a16:creationId xmlns:a16="http://schemas.microsoft.com/office/drawing/2014/main" id="{6784E3AF-5E1E-75D7-A57A-7F98D20A8CD6}"/>
              </a:ext>
            </a:extLst>
          </p:cNvPr>
          <p:cNvSpPr txBox="1"/>
          <p:nvPr/>
        </p:nvSpPr>
        <p:spPr>
          <a:xfrm>
            <a:off x="2416246" y="4617165"/>
            <a:ext cx="3580620" cy="1200329"/>
          </a:xfrm>
          <a:prstGeom prst="rect">
            <a:avLst/>
          </a:prstGeom>
          <a:noFill/>
        </p:spPr>
        <p:txBody>
          <a:bodyPr wrap="square">
            <a:spAutoFit/>
          </a:bodyPr>
          <a:lstStyle/>
          <a:p>
            <a:pPr marL="342900" lvl="0" indent="-342900" algn="thaiDist">
              <a:lnSpc>
                <a:spcPct val="90000"/>
              </a:lnSpc>
              <a:spcBef>
                <a:spcPts val="1000"/>
              </a:spcBef>
              <a:buClrTx/>
              <a:buFont typeface="Wingdings" panose="05000000000000000000" pitchFamily="2" charset="2"/>
              <a:buChar char="Ø"/>
              <a:defRPr/>
            </a:pPr>
            <a:r>
              <a:rPr lang="en-US" sz="2000" kern="100" dirty="0">
                <a:latin typeface="Calibri" panose="020F0502020204030204" pitchFamily="34" charset="0"/>
                <a:ea typeface="Calibri" panose="020F0502020204030204" pitchFamily="34" charset="0"/>
                <a:cs typeface="Calibri" panose="020F0502020204030204" pitchFamily="34" charset="0"/>
              </a:rPr>
              <a:t>A graph </a:t>
            </a:r>
            <a:r>
              <a:rPr lang="en-GB" sz="2000" kern="100" dirty="0">
                <a:latin typeface="Calibri" panose="020F0502020204030204" pitchFamily="34" charset="0"/>
                <a:ea typeface="Calibri" panose="020F0502020204030204" pitchFamily="34" charset="0"/>
                <a:cs typeface="Calibri" panose="020F0502020204030204" pitchFamily="34" charset="0"/>
              </a:rPr>
              <a:t>s</a:t>
            </a:r>
            <a:r>
              <a:rPr lang="en-GB" sz="2000" kern="100" dirty="0">
                <a:effectLst/>
                <a:latin typeface="Calibri" panose="020F0502020204030204" pitchFamily="34" charset="0"/>
                <a:ea typeface="Calibri" panose="020F0502020204030204" pitchFamily="34" charset="0"/>
                <a:cs typeface="Calibri" panose="020F0502020204030204" pitchFamily="34" charset="0"/>
              </a:rPr>
              <a:t>how </a:t>
            </a:r>
            <a:r>
              <a:rPr lang="en-US" sz="2000" kern="100" dirty="0">
                <a:latin typeface="Calibri" panose="020F0502020204030204" pitchFamily="34" charset="0"/>
                <a:ea typeface="Calibri" panose="020F0502020204030204" pitchFamily="34" charset="0"/>
                <a:cs typeface="Calibri" panose="020F0502020204030204" pitchFamily="34" charset="0"/>
              </a:rPr>
              <a:t>the </a:t>
            </a:r>
            <a:r>
              <a:rPr lang="en-GB" sz="2000" kern="100" dirty="0">
                <a:effectLst/>
                <a:latin typeface="Calibri" panose="020F0502020204030204" pitchFamily="34" charset="0"/>
                <a:ea typeface="Calibri" panose="020F0502020204030204" pitchFamily="34" charset="0"/>
                <a:cs typeface="Calibri" panose="020F0502020204030204" pitchFamily="34" charset="0"/>
              </a:rPr>
              <a:t>Percentage of water </a:t>
            </a:r>
            <a:r>
              <a:rPr lang="en-GB" sz="2000" kern="100" dirty="0" err="1">
                <a:effectLst/>
                <a:latin typeface="Calibri" panose="020F0502020204030204" pitchFamily="34" charset="0"/>
                <a:ea typeface="Calibri" panose="020F0502020204030204" pitchFamily="34" charset="0"/>
                <a:cs typeface="Calibri" panose="020F0502020204030204" pitchFamily="34" charset="0"/>
              </a:rPr>
              <a:t>quali</a:t>
            </a:r>
            <a:r>
              <a:rPr lang="en-GB" sz="2000" kern="100" dirty="0" err="1">
                <a:latin typeface="Calibri" panose="020F0502020204030204" pitchFamily="34" charset="0"/>
                <a:ea typeface="Calibri" panose="020F0502020204030204" pitchFamily="34" charset="0"/>
                <a:cs typeface="Calibri" panose="020F0502020204030204" pitchFamily="34" charset="0"/>
              </a:rPr>
              <a:t>parameters</a:t>
            </a:r>
            <a:r>
              <a:rPr lang="en-GB" sz="2000" kern="100" dirty="0">
                <a:latin typeface="Calibri" panose="020F0502020204030204" pitchFamily="34" charset="0"/>
                <a:ea typeface="Calibri" panose="020F0502020204030204" pitchFamily="34" charset="0"/>
                <a:cs typeface="Calibri" panose="020F0502020204030204" pitchFamily="34" charset="0"/>
              </a:rPr>
              <a:t> that </a:t>
            </a:r>
            <a:r>
              <a:rPr lang="en-GB" sz="2000" kern="100" dirty="0">
                <a:solidFill>
                  <a:srgbClr val="FF0000"/>
                </a:solidFill>
                <a:latin typeface="Calibri" panose="020F0502020204030204" pitchFamily="34" charset="0"/>
                <a:ea typeface="Calibri" panose="020F0502020204030204" pitchFamily="34" charset="0"/>
                <a:cs typeface="Calibri" panose="020F0502020204030204" pitchFamily="34" charset="0"/>
              </a:rPr>
              <a:t>exceeded standards</a:t>
            </a:r>
            <a:r>
              <a:rPr lang="en-GB" sz="2000" kern="100" dirty="0">
                <a:effectLst/>
                <a:latin typeface="Calibri" panose="020F0502020204030204" pitchFamily="34" charset="0"/>
                <a:ea typeface="Calibri" panose="020F0502020204030204" pitchFamily="34" charset="0"/>
                <a:cs typeface="Calibri" panose="020F0502020204030204" pitchFamily="34" charset="0"/>
              </a:rPr>
              <a:t> (2014 – 2023)</a:t>
            </a:r>
          </a:p>
        </p:txBody>
      </p:sp>
      <p:sp>
        <p:nvSpPr>
          <p:cNvPr id="16" name="Arrow: Right 15">
            <a:extLst>
              <a:ext uri="{FF2B5EF4-FFF2-40B4-BE49-F238E27FC236}">
                <a16:creationId xmlns:a16="http://schemas.microsoft.com/office/drawing/2014/main" id="{D072DB38-83C5-F782-E19D-BF29842C91BF}"/>
              </a:ext>
            </a:extLst>
          </p:cNvPr>
          <p:cNvSpPr/>
          <p:nvPr/>
        </p:nvSpPr>
        <p:spPr>
          <a:xfrm>
            <a:off x="5599532" y="5485232"/>
            <a:ext cx="594799" cy="433739"/>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03FD9FD9-B6A2-6665-5B99-077DA583A422}"/>
              </a:ext>
            </a:extLst>
          </p:cNvPr>
          <p:cNvPicPr>
            <a:picLocks noChangeAspect="1"/>
          </p:cNvPicPr>
          <p:nvPr/>
        </p:nvPicPr>
        <p:blipFill>
          <a:blip r:embed="rId7">
            <a:extLst>
              <a:ext uri="{28A0092B-C50C-407E-A947-70E740481C1C}">
                <a14:useLocalDpi xmlns:a14="http://schemas.microsoft.com/office/drawing/2010/main" val="0"/>
              </a:ext>
            </a:extLst>
          </a:blip>
          <a:srcRect l="1383" t="9033" r="3823" b="15521"/>
          <a:stretch/>
        </p:blipFill>
        <p:spPr bwMode="auto">
          <a:xfrm>
            <a:off x="6252964" y="3017157"/>
            <a:ext cx="5614373" cy="3520056"/>
          </a:xfrm>
          <a:prstGeom prst="rect">
            <a:avLst/>
          </a:prstGeom>
          <a:noFill/>
          <a:ln w="19050">
            <a:solidFill>
              <a:schemeClr val="tx1"/>
            </a:solidFill>
          </a:ln>
        </p:spPr>
      </p:pic>
    </p:spTree>
    <p:extLst>
      <p:ext uri="{BB962C8B-B14F-4D97-AF65-F5344CB8AC3E}">
        <p14:creationId xmlns:p14="http://schemas.microsoft.com/office/powerpoint/2010/main" val="2675065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pic>
        <p:nvPicPr>
          <p:cNvPr id="709" name="Google Shape;709;g2e0a612e172_0_859"/>
          <p:cNvPicPr preferRelativeResize="0"/>
          <p:nvPr/>
        </p:nvPicPr>
        <p:blipFill rotWithShape="1">
          <a:blip r:embed="rId3">
            <a:alphaModFix/>
          </a:blip>
          <a:srcRect l="1473" t="9222" r="52903" b="1411"/>
          <a:stretch/>
        </p:blipFill>
        <p:spPr>
          <a:xfrm>
            <a:off x="4580465" y="274129"/>
            <a:ext cx="4473546" cy="6135624"/>
          </a:xfrm>
          <a:prstGeom prst="rect">
            <a:avLst/>
          </a:prstGeom>
          <a:noFill/>
          <a:ln>
            <a:noFill/>
          </a:ln>
        </p:spPr>
      </p:pic>
      <p:pic>
        <p:nvPicPr>
          <p:cNvPr id="710" name="Google Shape;710;g2e0a612e172_0_859"/>
          <p:cNvPicPr preferRelativeResize="0"/>
          <p:nvPr/>
        </p:nvPicPr>
        <p:blipFill rotWithShape="1">
          <a:blip r:embed="rId3">
            <a:alphaModFix/>
          </a:blip>
          <a:srcRect l="47186" t="1802" r="2031" b="1793"/>
          <a:stretch/>
        </p:blipFill>
        <p:spPr>
          <a:xfrm>
            <a:off x="112280" y="287680"/>
            <a:ext cx="4544388" cy="6103168"/>
          </a:xfrm>
          <a:prstGeom prst="rect">
            <a:avLst/>
          </a:prstGeom>
          <a:noFill/>
          <a:ln>
            <a:noFill/>
          </a:ln>
        </p:spPr>
      </p:pic>
      <p:sp>
        <p:nvSpPr>
          <p:cNvPr id="711" name="Google Shape;711;g2e0a612e172_0_859"/>
          <p:cNvSpPr txBox="1"/>
          <p:nvPr/>
        </p:nvSpPr>
        <p:spPr>
          <a:xfrm>
            <a:off x="9294606" y="1298708"/>
            <a:ext cx="2832935" cy="64629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 sz="3600" b="1" dirty="0">
                <a:solidFill>
                  <a:schemeClr val="dk1"/>
                </a:solidFill>
                <a:latin typeface="Times New Roman"/>
                <a:ea typeface="Times New Roman"/>
                <a:cs typeface="Times New Roman"/>
                <a:sym typeface="Times New Roman"/>
              </a:rPr>
              <a:t>10 years</a:t>
            </a:r>
            <a:endParaRPr dirty="0">
              <a:latin typeface="Times New Roman"/>
              <a:ea typeface="Times New Roman"/>
              <a:cs typeface="Times New Roman"/>
              <a:sym typeface="Times New Roman"/>
            </a:endParaRPr>
          </a:p>
        </p:txBody>
      </p:sp>
      <p:sp>
        <p:nvSpPr>
          <p:cNvPr id="712" name="Google Shape;712;g2e0a612e172_0_859"/>
          <p:cNvSpPr txBox="1"/>
          <p:nvPr/>
        </p:nvSpPr>
        <p:spPr>
          <a:xfrm>
            <a:off x="7928141" y="1955842"/>
            <a:ext cx="4199400" cy="1105519"/>
          </a:xfrm>
          <a:prstGeom prst="rect">
            <a:avLst/>
          </a:prstGeom>
          <a:noFill/>
          <a:ln>
            <a:noFill/>
          </a:ln>
        </p:spPr>
        <p:txBody>
          <a:bodyPr spcFirstLastPara="1" wrap="square" lIns="91425" tIns="45700" rIns="91425" bIns="45700" anchor="t" anchorCtr="0">
            <a:spAutoFit/>
          </a:bodyPr>
          <a:lstStyle/>
          <a:p>
            <a:pPr marL="0" marR="0" lvl="0" indent="0" algn="r" rtl="0">
              <a:lnSpc>
                <a:spcPct val="144444"/>
              </a:lnSpc>
              <a:spcBef>
                <a:spcPts val="0"/>
              </a:spcBef>
              <a:spcAft>
                <a:spcPts val="0"/>
              </a:spcAft>
              <a:buNone/>
            </a:pPr>
            <a:r>
              <a:rPr lang="en" sz="1800" b="1" dirty="0">
                <a:solidFill>
                  <a:schemeClr val="dk1"/>
                </a:solidFill>
                <a:latin typeface="Times New Roman"/>
                <a:ea typeface="Times New Roman"/>
                <a:cs typeface="Times New Roman"/>
                <a:sym typeface="Times New Roman"/>
              </a:rPr>
              <a:t>NH3-N </a:t>
            </a:r>
            <a:endParaRPr sz="1800" b="1" dirty="0">
              <a:solidFill>
                <a:schemeClr val="dk1"/>
              </a:solidFill>
              <a:latin typeface="Times New Roman"/>
              <a:ea typeface="Times New Roman"/>
              <a:cs typeface="Times New Roman"/>
              <a:sym typeface="Times New Roman"/>
            </a:endParaRPr>
          </a:p>
          <a:p>
            <a:pPr marL="0" marR="0" lvl="0" indent="0" algn="r" rtl="0">
              <a:lnSpc>
                <a:spcPct val="144444"/>
              </a:lnSpc>
              <a:spcBef>
                <a:spcPts val="0"/>
              </a:spcBef>
              <a:spcAft>
                <a:spcPts val="0"/>
              </a:spcAft>
              <a:buNone/>
            </a:pPr>
            <a:r>
              <a:rPr lang="en" sz="1800" b="1" dirty="0">
                <a:solidFill>
                  <a:schemeClr val="dk1"/>
                </a:solidFill>
                <a:latin typeface="Times New Roman"/>
                <a:ea typeface="Times New Roman"/>
                <a:cs typeface="Times New Roman"/>
                <a:sym typeface="Times New Roman"/>
              </a:rPr>
              <a:t>Inland water</a:t>
            </a:r>
            <a:endParaRPr dirty="0">
              <a:latin typeface="Times New Roman"/>
              <a:ea typeface="Times New Roman"/>
              <a:cs typeface="Times New Roman"/>
              <a:sym typeface="Times New Roman"/>
            </a:endParaRPr>
          </a:p>
          <a:p>
            <a:pPr marL="0" marR="0" lvl="0" indent="0" algn="r" rtl="0">
              <a:spcBef>
                <a:spcPts val="0"/>
              </a:spcBef>
              <a:spcAft>
                <a:spcPts val="0"/>
              </a:spcAft>
              <a:buNone/>
            </a:pPr>
            <a:r>
              <a:rPr lang="en" sz="1400" b="1" dirty="0">
                <a:solidFill>
                  <a:srgbClr val="6B62B7"/>
                </a:solidFill>
                <a:latin typeface="Times New Roman"/>
                <a:ea typeface="Times New Roman"/>
                <a:cs typeface="Times New Roman"/>
                <a:sym typeface="Times New Roman"/>
              </a:rPr>
              <a:t>from </a:t>
            </a:r>
            <a:r>
              <a:rPr lang="th-TH" sz="1400" b="1" dirty="0">
                <a:solidFill>
                  <a:srgbClr val="6B62B7"/>
                </a:solidFill>
                <a:latin typeface="Times New Roman"/>
                <a:ea typeface="Times New Roman"/>
                <a:cs typeface="Times New Roman"/>
                <a:sym typeface="Times New Roman"/>
              </a:rPr>
              <a:t>2014</a:t>
            </a:r>
            <a:r>
              <a:rPr lang="en" sz="1400" b="1" dirty="0">
                <a:solidFill>
                  <a:srgbClr val="6B62B7"/>
                </a:solidFill>
                <a:latin typeface="Times New Roman"/>
                <a:ea typeface="Times New Roman"/>
                <a:cs typeface="Times New Roman"/>
                <a:sym typeface="Times New Roman"/>
              </a:rPr>
              <a:t> - </a:t>
            </a:r>
            <a:r>
              <a:rPr lang="th-TH" sz="1400" b="1" dirty="0">
                <a:solidFill>
                  <a:srgbClr val="6B62B7"/>
                </a:solidFill>
                <a:latin typeface="Times New Roman"/>
                <a:ea typeface="Times New Roman"/>
                <a:cs typeface="Times New Roman"/>
                <a:sym typeface="Times New Roman"/>
              </a:rPr>
              <a:t>2023</a:t>
            </a:r>
            <a:r>
              <a:rPr lang="en" sz="1400" b="1" dirty="0">
                <a:solidFill>
                  <a:srgbClr val="6B62B7"/>
                </a:solidFill>
                <a:latin typeface="Times New Roman"/>
                <a:ea typeface="Times New Roman"/>
                <a:cs typeface="Times New Roman"/>
                <a:sym typeface="Times New Roman"/>
              </a:rPr>
              <a:t> </a:t>
            </a:r>
            <a:endParaRPr dirty="0">
              <a:latin typeface="Times New Roman"/>
              <a:ea typeface="Times New Roman"/>
              <a:cs typeface="Times New Roman"/>
              <a:sym typeface="Times New Roman"/>
            </a:endParaRPr>
          </a:p>
        </p:txBody>
      </p:sp>
      <p:sp>
        <p:nvSpPr>
          <p:cNvPr id="713" name="Google Shape;713;g2e0a612e172_0_859"/>
          <p:cNvSpPr txBox="1">
            <a:spLocks noGrp="1"/>
          </p:cNvSpPr>
          <p:nvPr>
            <p:ph type="sldNum" idx="12"/>
          </p:nvPr>
        </p:nvSpPr>
        <p:spPr>
          <a:xfrm>
            <a:off x="11675536" y="6375400"/>
            <a:ext cx="516600" cy="482700"/>
          </a:xfrm>
          <a:prstGeom prst="rect">
            <a:avLst/>
          </a:prstGeom>
          <a:solidFill>
            <a:srgbClr val="CDCAE4"/>
          </a:solid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sz="2100" b="1">
                <a:solidFill>
                  <a:srgbClr val="000000"/>
                </a:solidFill>
                <a:latin typeface="Sarabun"/>
                <a:ea typeface="Sarabun"/>
                <a:cs typeface="Sarabun"/>
                <a:sym typeface="Sarabun"/>
              </a:rPr>
              <a:t>7</a:t>
            </a:r>
            <a:endParaRPr sz="2100" b="1">
              <a:solidFill>
                <a:srgbClr val="000000"/>
              </a:solidFill>
              <a:latin typeface="Sarabun"/>
              <a:ea typeface="Sarabun"/>
              <a:cs typeface="Sarabun"/>
              <a:sym typeface="Sarabun"/>
            </a:endParaRPr>
          </a:p>
        </p:txBody>
      </p:sp>
    </p:spTree>
    <p:extLst>
      <p:ext uri="{BB962C8B-B14F-4D97-AF65-F5344CB8AC3E}">
        <p14:creationId xmlns:p14="http://schemas.microsoft.com/office/powerpoint/2010/main" val="3918612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pic>
        <p:nvPicPr>
          <p:cNvPr id="719" name="Google Shape;719;g2e0a612e172_0_868"/>
          <p:cNvPicPr preferRelativeResize="0"/>
          <p:nvPr/>
        </p:nvPicPr>
        <p:blipFill rotWithShape="1">
          <a:blip r:embed="rId3">
            <a:alphaModFix/>
          </a:blip>
          <a:srcRect/>
          <a:stretch/>
        </p:blipFill>
        <p:spPr>
          <a:xfrm>
            <a:off x="0" y="215379"/>
            <a:ext cx="9084735" cy="6427244"/>
          </a:xfrm>
          <a:prstGeom prst="rect">
            <a:avLst/>
          </a:prstGeom>
          <a:noFill/>
          <a:ln>
            <a:noFill/>
          </a:ln>
        </p:spPr>
      </p:pic>
      <p:sp>
        <p:nvSpPr>
          <p:cNvPr id="720" name="Google Shape;720;g2e0a612e172_0_868"/>
          <p:cNvSpPr txBox="1"/>
          <p:nvPr/>
        </p:nvSpPr>
        <p:spPr>
          <a:xfrm>
            <a:off x="7867601" y="1342252"/>
            <a:ext cx="4199400" cy="646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 sz="3600" b="1" dirty="0">
                <a:solidFill>
                  <a:schemeClr val="dk1"/>
                </a:solidFill>
                <a:latin typeface="Times New Roman"/>
                <a:ea typeface="Times New Roman"/>
                <a:cs typeface="Times New Roman"/>
                <a:sym typeface="Times New Roman"/>
              </a:rPr>
              <a:t>10 years</a:t>
            </a:r>
            <a:endParaRPr dirty="0">
              <a:latin typeface="Times New Roman"/>
              <a:ea typeface="Times New Roman"/>
              <a:cs typeface="Times New Roman"/>
              <a:sym typeface="Times New Roman"/>
            </a:endParaRPr>
          </a:p>
        </p:txBody>
      </p:sp>
      <p:sp>
        <p:nvSpPr>
          <p:cNvPr id="721" name="Google Shape;721;g2e0a612e172_0_868"/>
          <p:cNvSpPr txBox="1"/>
          <p:nvPr/>
        </p:nvSpPr>
        <p:spPr>
          <a:xfrm>
            <a:off x="7867600" y="1955842"/>
            <a:ext cx="4199400" cy="1077819"/>
          </a:xfrm>
          <a:prstGeom prst="rect">
            <a:avLst/>
          </a:prstGeom>
          <a:noFill/>
          <a:ln>
            <a:noFill/>
          </a:ln>
        </p:spPr>
        <p:txBody>
          <a:bodyPr spcFirstLastPara="1" wrap="square" lIns="91425" tIns="45700" rIns="91425" bIns="45700" anchor="t" anchorCtr="0">
            <a:spAutoFit/>
          </a:bodyPr>
          <a:lstStyle/>
          <a:p>
            <a:pPr marL="0" marR="0" lvl="0" indent="0" algn="r" rtl="0">
              <a:lnSpc>
                <a:spcPct val="138888"/>
              </a:lnSpc>
              <a:spcBef>
                <a:spcPts val="0"/>
              </a:spcBef>
              <a:spcAft>
                <a:spcPts val="0"/>
              </a:spcAft>
              <a:buNone/>
            </a:pPr>
            <a:r>
              <a:rPr lang="en-US" sz="1800" b="1" dirty="0">
                <a:solidFill>
                  <a:schemeClr val="dk1"/>
                </a:solidFill>
                <a:latin typeface="Times New Roman"/>
                <a:ea typeface="Times New Roman"/>
                <a:cs typeface="Times New Roman"/>
                <a:sym typeface="Times New Roman"/>
              </a:rPr>
              <a:t>TP</a:t>
            </a:r>
            <a:endParaRPr sz="1800" b="1" dirty="0">
              <a:solidFill>
                <a:schemeClr val="dk1"/>
              </a:solidFill>
              <a:latin typeface="Times New Roman"/>
              <a:ea typeface="Times New Roman"/>
              <a:cs typeface="Times New Roman"/>
              <a:sym typeface="Times New Roman"/>
            </a:endParaRPr>
          </a:p>
          <a:p>
            <a:pPr marL="0" marR="0" lvl="0" indent="0" algn="r" rtl="0">
              <a:lnSpc>
                <a:spcPct val="138888"/>
              </a:lnSpc>
              <a:spcBef>
                <a:spcPts val="0"/>
              </a:spcBef>
              <a:spcAft>
                <a:spcPts val="0"/>
              </a:spcAft>
              <a:buNone/>
            </a:pPr>
            <a:r>
              <a:rPr lang="en-US" sz="1800" b="1" dirty="0">
                <a:solidFill>
                  <a:schemeClr val="dk1"/>
                </a:solidFill>
                <a:latin typeface="Times New Roman"/>
                <a:ea typeface="Times New Roman"/>
                <a:cs typeface="Times New Roman"/>
                <a:sym typeface="Times New Roman"/>
              </a:rPr>
              <a:t>Inland water</a:t>
            </a:r>
            <a:endParaRPr dirty="0">
              <a:latin typeface="Times New Roman"/>
              <a:ea typeface="Times New Roman"/>
              <a:cs typeface="Times New Roman"/>
              <a:sym typeface="Times New Roman"/>
            </a:endParaRPr>
          </a:p>
          <a:p>
            <a:pPr marL="0" marR="0" lvl="0" indent="0" algn="r" rtl="0">
              <a:spcBef>
                <a:spcPts val="0"/>
              </a:spcBef>
              <a:spcAft>
                <a:spcPts val="0"/>
              </a:spcAft>
              <a:buNone/>
            </a:pPr>
            <a:r>
              <a:rPr lang="en-US" sz="1400" b="1" dirty="0">
                <a:solidFill>
                  <a:srgbClr val="6B62B7"/>
                </a:solidFill>
                <a:latin typeface="Times New Roman"/>
                <a:ea typeface="Times New Roman"/>
                <a:cs typeface="Times New Roman"/>
                <a:sym typeface="Times New Roman"/>
              </a:rPr>
              <a:t>from 2014 - 2023 </a:t>
            </a:r>
            <a:endParaRPr lang="en-US" dirty="0">
              <a:latin typeface="Times New Roman"/>
              <a:ea typeface="Times New Roman"/>
              <a:cs typeface="Times New Roman"/>
              <a:sym typeface="Times New Roman"/>
            </a:endParaRPr>
          </a:p>
        </p:txBody>
      </p:sp>
      <p:sp>
        <p:nvSpPr>
          <p:cNvPr id="722" name="Google Shape;722;g2e0a612e172_0_868"/>
          <p:cNvSpPr txBox="1">
            <a:spLocks noGrp="1"/>
          </p:cNvSpPr>
          <p:nvPr>
            <p:ph type="sldNum" idx="12"/>
          </p:nvPr>
        </p:nvSpPr>
        <p:spPr>
          <a:xfrm>
            <a:off x="11675536" y="6375400"/>
            <a:ext cx="516600" cy="482700"/>
          </a:xfrm>
          <a:prstGeom prst="rect">
            <a:avLst/>
          </a:prstGeom>
          <a:solidFill>
            <a:srgbClr val="CDCAE4"/>
          </a:solid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sz="2100" b="1">
                <a:solidFill>
                  <a:srgbClr val="000000"/>
                </a:solidFill>
                <a:latin typeface="Sarabun"/>
                <a:ea typeface="Sarabun"/>
                <a:cs typeface="Sarabun"/>
                <a:sym typeface="Sarabun"/>
              </a:rPr>
              <a:t>8</a:t>
            </a:r>
            <a:endParaRPr sz="2100" b="1">
              <a:solidFill>
                <a:srgbClr val="000000"/>
              </a:solidFill>
              <a:latin typeface="Sarabun"/>
              <a:ea typeface="Sarabun"/>
              <a:cs typeface="Sarabun"/>
              <a:sym typeface="Sarabun"/>
            </a:endParaRPr>
          </a:p>
        </p:txBody>
      </p:sp>
    </p:spTree>
    <p:extLst>
      <p:ext uri="{BB962C8B-B14F-4D97-AF65-F5344CB8AC3E}">
        <p14:creationId xmlns:p14="http://schemas.microsoft.com/office/powerpoint/2010/main" val="163184156"/>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1666</TotalTime>
  <Words>3675</Words>
  <Application>Microsoft Office PowerPoint</Application>
  <PresentationFormat>Widescreen</PresentationFormat>
  <Paragraphs>371</Paragraphs>
  <Slides>23</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Calibri</vt:lpstr>
      <vt:lpstr>Prompt</vt:lpstr>
      <vt:lpstr>Prompt SemiBold</vt:lpstr>
      <vt:lpstr>Roboto</vt:lpstr>
      <vt:lpstr>Sarabun</vt:lpstr>
      <vt:lpstr>Times New Roman</vt:lpstr>
      <vt:lpstr>Twentieth Century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 Tuan Vo</dc:creator>
  <cp:lastModifiedBy>Wilawan Thanatemaneerat</cp:lastModifiedBy>
  <cp:revision>60</cp:revision>
  <dcterms:created xsi:type="dcterms:W3CDTF">2021-06-17T13:22:27Z</dcterms:created>
  <dcterms:modified xsi:type="dcterms:W3CDTF">2024-11-06T09:54:31Z</dcterms:modified>
</cp:coreProperties>
</file>